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4" r:id="rId5"/>
    <p:sldId id="258" r:id="rId6"/>
    <p:sldId id="263" r:id="rId7"/>
    <p:sldId id="284" r:id="rId8"/>
    <p:sldId id="259" r:id="rId9"/>
    <p:sldId id="262" r:id="rId10"/>
    <p:sldId id="260" r:id="rId11"/>
    <p:sldId id="265" r:id="rId12"/>
    <p:sldId id="266" r:id="rId13"/>
    <p:sldId id="273" r:id="rId14"/>
    <p:sldId id="274" r:id="rId15"/>
    <p:sldId id="285" r:id="rId16"/>
    <p:sldId id="267" r:id="rId17"/>
    <p:sldId id="269" r:id="rId18"/>
    <p:sldId id="268" r:id="rId19"/>
    <p:sldId id="278" r:id="rId20"/>
    <p:sldId id="279" r:id="rId21"/>
    <p:sldId id="270" r:id="rId22"/>
    <p:sldId id="281" r:id="rId23"/>
    <p:sldId id="272" r:id="rId24"/>
    <p:sldId id="286" r:id="rId25"/>
    <p:sldId id="271" r:id="rId26"/>
    <p:sldId id="276" r:id="rId27"/>
    <p:sldId id="277" r:id="rId28"/>
    <p:sldId id="275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3" autoAdjust="0"/>
    <p:restoredTop sz="94660"/>
  </p:normalViewPr>
  <p:slideViewPr>
    <p:cSldViewPr snapToGrid="0">
      <p:cViewPr varScale="1">
        <p:scale>
          <a:sx n="62" d="100"/>
          <a:sy n="62" d="100"/>
        </p:scale>
        <p:origin x="9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6640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892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6355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603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0784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38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295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785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550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087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5BE766-EDC7-4EF1-8663-43252ADC09A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30275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09600" y="1981200"/>
            <a:ext cx="5384800" cy="3886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384800" cy="38862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F52BF8-E8E3-4EE7-8B80-EA31E2389D5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41372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57200"/>
            <a:ext cx="10972800" cy="1371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09600" y="1981200"/>
            <a:ext cx="10972800" cy="38862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5F24703-75EA-44DA-8E4E-AEDC276676B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53880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5BE766-EDC7-4EF1-8663-43252ADC09A6}" type="datetimeFigureOut">
              <a:rPr lang="en-US" smtClean="0"/>
              <a:t>10/1/2019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174ACB-8330-4294-BAE9-8DB730BA4E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05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5.emf"/><Relationship Id="rId4" Type="http://schemas.openxmlformats.org/officeDocument/2006/relationships/oleObject" Target="../embeddings/oleObject1.bin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lt-LT" dirty="0" smtClean="0"/>
              <a:t>Į</a:t>
            </a:r>
            <a:r>
              <a:rPr lang="en-US" dirty="0" err="1" smtClean="0"/>
              <a:t>vadas</a:t>
            </a:r>
            <a:r>
              <a:rPr lang="en-US" dirty="0" smtClean="0"/>
              <a:t> </a:t>
            </a:r>
            <a:r>
              <a:rPr lang="lt-LT" dirty="0" smtClean="0"/>
              <a:t>į </a:t>
            </a:r>
            <a:r>
              <a:rPr lang="lt-LT" dirty="0" err="1" smtClean="0"/>
              <a:t>robotiką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r>
              <a:rPr lang="lt-LT" dirty="0"/>
              <a:t>4. Sensoriai, aplinkinio pasaulio </a:t>
            </a:r>
            <a:r>
              <a:rPr lang="lt-LT" dirty="0" smtClean="0"/>
              <a:t>suvokimas</a:t>
            </a:r>
          </a:p>
          <a:p>
            <a:endParaRPr lang="lt-LT" dirty="0"/>
          </a:p>
          <a:p>
            <a:endParaRPr lang="lt-LT" dirty="0" smtClean="0"/>
          </a:p>
          <a:p>
            <a:endParaRPr lang="lt-LT" dirty="0"/>
          </a:p>
          <a:p>
            <a:r>
              <a:rPr lang="lt-LT" dirty="0" smtClean="0"/>
              <a:t>Aistis </a:t>
            </a:r>
            <a:r>
              <a:rPr lang="lt-LT" dirty="0" err="1" smtClean="0"/>
              <a:t>Raudys</a:t>
            </a:r>
            <a:r>
              <a:rPr lang="lt-LT" dirty="0" smtClean="0"/>
              <a:t> ir Vytautas Valaitis</a:t>
            </a:r>
          </a:p>
          <a:p>
            <a:r>
              <a:rPr lang="lt-LT" dirty="0" smtClean="0"/>
              <a:t>201</a:t>
            </a:r>
            <a:r>
              <a:rPr lang="en-US" dirty="0" smtClean="0"/>
              <a:t>9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897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Kokio tipo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Akustika, vibracijos</a:t>
            </a:r>
          </a:p>
          <a:p>
            <a:r>
              <a:rPr lang="lt-LT" dirty="0" smtClean="0"/>
              <a:t>Cheminiai</a:t>
            </a:r>
          </a:p>
          <a:p>
            <a:r>
              <a:rPr lang="lt-LT" dirty="0" smtClean="0"/>
              <a:t>Aplinkos (drėgnumas ir pan.)</a:t>
            </a:r>
          </a:p>
          <a:p>
            <a:r>
              <a:rPr lang="lt-LT" dirty="0" smtClean="0"/>
              <a:t>Pozicijos</a:t>
            </a:r>
          </a:p>
          <a:p>
            <a:r>
              <a:rPr lang="lt-LT" dirty="0" smtClean="0"/>
              <a:t>Optiniai</a:t>
            </a:r>
          </a:p>
          <a:p>
            <a:r>
              <a:rPr lang="lt-LT" dirty="0" smtClean="0"/>
              <a:t>Temperatūriniai</a:t>
            </a:r>
          </a:p>
          <a:p>
            <a:r>
              <a:rPr lang="lt-LT" dirty="0" smtClean="0"/>
              <a:t>Atstumo</a:t>
            </a:r>
          </a:p>
          <a:p>
            <a:r>
              <a:rPr lang="lt-LT" dirty="0" smtClean="0"/>
              <a:t>kiti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792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Analogue and Digital Sensors</a:t>
            </a:r>
            <a:endParaRPr lang="lt-LT" dirty="0" smtClean="0"/>
          </a:p>
          <a:p>
            <a:r>
              <a:rPr lang="lt-LT" dirty="0" smtClean="0"/>
              <a:t>Skaitmeniniai – yra arba nėra</a:t>
            </a:r>
          </a:p>
          <a:p>
            <a:r>
              <a:rPr lang="lt-LT" dirty="0" smtClean="0"/>
              <a:t>Analoginiai matuoja lygį</a:t>
            </a:r>
          </a:p>
          <a:p>
            <a:pPr lvl="1"/>
            <a:r>
              <a:rPr lang="lt-LT" dirty="0" smtClean="0"/>
              <a:t>Vėliau kombinuojant su ADC gaunamas skaitmeninis signalas</a:t>
            </a:r>
          </a:p>
          <a:p>
            <a:pPr lvl="1"/>
            <a:r>
              <a:rPr lang="lt-LT" dirty="0" smtClean="0"/>
              <a:t>Arba 0/1 kai peržengia ribą</a:t>
            </a:r>
          </a:p>
          <a:p>
            <a:r>
              <a:rPr lang="en-US" dirty="0" err="1" smtClean="0"/>
              <a:t>Skaitmeniniai</a:t>
            </a:r>
            <a:r>
              <a:rPr lang="en-US" dirty="0" smtClean="0"/>
              <a:t> per I2C</a:t>
            </a:r>
          </a:p>
          <a:p>
            <a:endParaRPr lang="lt-LT" dirty="0"/>
          </a:p>
          <a:p>
            <a:r>
              <a:rPr lang="lt-LT" dirty="0" smtClean="0"/>
              <a:t>Varža kinta </a:t>
            </a:r>
          </a:p>
          <a:p>
            <a:r>
              <a:rPr lang="en-US" dirty="0" smtClean="0"/>
              <a:t>Thermocouples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705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Analoginis </a:t>
            </a:r>
            <a:r>
              <a:rPr lang="lt-LT" dirty="0" err="1" smtClean="0"/>
              <a:t>skaiteminis</a:t>
            </a:r>
            <a:r>
              <a:rPr lang="lt-LT" dirty="0" smtClean="0"/>
              <a:t> keitiklis (</a:t>
            </a:r>
            <a:r>
              <a:rPr lang="lt-LT" dirty="0" err="1" smtClean="0"/>
              <a:t>ang</a:t>
            </a:r>
            <a:r>
              <a:rPr lang="lt-LT" dirty="0" smtClean="0"/>
              <a:t>. ADC)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Konvertuoja analoginį signalą į skaitmeninį</a:t>
            </a:r>
          </a:p>
          <a:p>
            <a:pPr lvl="1"/>
            <a:r>
              <a:rPr lang="lt-LT" dirty="0" smtClean="0"/>
              <a:t>Turi tikslumą matuojama bitais	</a:t>
            </a:r>
          </a:p>
          <a:p>
            <a:pPr lvl="2"/>
            <a:r>
              <a:rPr lang="lt-LT" dirty="0" smtClean="0"/>
              <a:t>10, 12, 16 bitų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215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Kaip veikia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Mikrofonai</a:t>
            </a:r>
          </a:p>
          <a:p>
            <a:r>
              <a:rPr lang="lt-LT" dirty="0" smtClean="0"/>
              <a:t>Vibracijos matavimas</a:t>
            </a:r>
          </a:p>
          <a:p>
            <a:r>
              <a:rPr lang="lt-LT" dirty="0" smtClean="0"/>
              <a:t>Seisminiai matuokliai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094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Sensori</a:t>
            </a:r>
            <a:r>
              <a:rPr lang="lt-LT" dirty="0" smtClean="0"/>
              <a:t>ų idėjos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lt-LT" dirty="0" smtClean="0"/>
              <a:t>Aplinka keičia medžiagas </a:t>
            </a:r>
          </a:p>
          <a:p>
            <a:r>
              <a:rPr lang="lt-LT" dirty="0" smtClean="0"/>
              <a:t>Generuoja silpną srovę</a:t>
            </a:r>
          </a:p>
          <a:p>
            <a:pPr lvl="1"/>
            <a:r>
              <a:rPr lang="lt-LT" dirty="0" smtClean="0"/>
              <a:t>Mikrofonai</a:t>
            </a:r>
          </a:p>
          <a:p>
            <a:pPr lvl="1"/>
            <a:r>
              <a:rPr lang="lt-LT" dirty="0" err="1" smtClean="0"/>
              <a:t>Termo</a:t>
            </a:r>
            <a:endParaRPr lang="lt-LT" dirty="0" smtClean="0"/>
          </a:p>
          <a:p>
            <a:r>
              <a:rPr lang="lt-LT" dirty="0" smtClean="0"/>
              <a:t>Keičia varžą</a:t>
            </a:r>
          </a:p>
          <a:p>
            <a:pPr lvl="1"/>
            <a:r>
              <a:rPr lang="lt-LT" dirty="0" smtClean="0"/>
              <a:t>Foto</a:t>
            </a:r>
          </a:p>
          <a:p>
            <a:pPr lvl="1"/>
            <a:r>
              <a:rPr lang="lt-LT" dirty="0" smtClean="0"/>
              <a:t>Spaudimo</a:t>
            </a:r>
          </a:p>
          <a:p>
            <a:pPr lvl="1"/>
            <a:r>
              <a:rPr lang="lt-LT" dirty="0" err="1" smtClean="0"/>
              <a:t>Termo</a:t>
            </a:r>
            <a:endParaRPr lang="lt-LT" dirty="0" smtClean="0"/>
          </a:p>
          <a:p>
            <a:pPr lvl="1"/>
            <a:r>
              <a:rPr lang="lt-LT" dirty="0" smtClean="0"/>
              <a:t>Kampo</a:t>
            </a:r>
            <a:endParaRPr lang="en-US" dirty="0" smtClean="0"/>
          </a:p>
          <a:p>
            <a:r>
              <a:rPr lang="en-US" dirty="0" smtClean="0"/>
              <a:t>Kei</a:t>
            </a:r>
            <a:r>
              <a:rPr lang="lt-LT" dirty="0" smtClean="0"/>
              <a:t>č</a:t>
            </a:r>
            <a:r>
              <a:rPr lang="en-US" dirty="0" err="1" smtClean="0"/>
              <a:t>iasi</a:t>
            </a:r>
            <a:r>
              <a:rPr lang="en-US" dirty="0" smtClean="0"/>
              <a:t> </a:t>
            </a:r>
            <a:r>
              <a:rPr lang="en-US" dirty="0" err="1" smtClean="0"/>
              <a:t>kondensatoriaus</a:t>
            </a:r>
            <a:r>
              <a:rPr lang="en-US" dirty="0" smtClean="0"/>
              <a:t> </a:t>
            </a:r>
            <a:r>
              <a:rPr lang="en-US" dirty="0" err="1" smtClean="0"/>
              <a:t>talpa</a:t>
            </a:r>
            <a:endParaRPr lang="lt-LT" dirty="0" smtClean="0"/>
          </a:p>
          <a:p>
            <a:r>
              <a:rPr lang="lt-LT" dirty="0" smtClean="0"/>
              <a:t>Kiti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786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9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Detectable Phenomenon</a:t>
            </a:r>
          </a:p>
        </p:txBody>
      </p:sp>
      <p:graphicFrame>
        <p:nvGraphicFramePr>
          <p:cNvPr id="9360" name="Group 144"/>
          <p:cNvGraphicFramePr>
            <a:graphicFrameLocks noGrp="1"/>
          </p:cNvGraphicFramePr>
          <p:nvPr>
            <p:ph idx="1"/>
          </p:nvPr>
        </p:nvGraphicFramePr>
        <p:xfrm>
          <a:off x="2362200" y="1676401"/>
          <a:ext cx="7486650" cy="4660901"/>
        </p:xfrm>
        <a:graphic>
          <a:graphicData uri="http://schemas.openxmlformats.org/drawingml/2006/table">
            <a:tbl>
              <a:tblPr/>
              <a:tblGrid>
                <a:gridCol w="3178175">
                  <a:extLst>
                    <a:ext uri="{9D8B030D-6E8A-4147-A177-3AD203B41FA5}">
                      <a16:colId xmlns:a16="http://schemas.microsoft.com/office/drawing/2014/main" val="2839068769"/>
                    </a:ext>
                  </a:extLst>
                </a:gridCol>
                <a:gridCol w="4308475">
                  <a:extLst>
                    <a:ext uri="{9D8B030D-6E8A-4147-A177-3AD203B41FA5}">
                      <a16:colId xmlns:a16="http://schemas.microsoft.com/office/drawing/2014/main" val="900217042"/>
                    </a:ext>
                  </a:extLst>
                </a:gridCol>
              </a:tblGrid>
              <a:tr h="454087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Stimulus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Quantity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9108685"/>
                  </a:ext>
                </a:extLst>
              </a:tr>
              <a:tr h="45726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Acoustic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Wave (amplitude, phase, polarization), Spectrum, Wave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Velocity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92448379"/>
                  </a:ext>
                </a:extLst>
              </a:tr>
              <a:tr h="54871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Biological &amp; Chemical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Fluid Concentrations (Gas or Liquid)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1921172"/>
                  </a:ext>
                </a:extLst>
              </a:tr>
              <a:tr h="91452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Electric</a:t>
                      </a: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Charge, Voltage, Current, Electric Field (amplitude, phase,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polarization), Conductivity, Permittivity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45555076"/>
                  </a:ext>
                </a:extLst>
              </a:tr>
              <a:tr h="731620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Magnetic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Magnetic Field (amplitude, phase, polarization), Flux,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Permeability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00003406"/>
                  </a:ext>
                </a:extLst>
              </a:tr>
              <a:tr h="54871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Optical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Refractive Index, Reflectivity, Absorption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3224390"/>
                  </a:ext>
                </a:extLst>
              </a:tr>
              <a:tr h="548715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Thermal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Temperature, Flux, Specific Heat, Thermal Conductivity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62510675"/>
                  </a:ext>
                </a:extLst>
              </a:tr>
              <a:tr h="457262"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Mechanical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indent="-3429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defRPr sz="28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80000"/>
                        <a:buFont typeface="Wingdings" panose="05000000000000000000" pitchFamily="2" charset="2"/>
                        <a:defRPr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SzPct val="65000"/>
                        <a:buFont typeface="Wingdings" panose="05000000000000000000" pitchFamily="2" charset="2"/>
                        <a:defRPr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SzPct val="70000"/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5pPr>
                      <a:lvl6pPr marL="25146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6pPr>
                      <a:lvl7pPr marL="29718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7pPr>
                      <a:lvl8pPr marL="34290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8pPr>
                      <a:lvl9pPr marL="3886200" indent="-228600" fontAlgn="base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Font typeface="Wingdings" panose="05000000000000000000" pitchFamily="2" charset="2"/>
                        <a:defRPr>
                          <a:solidFill>
                            <a:schemeClr val="tx1"/>
                          </a:solidFill>
                          <a:latin typeface="Arial" panose="020B0604020202020204" pitchFamily="34" charset="0"/>
                        </a:defRPr>
                      </a:lvl9pPr>
                    </a:lstStyle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Position, Velocity, Acceleration, Force, Strain, Stress,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2"/>
                        </a:buClr>
                        <a:buSzPct val="75000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0" lang="en-US" altLang="en-US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Times New Roman" panose="02020603050405020304" pitchFamily="18" charset="0"/>
                        </a:rPr>
                        <a:t>Pressure, Torque</a:t>
                      </a:r>
                      <a:endParaRPr kumimoji="0" lang="en-US" alt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T="45726" marB="4572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767659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7836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Mikrofonai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lt-LT" dirty="0" smtClean="0"/>
              <a:t>Garsą/vibracijas paverčia elektros impulsais</a:t>
            </a:r>
            <a:endParaRPr lang="en-US" dirty="0" smtClean="0"/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dynamic microphone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condenser microphone</a:t>
            </a:r>
          </a:p>
          <a:p>
            <a:pPr marL="971550" lvl="1" indent="-514350">
              <a:buFont typeface="+mj-lt"/>
              <a:buAutoNum type="arabicPeriod"/>
            </a:pPr>
            <a:r>
              <a:rPr lang="lt-LT" dirty="0" err="1" smtClean="0"/>
              <a:t>Electret</a:t>
            </a:r>
            <a:r>
              <a:rPr lang="lt-LT" dirty="0" smtClean="0"/>
              <a:t> </a:t>
            </a:r>
            <a:r>
              <a:rPr lang="lt-LT" dirty="0" err="1" smtClean="0"/>
              <a:t>microphone</a:t>
            </a: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r>
              <a:rPr lang="lt-LT" dirty="0" smtClean="0"/>
              <a:t>Elektros impulsus konvertuoja į skaitmeninį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lt-LT" dirty="0" smtClean="0"/>
              <a:t>signalą (ADC)</a:t>
            </a:r>
          </a:p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205" y="1293112"/>
            <a:ext cx="3114286" cy="3485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7825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</a:t>
            </a:r>
            <a:r>
              <a:rPr lang="lt-LT" dirty="0" err="1" smtClean="0"/>
              <a:t>ibracij</a:t>
            </a:r>
            <a:r>
              <a:rPr lang="en-US" dirty="0" err="1" smtClean="0"/>
              <a:t>os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1349" y="2701023"/>
            <a:ext cx="4528755" cy="33989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7425" y="2696860"/>
            <a:ext cx="4534301" cy="34030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3762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440" y="198771"/>
            <a:ext cx="8571497" cy="614171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63388" y="365125"/>
            <a:ext cx="5490411" cy="1325563"/>
          </a:xfrm>
        </p:spPr>
        <p:txBody>
          <a:bodyPr/>
          <a:lstStyle/>
          <a:p>
            <a:r>
              <a:rPr lang="lt-LT" dirty="0" smtClean="0"/>
              <a:t>K</a:t>
            </a:r>
            <a:r>
              <a:rPr lang="en-US" dirty="0" err="1" smtClean="0"/>
              <a:t>ondensatoriaus</a:t>
            </a:r>
            <a:r>
              <a:rPr lang="en-US" dirty="0" smtClean="0"/>
              <a:t> </a:t>
            </a:r>
            <a:r>
              <a:rPr lang="en-US" dirty="0" err="1" smtClean="0"/>
              <a:t>talpa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199" y="6362072"/>
            <a:ext cx="10515600" cy="722647"/>
          </a:xfrm>
        </p:spPr>
        <p:txBody>
          <a:bodyPr/>
          <a:lstStyle/>
          <a:p>
            <a:r>
              <a:rPr lang="en-US" dirty="0"/>
              <a:t>https://www.arduino.cc/en/Tutorial/CapacitanceMeter</a:t>
            </a:r>
          </a:p>
        </p:txBody>
      </p:sp>
    </p:spTree>
    <p:extLst>
      <p:ext uri="{BB962C8B-B14F-4D97-AF65-F5344CB8AC3E}">
        <p14:creationId xmlns:p14="http://schemas.microsoft.com/office/powerpoint/2010/main" val="4349388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Foto </a:t>
            </a:r>
            <a:r>
              <a:rPr lang="lt-LT" dirty="0" err="1" smtClean="0"/>
              <a:t>rezistoriai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951384"/>
            <a:ext cx="4403559" cy="253755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159" y="365125"/>
            <a:ext cx="4133850" cy="47625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02664" y="6059724"/>
            <a:ext cx="4347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http://www.circuitstoday.com/photoresistor</a:t>
            </a:r>
          </a:p>
        </p:txBody>
      </p:sp>
    </p:spTree>
    <p:extLst>
      <p:ext uri="{BB962C8B-B14F-4D97-AF65-F5344CB8AC3E}">
        <p14:creationId xmlns:p14="http://schemas.microsoft.com/office/powerpoint/2010/main" val="3318765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Foto </a:t>
            </a:r>
            <a:r>
              <a:rPr lang="lt-LT" dirty="0" err="1" smtClean="0"/>
              <a:t>rezistoriai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02664" y="6059724"/>
            <a:ext cx="43473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http://www.circuitstoday.com/photoresistor</a:t>
            </a:r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84" y="1958181"/>
            <a:ext cx="5715000" cy="3476625"/>
          </a:xfrm>
        </p:spPr>
      </p:pic>
    </p:spTree>
    <p:extLst>
      <p:ext uri="{BB962C8B-B14F-4D97-AF65-F5344CB8AC3E}">
        <p14:creationId xmlns:p14="http://schemas.microsoft.com/office/powerpoint/2010/main" val="118640228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Foto diodai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243" y="1811546"/>
            <a:ext cx="2914650" cy="2133600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3822" y="490378"/>
            <a:ext cx="4254471" cy="309503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3585410"/>
            <a:ext cx="2999874" cy="2999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7337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Foto diodai</a:t>
            </a:r>
            <a:endParaRPr lang="en-US" dirty="0"/>
          </a:p>
        </p:txBody>
      </p:sp>
      <p:pic>
        <p:nvPicPr>
          <p:cNvPr id="4" name="Picture 3" descr="databank3-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8459" y="1825625"/>
            <a:ext cx="9796525" cy="3652754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977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</a:t>
            </a:r>
            <a:r>
              <a:rPr lang="lt-LT" dirty="0" smtClean="0"/>
              <a:t>ū</a:t>
            </a:r>
            <a:r>
              <a:rPr lang="en-US" dirty="0" smtClean="0"/>
              <a:t>m</a:t>
            </a:r>
            <a:r>
              <a:rPr lang="lt-LT" dirty="0" smtClean="0"/>
              <a:t>ų</a:t>
            </a:r>
            <a:r>
              <a:rPr lang="en-US" dirty="0" smtClean="0"/>
              <a:t> </a:t>
            </a:r>
            <a:r>
              <a:rPr lang="en-US" dirty="0" err="1" smtClean="0"/>
              <a:t>sensoriai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853" y="1818752"/>
            <a:ext cx="11357811" cy="5039248"/>
          </a:xfrm>
        </p:spPr>
      </p:pic>
    </p:spTree>
    <p:extLst>
      <p:ext uri="{BB962C8B-B14F-4D97-AF65-F5344CB8AC3E}">
        <p14:creationId xmlns:p14="http://schemas.microsoft.com/office/powerpoint/2010/main" val="28036546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Termistoriai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94922" y="1792296"/>
            <a:ext cx="4880008" cy="4081112"/>
          </a:xfrm>
        </p:spPr>
      </p:pic>
      <p:sp>
        <p:nvSpPr>
          <p:cNvPr id="4" name="Rectangle 3"/>
          <p:cNvSpPr/>
          <p:nvPr/>
        </p:nvSpPr>
        <p:spPr>
          <a:xfrm>
            <a:off x="625642" y="6394467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http://www.circuitstoday.com/thermistors-working-types-applications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43" y="2406065"/>
            <a:ext cx="4124325" cy="2543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06290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err="1" smtClean="0"/>
              <a:t>Termistoriai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625642" y="6394467"/>
            <a:ext cx="8305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http://www.circuitstoday.com/thermistors-working-types-applications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42" y="1623052"/>
            <a:ext cx="5343525" cy="441960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5598694" y="1825625"/>
            <a:ext cx="5755105" cy="4351338"/>
          </a:xfrm>
        </p:spPr>
        <p:txBody>
          <a:bodyPr/>
          <a:lstStyle/>
          <a:p>
            <a:r>
              <a:rPr lang="en-US" b="1" dirty="0"/>
              <a:t>PTC Thermistor</a:t>
            </a:r>
          </a:p>
          <a:p>
            <a:r>
              <a:rPr lang="en-US" b="1" dirty="0"/>
              <a:t>NTC Thermistor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09043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Atstumo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Ultragarso</a:t>
            </a:r>
          </a:p>
          <a:p>
            <a:r>
              <a:rPr lang="lt-LT" dirty="0" err="1" smtClean="0"/>
              <a:t>Infraredas</a:t>
            </a:r>
            <a:endParaRPr lang="lt-LT" dirty="0" smtClean="0"/>
          </a:p>
          <a:p>
            <a:r>
              <a:rPr lang="lt-LT" dirty="0" err="1" smtClean="0"/>
              <a:t>Mikrobangu</a:t>
            </a:r>
            <a:endParaRPr lang="lt-LT" dirty="0" smtClean="0"/>
          </a:p>
          <a:p>
            <a:r>
              <a:rPr lang="lt-LT" dirty="0" smtClean="0"/>
              <a:t>TTF</a:t>
            </a:r>
          </a:p>
          <a:p>
            <a:endParaRPr lang="lt-LT" dirty="0" smtClean="0"/>
          </a:p>
          <a:p>
            <a:r>
              <a:rPr lang="lt-LT" dirty="0" smtClean="0"/>
              <a:t>Policija mėgsta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9168" y="170949"/>
            <a:ext cx="2486526" cy="248652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3878" y="2657475"/>
            <a:ext cx="4171950" cy="420052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180" y="3211888"/>
            <a:ext cx="2604837" cy="2604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94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Atstumo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ToF</a:t>
            </a:r>
            <a:endParaRPr lang="en-US" dirty="0" smtClean="0"/>
          </a:p>
          <a:p>
            <a:r>
              <a:rPr lang="en-US" dirty="0" err="1" smtClean="0"/>
              <a:t>Matuoja</a:t>
            </a:r>
            <a:r>
              <a:rPr lang="en-US" dirty="0" smtClean="0"/>
              <a:t> </a:t>
            </a:r>
            <a:r>
              <a:rPr lang="lt-LT" dirty="0" smtClean="0"/>
              <a:t>š</a:t>
            </a:r>
            <a:r>
              <a:rPr lang="en-US" dirty="0" err="1" smtClean="0"/>
              <a:t>viesos</a:t>
            </a:r>
            <a:r>
              <a:rPr lang="en-US" dirty="0" smtClean="0"/>
              <a:t> </a:t>
            </a:r>
            <a:r>
              <a:rPr lang="en-US" dirty="0" err="1" smtClean="0"/>
              <a:t>greit</a:t>
            </a:r>
            <a:r>
              <a:rPr lang="lt-LT" dirty="0" smtClean="0"/>
              <a:t>į</a:t>
            </a:r>
          </a:p>
          <a:p>
            <a:r>
              <a:rPr lang="lt-LT" dirty="0" smtClean="0"/>
              <a:t>Naudojami </a:t>
            </a:r>
            <a:r>
              <a:rPr lang="lt-LT" dirty="0" err="1" smtClean="0"/>
              <a:t>lidar</a:t>
            </a:r>
            <a:endParaRPr lang="lt-LT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2184" y="365125"/>
            <a:ext cx="4114286" cy="191428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5059" y="2414348"/>
            <a:ext cx="4133333" cy="391428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7080" y="3508678"/>
            <a:ext cx="4285714" cy="3514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25376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8336" y="-148264"/>
            <a:ext cx="12504820" cy="8336547"/>
          </a:xfrm>
        </p:spPr>
      </p:pic>
    </p:spTree>
    <p:extLst>
      <p:ext uri="{BB962C8B-B14F-4D97-AF65-F5344CB8AC3E}">
        <p14:creationId xmlns:p14="http://schemas.microsoft.com/office/powerpoint/2010/main" val="326461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Dujų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CO2</a:t>
            </a:r>
          </a:p>
          <a:p>
            <a:r>
              <a:rPr lang="lt-LT" dirty="0" smtClean="0"/>
              <a:t>CO</a:t>
            </a:r>
          </a:p>
          <a:p>
            <a:r>
              <a:rPr lang="lt-LT" dirty="0" smtClean="0"/>
              <a:t>Metano</a:t>
            </a:r>
          </a:p>
          <a:p>
            <a:r>
              <a:rPr lang="lt-LT" dirty="0" smtClean="0"/>
              <a:t>Ir t.t.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3300" y="844216"/>
            <a:ext cx="4495800" cy="4495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3349" y="1825626"/>
            <a:ext cx="4109952" cy="410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4237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CO</a:t>
            </a:r>
            <a:r>
              <a:rPr lang="en-US" altLang="en-US" baseline="-25000" smtClean="0"/>
              <a:t>2</a:t>
            </a:r>
            <a:r>
              <a:rPr lang="en-US" altLang="en-US" smtClean="0"/>
              <a:t> Gas Sensor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1981200" y="1981200"/>
            <a:ext cx="4038600" cy="4114800"/>
          </a:xfrm>
        </p:spPr>
        <p:txBody>
          <a:bodyPr/>
          <a:lstStyle/>
          <a:p>
            <a:pPr eaLnBrk="1" hangingPunct="1"/>
            <a:r>
              <a:rPr lang="en-US" altLang="en-US" sz="2400" dirty="0"/>
              <a:t>CO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 sensor measures gaseous CO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 levels in an environment</a:t>
            </a:r>
          </a:p>
          <a:p>
            <a:pPr lvl="4" eaLnBrk="1" hangingPunct="1"/>
            <a:endParaRPr lang="en-US" altLang="en-US" sz="1600" dirty="0"/>
          </a:p>
          <a:p>
            <a:pPr eaLnBrk="1" hangingPunct="1"/>
            <a:r>
              <a:rPr lang="en-US" altLang="en-US" sz="2400" dirty="0"/>
              <a:t>Measures CO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 levels in the range of 0-5000 ppm</a:t>
            </a:r>
          </a:p>
          <a:p>
            <a:pPr lvl="4" eaLnBrk="1" hangingPunct="1"/>
            <a:endParaRPr lang="en-US" altLang="en-US" sz="1600" dirty="0"/>
          </a:p>
          <a:p>
            <a:pPr eaLnBrk="1" hangingPunct="1"/>
            <a:r>
              <a:rPr lang="en-US" altLang="en-US" sz="2400" dirty="0"/>
              <a:t>Monitors how much infrared radiation is absorbed by CO</a:t>
            </a:r>
            <a:r>
              <a:rPr lang="en-US" altLang="en-US" sz="2400" baseline="-25000" dirty="0"/>
              <a:t>2</a:t>
            </a:r>
            <a:r>
              <a:rPr lang="en-US" altLang="en-US" sz="2400" dirty="0"/>
              <a:t> molecules</a:t>
            </a:r>
          </a:p>
        </p:txBody>
      </p:sp>
      <p:pic>
        <p:nvPicPr>
          <p:cNvPr id="20484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5200" y="1981201"/>
            <a:ext cx="2743200" cy="101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0485" name="Object 6"/>
          <p:cNvGraphicFramePr>
            <a:graphicFrameLocks noGrp="1" noChangeAspect="1"/>
          </p:cNvGraphicFramePr>
          <p:nvPr>
            <p:ph sz="half" idx="2"/>
          </p:nvPr>
        </p:nvGraphicFramePr>
        <p:xfrm>
          <a:off x="6019800" y="3567113"/>
          <a:ext cx="4495800" cy="2392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Visio" r:id="rId4" imgW="5225491" imgH="2780995" progId="Visio.Drawing.11">
                  <p:embed/>
                </p:oleObj>
              </mc:Choice>
              <mc:Fallback>
                <p:oleObj name="Visio" r:id="rId4" imgW="5225491" imgH="2780995" progId="Visio.Drawing.11">
                  <p:embed/>
                  <p:pic>
                    <p:nvPicPr>
                      <p:cNvPr id="20485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3567113"/>
                        <a:ext cx="4495800" cy="2392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99913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Magnetinio lauko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 smtClean="0"/>
              <a:t>Hall</a:t>
            </a:r>
            <a:r>
              <a:rPr lang="lt-LT" dirty="0" smtClean="0"/>
              <a:t> </a:t>
            </a:r>
            <a:r>
              <a:rPr lang="lt-LT" dirty="0" err="1" smtClean="0"/>
              <a:t>effect</a:t>
            </a:r>
            <a:endParaRPr lang="lt-LT" dirty="0" smtClean="0"/>
          </a:p>
          <a:p>
            <a:r>
              <a:rPr lang="lt-LT" dirty="0" smtClean="0"/>
              <a:t>Analoginiai </a:t>
            </a:r>
          </a:p>
          <a:p>
            <a:r>
              <a:rPr lang="lt-LT" dirty="0" err="1" smtClean="0"/>
              <a:t>Skaitmeniai</a:t>
            </a:r>
            <a:endParaRPr lang="lt-LT" dirty="0" smtClean="0"/>
          </a:p>
          <a:p>
            <a:endParaRPr lang="lt-LT" dirty="0"/>
          </a:p>
          <a:p>
            <a:r>
              <a:rPr lang="lt-LT" dirty="0" smtClean="0"/>
              <a:t>Skiria polius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1657" y="1825625"/>
            <a:ext cx="7392143" cy="415808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6357" y="6404629"/>
            <a:ext cx="402930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https://en.wikipedia.org/wiki/Hall_effect</a:t>
            </a:r>
          </a:p>
        </p:txBody>
      </p:sp>
    </p:spTree>
    <p:extLst>
      <p:ext uri="{BB962C8B-B14F-4D97-AF65-F5344CB8AC3E}">
        <p14:creationId xmlns:p14="http://schemas.microsoft.com/office/powerpoint/2010/main" val="400211054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Hall_Sensor.mp4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4734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Vandens/skysčio/oro pratekėjimo sensoriai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smtClean="0"/>
              <a:t>Naudoja </a:t>
            </a:r>
            <a:r>
              <a:rPr lang="lt-LT" dirty="0" err="1" smtClean="0"/>
              <a:t>hall</a:t>
            </a:r>
            <a:r>
              <a:rPr lang="lt-LT" dirty="0" smtClean="0"/>
              <a:t> arba </a:t>
            </a:r>
          </a:p>
          <a:p>
            <a:r>
              <a:rPr lang="lt-LT" dirty="0" smtClean="0"/>
              <a:t>Optini principą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2622" y="2285999"/>
            <a:ext cx="3377351" cy="2983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21512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PIR </a:t>
            </a:r>
            <a:r>
              <a:rPr lang="lt-LT" dirty="0" err="1" smtClean="0"/>
              <a:t>sesnoriai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dirty="0" err="1" smtClean="0"/>
              <a:t>Reguoja</a:t>
            </a:r>
            <a:r>
              <a:rPr lang="lt-LT" dirty="0" smtClean="0"/>
              <a:t> į šilumos spindulius</a:t>
            </a:r>
          </a:p>
          <a:p>
            <a:r>
              <a:rPr lang="lt-LT" dirty="0" err="1" smtClean="0"/>
              <a:t>Reguoja</a:t>
            </a:r>
            <a:r>
              <a:rPr lang="lt-LT" dirty="0" smtClean="0"/>
              <a:t> į </a:t>
            </a:r>
            <a:r>
              <a:rPr lang="lt-LT" dirty="0" err="1" smtClean="0"/>
              <a:t>pasikeitimus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2744" y="1456323"/>
            <a:ext cx="4076700" cy="34480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3645" y="3694698"/>
            <a:ext cx="4086225" cy="241935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89285" y="6311900"/>
            <a:ext cx="96653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https://learn.adafruit.com/pir-passive-infrared-proximity-motion-sensor/how-pirs-work</a:t>
            </a:r>
          </a:p>
        </p:txBody>
      </p:sp>
    </p:spTree>
    <p:extLst>
      <p:ext uri="{BB962C8B-B14F-4D97-AF65-F5344CB8AC3E}">
        <p14:creationId xmlns:p14="http://schemas.microsoft.com/office/powerpoint/2010/main" val="2851998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38894"/>
            <a:ext cx="6906126" cy="6906126"/>
          </a:xfrm>
        </p:spPr>
      </p:pic>
    </p:spTree>
    <p:extLst>
      <p:ext uri="{BB962C8B-B14F-4D97-AF65-F5344CB8AC3E}">
        <p14:creationId xmlns:p14="http://schemas.microsoft.com/office/powerpoint/2010/main" val="31011912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Ir daug kitų sensorių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235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6035</TotalTime>
  <Words>356</Words>
  <Application>Microsoft Office PowerPoint</Application>
  <PresentationFormat>Widescreen</PresentationFormat>
  <Paragraphs>126</Paragraphs>
  <Slides>28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5" baseType="lpstr">
      <vt:lpstr>Arial</vt:lpstr>
      <vt:lpstr>Calibri</vt:lpstr>
      <vt:lpstr>Calibri Light</vt:lpstr>
      <vt:lpstr>Times New Roman</vt:lpstr>
      <vt:lpstr>Wingdings</vt:lpstr>
      <vt:lpstr>Office Theme</vt:lpstr>
      <vt:lpstr>Visio</vt:lpstr>
      <vt:lpstr>Įvadas į robotiką</vt:lpstr>
      <vt:lpstr>Kokio tipo sensoriai</vt:lpstr>
      <vt:lpstr>PowerPoint Presentation</vt:lpstr>
      <vt:lpstr>Analoginis skaiteminis keitiklis (ang. ADC)</vt:lpstr>
      <vt:lpstr>Kaip veikia sensoriai</vt:lpstr>
      <vt:lpstr>Sensorių idėjos</vt:lpstr>
      <vt:lpstr>Detectable Phenomenon</vt:lpstr>
      <vt:lpstr>Mikrofonai</vt:lpstr>
      <vt:lpstr>Vibracijos</vt:lpstr>
      <vt:lpstr>Kondensatoriaus talpa</vt:lpstr>
      <vt:lpstr>Foto rezistoriai</vt:lpstr>
      <vt:lpstr>Foto rezistoriai</vt:lpstr>
      <vt:lpstr>Foto diodai</vt:lpstr>
      <vt:lpstr>Foto diodai</vt:lpstr>
      <vt:lpstr>Dūmų sensoriai</vt:lpstr>
      <vt:lpstr>Termistoriai</vt:lpstr>
      <vt:lpstr>Termistoriai</vt:lpstr>
      <vt:lpstr>Atstumo sensoriai</vt:lpstr>
      <vt:lpstr>Atstumo sensoriai</vt:lpstr>
      <vt:lpstr>PowerPoint Presentation</vt:lpstr>
      <vt:lpstr>Dujų sensoriai</vt:lpstr>
      <vt:lpstr>CO2 Gas Sensor</vt:lpstr>
      <vt:lpstr>Magnetinio lauko sensoriai</vt:lpstr>
      <vt:lpstr>Hall_Sensor.mp4</vt:lpstr>
      <vt:lpstr>Vandens/skysčio/oro pratekėjimo sensoriai</vt:lpstr>
      <vt:lpstr>PIR sesnoriai</vt:lpstr>
      <vt:lpstr>PowerPoint Presentation</vt:lpstr>
      <vt:lpstr>Ir daug kitų sensorių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Įvadas į robotiką</dc:title>
  <dc:creator>Windows User</dc:creator>
  <cp:lastModifiedBy>Aistis Raudys</cp:lastModifiedBy>
  <cp:revision>26</cp:revision>
  <dcterms:created xsi:type="dcterms:W3CDTF">2018-07-13T08:07:26Z</dcterms:created>
  <dcterms:modified xsi:type="dcterms:W3CDTF">2019-10-01T06:06:59Z</dcterms:modified>
</cp:coreProperties>
</file>