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57" r:id="rId4"/>
    <p:sldId id="301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8" r:id="rId41"/>
    <p:sldId id="293" r:id="rId42"/>
    <p:sldId id="294" r:id="rId43"/>
    <p:sldId id="295" r:id="rId44"/>
    <p:sldId id="296" r:id="rId45"/>
    <p:sldId id="299" r:id="rId46"/>
    <p:sldId id="300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stis" userId="d0657fc4-24ea-43b6-a3f9-402aaedeb8df" providerId="ADAL" clId="{CEE8BFF0-A6A2-478A-AF34-5092E31717EB}"/>
    <pc:docChg chg="modSld">
      <pc:chgData name="Aistis" userId="d0657fc4-24ea-43b6-a3f9-402aaedeb8df" providerId="ADAL" clId="{CEE8BFF0-A6A2-478A-AF34-5092E31717EB}" dt="2021-11-08T22:36:58.446" v="3" actId="20577"/>
      <pc:docMkLst>
        <pc:docMk/>
      </pc:docMkLst>
      <pc:sldChg chg="modSp mod">
        <pc:chgData name="Aistis" userId="d0657fc4-24ea-43b6-a3f9-402aaedeb8df" providerId="ADAL" clId="{CEE8BFF0-A6A2-478A-AF34-5092E31717EB}" dt="2021-11-08T22:36:58.446" v="3" actId="20577"/>
        <pc:sldMkLst>
          <pc:docMk/>
          <pc:sldMk cId="4128978181" sldId="256"/>
        </pc:sldMkLst>
        <pc:spChg chg="mod">
          <ac:chgData name="Aistis" userId="d0657fc4-24ea-43b6-a3f9-402aaedeb8df" providerId="ADAL" clId="{CEE8BFF0-A6A2-478A-AF34-5092E31717EB}" dt="2021-11-08T22:36:58.446" v="3" actId="20577"/>
          <ac:spMkLst>
            <pc:docMk/>
            <pc:sldMk cId="4128978181" sldId="256"/>
            <ac:spMk id="3" creationId="{00000000-0000-0000-0000-000000000000}"/>
          </ac:spMkLst>
        </pc:spChg>
      </pc:sldChg>
    </pc:docChg>
  </pc:docChgLst>
  <pc:docChgLst>
    <pc:chgData name="Aistis Raudys" userId="d0657fc4-24ea-43b6-a3f9-402aaedeb8df" providerId="ADAL" clId="{0095B248-D976-494A-AB77-03277900F875}"/>
    <pc:docChg chg="custSel addSld modSld">
      <pc:chgData name="Aistis Raudys" userId="d0657fc4-24ea-43b6-a3f9-402aaedeb8df" providerId="ADAL" clId="{0095B248-D976-494A-AB77-03277900F875}" dt="2020-11-17T11:30:32.106" v="42" actId="1076"/>
      <pc:docMkLst>
        <pc:docMk/>
      </pc:docMkLst>
      <pc:sldChg chg="modSp mod">
        <pc:chgData name="Aistis Raudys" userId="d0657fc4-24ea-43b6-a3f9-402aaedeb8df" providerId="ADAL" clId="{0095B248-D976-494A-AB77-03277900F875}" dt="2020-11-16T22:27:00.019" v="5" actId="20577"/>
        <pc:sldMkLst>
          <pc:docMk/>
          <pc:sldMk cId="4128978181" sldId="256"/>
        </pc:sldMkLst>
        <pc:spChg chg="mod">
          <ac:chgData name="Aistis Raudys" userId="d0657fc4-24ea-43b6-a3f9-402aaedeb8df" providerId="ADAL" clId="{0095B248-D976-494A-AB77-03277900F875}" dt="2020-11-16T22:27:00.019" v="5" actId="20577"/>
          <ac:spMkLst>
            <pc:docMk/>
            <pc:sldMk cId="4128978181" sldId="256"/>
            <ac:spMk id="2" creationId="{00000000-0000-0000-0000-000000000000}"/>
          </ac:spMkLst>
        </pc:spChg>
        <pc:spChg chg="mod">
          <ac:chgData name="Aistis Raudys" userId="d0657fc4-24ea-43b6-a3f9-402aaedeb8df" providerId="ADAL" clId="{0095B248-D976-494A-AB77-03277900F875}" dt="2020-11-16T22:25:54.971" v="3" actId="20577"/>
          <ac:spMkLst>
            <pc:docMk/>
            <pc:sldMk cId="4128978181" sldId="256"/>
            <ac:spMk id="3" creationId="{00000000-0000-0000-0000-000000000000}"/>
          </ac:spMkLst>
        </pc:spChg>
      </pc:sldChg>
      <pc:sldChg chg="modSp mod">
        <pc:chgData name="Aistis Raudys" userId="d0657fc4-24ea-43b6-a3f9-402aaedeb8df" providerId="ADAL" clId="{0095B248-D976-494A-AB77-03277900F875}" dt="2020-11-17T11:30:32.106" v="42" actId="1076"/>
        <pc:sldMkLst>
          <pc:docMk/>
          <pc:sldMk cId="4000712876" sldId="257"/>
        </pc:sldMkLst>
        <pc:picChg chg="mod">
          <ac:chgData name="Aistis Raudys" userId="d0657fc4-24ea-43b6-a3f9-402aaedeb8df" providerId="ADAL" clId="{0095B248-D976-494A-AB77-03277900F875}" dt="2020-11-17T11:30:32.106" v="42" actId="1076"/>
          <ac:picMkLst>
            <pc:docMk/>
            <pc:sldMk cId="4000712876" sldId="257"/>
            <ac:picMk id="2" creationId="{00000000-0000-0000-0000-000000000000}"/>
          </ac:picMkLst>
        </pc:picChg>
      </pc:sldChg>
      <pc:sldChg chg="modSp mod">
        <pc:chgData name="Aistis Raudys" userId="d0657fc4-24ea-43b6-a3f9-402aaedeb8df" providerId="ADAL" clId="{0095B248-D976-494A-AB77-03277900F875}" dt="2020-11-17T11:30:10.478" v="15" actId="27636"/>
        <pc:sldMkLst>
          <pc:docMk/>
          <pc:sldMk cId="3387524232" sldId="268"/>
        </pc:sldMkLst>
        <pc:spChg chg="mod">
          <ac:chgData name="Aistis Raudys" userId="d0657fc4-24ea-43b6-a3f9-402aaedeb8df" providerId="ADAL" clId="{0095B248-D976-494A-AB77-03277900F875}" dt="2020-11-17T11:30:10.478" v="15" actId="27636"/>
          <ac:spMkLst>
            <pc:docMk/>
            <pc:sldMk cId="3387524232" sldId="268"/>
            <ac:spMk id="133123" creationId="{00000000-0000-0000-0000-000000000000}"/>
          </ac:spMkLst>
        </pc:spChg>
      </pc:sldChg>
      <pc:sldChg chg="modSp mod">
        <pc:chgData name="Aistis Raudys" userId="d0657fc4-24ea-43b6-a3f9-402aaedeb8df" providerId="ADAL" clId="{0095B248-D976-494A-AB77-03277900F875}" dt="2020-11-17T11:30:04.414" v="12" actId="20577"/>
        <pc:sldMkLst>
          <pc:docMk/>
          <pc:sldMk cId="3485003394" sldId="297"/>
        </pc:sldMkLst>
        <pc:spChg chg="mod">
          <ac:chgData name="Aistis Raudys" userId="d0657fc4-24ea-43b6-a3f9-402aaedeb8df" providerId="ADAL" clId="{0095B248-D976-494A-AB77-03277900F875}" dt="2020-11-16T22:27:15.114" v="6"/>
          <ac:spMkLst>
            <pc:docMk/>
            <pc:sldMk cId="3485003394" sldId="297"/>
            <ac:spMk id="2" creationId="{00000000-0000-0000-0000-000000000000}"/>
          </ac:spMkLst>
        </pc:spChg>
        <pc:spChg chg="mod">
          <ac:chgData name="Aistis Raudys" userId="d0657fc4-24ea-43b6-a3f9-402aaedeb8df" providerId="ADAL" clId="{0095B248-D976-494A-AB77-03277900F875}" dt="2020-11-17T11:30:04.414" v="12" actId="20577"/>
          <ac:spMkLst>
            <pc:docMk/>
            <pc:sldMk cId="3485003394" sldId="297"/>
            <ac:spMk id="3" creationId="{00000000-0000-0000-0000-000000000000}"/>
          </ac:spMkLst>
        </pc:spChg>
      </pc:sldChg>
      <pc:sldChg chg="addSp modSp new mod">
        <pc:chgData name="Aistis Raudys" userId="d0657fc4-24ea-43b6-a3f9-402aaedeb8df" providerId="ADAL" clId="{0095B248-D976-494A-AB77-03277900F875}" dt="2020-11-17T11:30:28.021" v="41" actId="6549"/>
        <pc:sldMkLst>
          <pc:docMk/>
          <pc:sldMk cId="2337365634" sldId="301"/>
        </pc:sldMkLst>
        <pc:spChg chg="mod">
          <ac:chgData name="Aistis Raudys" userId="d0657fc4-24ea-43b6-a3f9-402aaedeb8df" providerId="ADAL" clId="{0095B248-D976-494A-AB77-03277900F875}" dt="2020-11-17T11:30:28.021" v="41" actId="6549"/>
          <ac:spMkLst>
            <pc:docMk/>
            <pc:sldMk cId="2337365634" sldId="301"/>
            <ac:spMk id="2" creationId="{80B14BB0-197D-4EF6-92E1-1237DA765E8D}"/>
          </ac:spMkLst>
        </pc:spChg>
        <pc:picChg chg="add mod">
          <ac:chgData name="Aistis Raudys" userId="d0657fc4-24ea-43b6-a3f9-402aaedeb8df" providerId="ADAL" clId="{0095B248-D976-494A-AB77-03277900F875}" dt="2020-11-17T11:30:14.238" v="16" actId="1076"/>
          <ac:picMkLst>
            <pc:docMk/>
            <pc:sldMk cId="2337365634" sldId="301"/>
            <ac:picMk id="4" creationId="{56A13C1F-D964-4C83-921C-D86938AEA6E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664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892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355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60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784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938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295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785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550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087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027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10363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524000"/>
            <a:ext cx="5080000" cy="4572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080000" cy="4572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6909983E-8493-4D95-849F-4CB4A66177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6710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BE766-EDC7-4EF1-8663-43252ADC09A6}" type="datetimeFigureOut">
              <a:rPr lang="en-US" smtClean="0"/>
              <a:t>11/9/2021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305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www.btdesigner.com/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 to robotics </a:t>
            </a:r>
            <a:br>
              <a:rPr lang="en-US" dirty="0"/>
            </a:br>
            <a:r>
              <a:rPr lang="en-US" dirty="0"/>
              <a:t>7. Protocols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r>
              <a:rPr lang="lt-LT" dirty="0"/>
              <a:t>Aistis </a:t>
            </a:r>
            <a:r>
              <a:rPr lang="lt-LT" dirty="0" err="1"/>
              <a:t>Raudys</a:t>
            </a:r>
            <a:r>
              <a:rPr lang="lt-LT" dirty="0"/>
              <a:t> ir Vytautas Valaitis</a:t>
            </a:r>
          </a:p>
          <a:p>
            <a:r>
              <a:rPr lang="lt-LT" dirty="0"/>
              <a:t>20</a:t>
            </a:r>
            <a:r>
              <a:rPr lang="en-US" dirty="0"/>
              <a:t>2</a:t>
            </a:r>
            <a:r>
              <a:rPr lang="lt-LT" dirty="0"/>
              <a:t>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978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hardware components communicate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dirty="0"/>
              <a:t>UART – </a:t>
            </a:r>
            <a:r>
              <a:rPr lang="lt-LT" dirty="0" err="1"/>
              <a:t>serial</a:t>
            </a:r>
            <a:r>
              <a:rPr lang="lt-LT" dirty="0"/>
              <a:t> -  </a:t>
            </a:r>
            <a:r>
              <a:rPr lang="en-US" dirty="0"/>
              <a:t>TTY - </a:t>
            </a:r>
            <a:r>
              <a:rPr lang="lt-LT" dirty="0"/>
              <a:t>RS232 – RS244</a:t>
            </a:r>
          </a:p>
          <a:p>
            <a:r>
              <a:rPr lang="lt-LT" dirty="0"/>
              <a:t>1-Wire</a:t>
            </a:r>
          </a:p>
          <a:p>
            <a:r>
              <a:rPr lang="lt-LT" dirty="0"/>
              <a:t>I2C</a:t>
            </a:r>
          </a:p>
          <a:p>
            <a:r>
              <a:rPr lang="lt-LT" dirty="0"/>
              <a:t>SPI</a:t>
            </a:r>
          </a:p>
          <a:p>
            <a:r>
              <a:rPr lang="lt-LT" dirty="0"/>
              <a:t>USB</a:t>
            </a:r>
          </a:p>
          <a:p>
            <a:r>
              <a:rPr lang="lt-LT" dirty="0" err="1"/>
              <a:t>Ethernet</a:t>
            </a:r>
            <a:endParaRPr lang="lt-LT" dirty="0"/>
          </a:p>
          <a:p>
            <a:r>
              <a:rPr lang="lt-LT" dirty="0" err="1"/>
              <a:t>Irda</a:t>
            </a:r>
            <a:endParaRPr lang="lt-LT" dirty="0"/>
          </a:p>
          <a:p>
            <a:r>
              <a:rPr lang="lt-LT" dirty="0" err="1"/>
              <a:t>Bluetooth</a:t>
            </a:r>
            <a:endParaRPr lang="lt-LT" dirty="0"/>
          </a:p>
          <a:p>
            <a:r>
              <a:rPr lang="lt-LT" dirty="0"/>
              <a:t>CSI (</a:t>
            </a:r>
            <a:r>
              <a:rPr lang="lt-LT" dirty="0" err="1"/>
              <a:t>camera</a:t>
            </a:r>
            <a:r>
              <a:rPr lang="lt-LT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003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990601"/>
            <a:ext cx="7772400" cy="1470025"/>
          </a:xfrm>
        </p:spPr>
        <p:txBody>
          <a:bodyPr anchor="ctr"/>
          <a:lstStyle/>
          <a:p>
            <a:r>
              <a:rPr lang="en-US" altLang="en-US" sz="4400" dirty="0"/>
              <a:t>Universal Asynchronous Receiver-Transmitter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95600" y="3886200"/>
            <a:ext cx="6400800" cy="1752600"/>
          </a:xfrm>
        </p:spPr>
        <p:txBody>
          <a:bodyPr/>
          <a:lstStyle/>
          <a:p>
            <a:r>
              <a:rPr lang="en-US" altLang="en-US" sz="3200"/>
              <a:t> 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4495801" y="2590801"/>
            <a:ext cx="2361159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 dirty="0"/>
              <a:t>(UART)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925" y="3520239"/>
            <a:ext cx="5695950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712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14BB0-197D-4EF6-92E1-1237DA765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Serial ports on Windows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50C73-6B4E-416E-9732-2210B3739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A13C1F-D964-4C83-921C-D86938AEA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357" y="1920875"/>
            <a:ext cx="7381875" cy="43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365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Serial data-transmission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2743200" y="21336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0</a:t>
            </a: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3276600" y="21336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1</a:t>
            </a: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3810000" y="21336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1</a:t>
            </a:r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4343400" y="21336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0</a:t>
            </a:r>
          </a:p>
        </p:txBody>
      </p:sp>
      <p:sp>
        <p:nvSpPr>
          <p:cNvPr id="47112" name="Rectangle 8"/>
          <p:cNvSpPr>
            <a:spLocks noChangeArrowheads="1"/>
          </p:cNvSpPr>
          <p:nvPr/>
        </p:nvSpPr>
        <p:spPr bwMode="auto">
          <a:xfrm>
            <a:off x="4876800" y="21336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0</a:t>
            </a:r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5410200" y="21336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0</a:t>
            </a:r>
          </a:p>
        </p:txBody>
      </p:sp>
      <p:sp>
        <p:nvSpPr>
          <p:cNvPr id="47114" name="Rectangle 10"/>
          <p:cNvSpPr>
            <a:spLocks noChangeArrowheads="1"/>
          </p:cNvSpPr>
          <p:nvPr/>
        </p:nvSpPr>
        <p:spPr bwMode="auto">
          <a:xfrm>
            <a:off x="5943600" y="21336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0</a:t>
            </a:r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6477000" y="21336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1</a:t>
            </a:r>
          </a:p>
        </p:txBody>
      </p:sp>
      <p:sp>
        <p:nvSpPr>
          <p:cNvPr id="47116" name="Text Box 12"/>
          <p:cNvSpPr txBox="1">
            <a:spLocks noChangeArrowheads="1"/>
          </p:cNvSpPr>
          <p:nvPr/>
        </p:nvSpPr>
        <p:spPr bwMode="auto">
          <a:xfrm>
            <a:off x="2727325" y="1636713"/>
            <a:ext cx="39723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The Transmitter Holding Register (8-bits)</a:t>
            </a:r>
          </a:p>
        </p:txBody>
      </p:sp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2743200" y="47244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0</a:t>
            </a:r>
          </a:p>
        </p:txBody>
      </p:sp>
      <p:sp>
        <p:nvSpPr>
          <p:cNvPr id="47118" name="Rectangle 14"/>
          <p:cNvSpPr>
            <a:spLocks noChangeArrowheads="1"/>
          </p:cNvSpPr>
          <p:nvPr/>
        </p:nvSpPr>
        <p:spPr bwMode="auto">
          <a:xfrm>
            <a:off x="3276600" y="47244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1</a:t>
            </a:r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3810000" y="47244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1</a:t>
            </a:r>
          </a:p>
        </p:txBody>
      </p:sp>
      <p:sp>
        <p:nvSpPr>
          <p:cNvPr id="47120" name="Rectangle 16"/>
          <p:cNvSpPr>
            <a:spLocks noChangeArrowheads="1"/>
          </p:cNvSpPr>
          <p:nvPr/>
        </p:nvSpPr>
        <p:spPr bwMode="auto">
          <a:xfrm>
            <a:off x="4343400" y="47244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0</a:t>
            </a:r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4876800" y="47244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0</a:t>
            </a:r>
          </a:p>
        </p:txBody>
      </p:sp>
      <p:sp>
        <p:nvSpPr>
          <p:cNvPr id="47122" name="Rectangle 18"/>
          <p:cNvSpPr>
            <a:spLocks noChangeArrowheads="1"/>
          </p:cNvSpPr>
          <p:nvPr/>
        </p:nvSpPr>
        <p:spPr bwMode="auto">
          <a:xfrm>
            <a:off x="5410200" y="47244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0</a:t>
            </a:r>
          </a:p>
        </p:txBody>
      </p:sp>
      <p:sp>
        <p:nvSpPr>
          <p:cNvPr id="47123" name="Rectangle 19"/>
          <p:cNvSpPr>
            <a:spLocks noChangeArrowheads="1"/>
          </p:cNvSpPr>
          <p:nvPr/>
        </p:nvSpPr>
        <p:spPr bwMode="auto">
          <a:xfrm>
            <a:off x="5943600" y="47244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0</a:t>
            </a:r>
          </a:p>
        </p:txBody>
      </p:sp>
      <p:sp>
        <p:nvSpPr>
          <p:cNvPr id="47124" name="Rectangle 20"/>
          <p:cNvSpPr>
            <a:spLocks noChangeArrowheads="1"/>
          </p:cNvSpPr>
          <p:nvPr/>
        </p:nvSpPr>
        <p:spPr bwMode="auto">
          <a:xfrm>
            <a:off x="6477000" y="47244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1</a:t>
            </a:r>
          </a:p>
        </p:txBody>
      </p:sp>
      <p:sp>
        <p:nvSpPr>
          <p:cNvPr id="47125" name="Text Box 21"/>
          <p:cNvSpPr txBox="1">
            <a:spLocks noChangeArrowheads="1"/>
          </p:cNvSpPr>
          <p:nvPr/>
        </p:nvSpPr>
        <p:spPr bwMode="auto">
          <a:xfrm>
            <a:off x="2803526" y="5370513"/>
            <a:ext cx="39145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The transmitter’s internal ‘shift’ register</a:t>
            </a:r>
          </a:p>
        </p:txBody>
      </p:sp>
      <p:sp>
        <p:nvSpPr>
          <p:cNvPr id="47126" name="AutoShape 22"/>
          <p:cNvSpPr>
            <a:spLocks noChangeArrowheads="1"/>
          </p:cNvSpPr>
          <p:nvPr/>
        </p:nvSpPr>
        <p:spPr bwMode="auto">
          <a:xfrm>
            <a:off x="2743200" y="3048000"/>
            <a:ext cx="4267200" cy="1371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7" name="Oval 23"/>
          <p:cNvSpPr>
            <a:spLocks noChangeArrowheads="1"/>
          </p:cNvSpPr>
          <p:nvPr/>
        </p:nvSpPr>
        <p:spPr bwMode="auto">
          <a:xfrm>
            <a:off x="4343400" y="57912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clock</a:t>
            </a:r>
          </a:p>
        </p:txBody>
      </p:sp>
      <p:sp>
        <p:nvSpPr>
          <p:cNvPr id="47128" name="Text Box 24"/>
          <p:cNvSpPr txBox="1">
            <a:spLocks noChangeArrowheads="1"/>
          </p:cNvSpPr>
          <p:nvPr/>
        </p:nvSpPr>
        <p:spPr bwMode="auto">
          <a:xfrm>
            <a:off x="7756525" y="1636713"/>
            <a:ext cx="2504596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Software outputs a byte</a:t>
            </a:r>
          </a:p>
          <a:p>
            <a:r>
              <a:rPr lang="en-US" altLang="en-US" dirty="0"/>
              <a:t>    of data to the THR</a:t>
            </a:r>
          </a:p>
          <a:p>
            <a:endParaRPr lang="en-US" altLang="en-US" dirty="0"/>
          </a:p>
          <a:p>
            <a:r>
              <a:rPr lang="en-US" altLang="en-US" dirty="0"/>
              <a:t>The bits are immediately</a:t>
            </a:r>
          </a:p>
          <a:p>
            <a:r>
              <a:rPr lang="en-US" altLang="en-US" dirty="0"/>
              <a:t>  copied into an internal</a:t>
            </a:r>
          </a:p>
          <a:p>
            <a:r>
              <a:rPr lang="en-US" altLang="en-US" dirty="0"/>
              <a:t>         ‘shift’-register</a:t>
            </a:r>
          </a:p>
          <a:p>
            <a:endParaRPr lang="en-US" altLang="en-US" dirty="0"/>
          </a:p>
          <a:p>
            <a:r>
              <a:rPr lang="en-US" altLang="en-US" dirty="0"/>
              <a:t>The bits are shifted out,</a:t>
            </a:r>
          </a:p>
          <a:p>
            <a:r>
              <a:rPr lang="en-US" altLang="en-US" dirty="0"/>
              <a:t> one-at-a-time, in sync</a:t>
            </a:r>
          </a:p>
          <a:p>
            <a:r>
              <a:rPr lang="en-US" altLang="en-US" dirty="0"/>
              <a:t>    with a clock-pulse </a:t>
            </a:r>
          </a:p>
        </p:txBody>
      </p:sp>
      <p:sp>
        <p:nvSpPr>
          <p:cNvPr id="47129" name="Line 25"/>
          <p:cNvSpPr>
            <a:spLocks noChangeShapeType="1"/>
          </p:cNvSpPr>
          <p:nvPr/>
        </p:nvSpPr>
        <p:spPr bwMode="auto">
          <a:xfrm>
            <a:off x="6858000" y="51054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30" name="Line 26"/>
          <p:cNvSpPr>
            <a:spLocks noChangeShapeType="1"/>
          </p:cNvSpPr>
          <p:nvPr/>
        </p:nvSpPr>
        <p:spPr bwMode="auto">
          <a:xfrm>
            <a:off x="3124200" y="5105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31" name="Line 27"/>
          <p:cNvSpPr>
            <a:spLocks noChangeShapeType="1"/>
          </p:cNvSpPr>
          <p:nvPr/>
        </p:nvSpPr>
        <p:spPr bwMode="auto">
          <a:xfrm>
            <a:off x="3657600" y="5105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32" name="Line 28"/>
          <p:cNvSpPr>
            <a:spLocks noChangeShapeType="1"/>
          </p:cNvSpPr>
          <p:nvPr/>
        </p:nvSpPr>
        <p:spPr bwMode="auto">
          <a:xfrm>
            <a:off x="4191000" y="5105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33" name="Line 29"/>
          <p:cNvSpPr>
            <a:spLocks noChangeShapeType="1"/>
          </p:cNvSpPr>
          <p:nvPr/>
        </p:nvSpPr>
        <p:spPr bwMode="auto">
          <a:xfrm>
            <a:off x="4724400" y="5105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34" name="Line 30"/>
          <p:cNvSpPr>
            <a:spLocks noChangeShapeType="1"/>
          </p:cNvSpPr>
          <p:nvPr/>
        </p:nvSpPr>
        <p:spPr bwMode="auto">
          <a:xfrm>
            <a:off x="5257800" y="5105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35" name="Line 31"/>
          <p:cNvSpPr>
            <a:spLocks noChangeShapeType="1"/>
          </p:cNvSpPr>
          <p:nvPr/>
        </p:nvSpPr>
        <p:spPr bwMode="auto">
          <a:xfrm>
            <a:off x="5791200" y="5105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36" name="Line 32"/>
          <p:cNvSpPr>
            <a:spLocks noChangeShapeType="1"/>
          </p:cNvSpPr>
          <p:nvPr/>
        </p:nvSpPr>
        <p:spPr bwMode="auto">
          <a:xfrm>
            <a:off x="6324600" y="5105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37" name="Text Box 33"/>
          <p:cNvSpPr txBox="1">
            <a:spLocks noChangeArrowheads="1"/>
          </p:cNvSpPr>
          <p:nvPr/>
        </p:nvSpPr>
        <p:spPr bwMode="auto">
          <a:xfrm>
            <a:off x="7832726" y="4913313"/>
            <a:ext cx="19896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990000"/>
                </a:solidFill>
              </a:rPr>
              <a:t>1</a:t>
            </a:r>
            <a:r>
              <a:rPr lang="en-US" altLang="en-US"/>
              <a:t>-</a:t>
            </a:r>
            <a:r>
              <a:rPr lang="en-US" altLang="en-US" b="1"/>
              <a:t>0-1-1-0-0-0-0-1</a:t>
            </a:r>
            <a:r>
              <a:rPr lang="en-US" altLang="en-US"/>
              <a:t>-</a:t>
            </a:r>
            <a:r>
              <a:rPr lang="en-US" altLang="en-US">
                <a:solidFill>
                  <a:srgbClr val="990000"/>
                </a:solidFill>
              </a:rPr>
              <a:t>0</a:t>
            </a:r>
          </a:p>
        </p:txBody>
      </p:sp>
      <p:sp>
        <p:nvSpPr>
          <p:cNvPr id="47138" name="Line 34"/>
          <p:cNvSpPr>
            <a:spLocks noChangeShapeType="1"/>
          </p:cNvSpPr>
          <p:nvPr/>
        </p:nvSpPr>
        <p:spPr bwMode="auto">
          <a:xfrm flipV="1">
            <a:off x="9829800" y="5257800"/>
            <a:ext cx="0" cy="609600"/>
          </a:xfrm>
          <a:prstGeom prst="line">
            <a:avLst/>
          </a:prstGeom>
          <a:noFill/>
          <a:ln w="9525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39" name="Text Box 35"/>
          <p:cNvSpPr txBox="1">
            <a:spLocks noChangeArrowheads="1"/>
          </p:cNvSpPr>
          <p:nvPr/>
        </p:nvSpPr>
        <p:spPr bwMode="auto">
          <a:xfrm>
            <a:off x="9601200" y="5791200"/>
            <a:ext cx="628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990000"/>
                </a:solidFill>
              </a:rPr>
              <a:t>start</a:t>
            </a:r>
          </a:p>
          <a:p>
            <a:r>
              <a:rPr lang="en-US" altLang="en-US">
                <a:solidFill>
                  <a:srgbClr val="990000"/>
                </a:solidFill>
              </a:rPr>
              <a:t> bit</a:t>
            </a:r>
          </a:p>
        </p:txBody>
      </p:sp>
      <p:sp>
        <p:nvSpPr>
          <p:cNvPr id="47140" name="Line 36"/>
          <p:cNvSpPr>
            <a:spLocks noChangeShapeType="1"/>
          </p:cNvSpPr>
          <p:nvPr/>
        </p:nvSpPr>
        <p:spPr bwMode="auto">
          <a:xfrm flipV="1">
            <a:off x="8001000" y="5257800"/>
            <a:ext cx="0" cy="609600"/>
          </a:xfrm>
          <a:prstGeom prst="line">
            <a:avLst/>
          </a:prstGeom>
          <a:noFill/>
          <a:ln w="9525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41" name="Text Box 37"/>
          <p:cNvSpPr txBox="1">
            <a:spLocks noChangeArrowheads="1"/>
          </p:cNvSpPr>
          <p:nvPr/>
        </p:nvSpPr>
        <p:spPr bwMode="auto">
          <a:xfrm>
            <a:off x="7772400" y="5791201"/>
            <a:ext cx="59022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990000"/>
                </a:solidFill>
              </a:rPr>
              <a:t>stop</a:t>
            </a:r>
          </a:p>
          <a:p>
            <a:r>
              <a:rPr lang="en-US" altLang="en-US">
                <a:solidFill>
                  <a:srgbClr val="990000"/>
                </a:solidFill>
              </a:rPr>
              <a:t> bit</a:t>
            </a:r>
          </a:p>
        </p:txBody>
      </p:sp>
      <p:sp>
        <p:nvSpPr>
          <p:cNvPr id="47142" name="Line 38"/>
          <p:cNvSpPr>
            <a:spLocks noChangeShapeType="1"/>
          </p:cNvSpPr>
          <p:nvPr/>
        </p:nvSpPr>
        <p:spPr bwMode="auto">
          <a:xfrm>
            <a:off x="8153400" y="53340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43" name="Text Box 39"/>
          <p:cNvSpPr txBox="1">
            <a:spLocks noChangeArrowheads="1"/>
          </p:cNvSpPr>
          <p:nvPr/>
        </p:nvSpPr>
        <p:spPr bwMode="auto">
          <a:xfrm>
            <a:off x="8305801" y="5257800"/>
            <a:ext cx="10116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data-bits</a:t>
            </a:r>
          </a:p>
        </p:txBody>
      </p:sp>
      <p:sp>
        <p:nvSpPr>
          <p:cNvPr id="47144" name="Line 40"/>
          <p:cNvSpPr>
            <a:spLocks noChangeShapeType="1"/>
          </p:cNvSpPr>
          <p:nvPr/>
        </p:nvSpPr>
        <p:spPr bwMode="auto">
          <a:xfrm flipV="1">
            <a:off x="7315200" y="51816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45" name="Line 41"/>
          <p:cNvSpPr>
            <a:spLocks noChangeShapeType="1"/>
          </p:cNvSpPr>
          <p:nvPr/>
        </p:nvSpPr>
        <p:spPr bwMode="auto">
          <a:xfrm flipH="1">
            <a:off x="5257800" y="61722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46" name="Text Box 42"/>
          <p:cNvSpPr txBox="1">
            <a:spLocks noChangeArrowheads="1"/>
          </p:cNvSpPr>
          <p:nvPr/>
        </p:nvSpPr>
        <p:spPr bwMode="auto">
          <a:xfrm>
            <a:off x="5410200" y="6096001"/>
            <a:ext cx="173816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   clock-pulses</a:t>
            </a:r>
          </a:p>
          <a:p>
            <a:r>
              <a:rPr lang="en-US" altLang="en-US"/>
              <a:t> trigger bit-shifts</a:t>
            </a:r>
          </a:p>
        </p:txBody>
      </p:sp>
    </p:spTree>
    <p:extLst>
      <p:ext uri="{BB962C8B-B14F-4D97-AF65-F5344CB8AC3E}">
        <p14:creationId xmlns:p14="http://schemas.microsoft.com/office/powerpoint/2010/main" val="3567672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Serial data reception</a:t>
            </a:r>
          </a:p>
        </p:txBody>
      </p:sp>
      <p:sp>
        <p:nvSpPr>
          <p:cNvPr id="49156" name="Oval 4"/>
          <p:cNvSpPr>
            <a:spLocks noChangeArrowheads="1"/>
          </p:cNvSpPr>
          <p:nvPr/>
        </p:nvSpPr>
        <p:spPr bwMode="auto">
          <a:xfrm>
            <a:off x="5334000" y="15240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clock</a:t>
            </a:r>
          </a:p>
        </p:txBody>
      </p:sp>
      <p:sp>
        <p:nvSpPr>
          <p:cNvPr id="49157" name="Line 5"/>
          <p:cNvSpPr>
            <a:spLocks noChangeShapeType="1"/>
          </p:cNvSpPr>
          <p:nvPr/>
        </p:nvSpPr>
        <p:spPr bwMode="auto">
          <a:xfrm>
            <a:off x="1828800" y="1676400"/>
            <a:ext cx="1524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58" name="Line 6"/>
          <p:cNvSpPr>
            <a:spLocks noChangeShapeType="1"/>
          </p:cNvSpPr>
          <p:nvPr/>
        </p:nvSpPr>
        <p:spPr bwMode="auto">
          <a:xfrm flipV="1">
            <a:off x="2514600" y="1676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59" name="Line 7"/>
          <p:cNvSpPr>
            <a:spLocks noChangeShapeType="1"/>
          </p:cNvSpPr>
          <p:nvPr/>
        </p:nvSpPr>
        <p:spPr bwMode="auto">
          <a:xfrm>
            <a:off x="2514600" y="1981200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1812925" y="1331913"/>
            <a:ext cx="14169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input voltage</a:t>
            </a:r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2819400" y="1981201"/>
            <a:ext cx="205075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 clock-pulses trigger</a:t>
            </a:r>
          </a:p>
          <a:p>
            <a:r>
              <a:rPr lang="en-US" altLang="en-US"/>
              <a:t>  voltage-sampling</a:t>
            </a:r>
          </a:p>
          <a:p>
            <a:r>
              <a:rPr lang="en-US" altLang="en-US"/>
              <a:t>     and bit-shifts</a:t>
            </a:r>
          </a:p>
          <a:p>
            <a:r>
              <a:rPr lang="en-US" altLang="en-US"/>
              <a:t> at regular intervals </a:t>
            </a:r>
          </a:p>
        </p:txBody>
      </p:sp>
      <p:sp>
        <p:nvSpPr>
          <p:cNvPr id="49162" name="Rectangle 10"/>
          <p:cNvSpPr>
            <a:spLocks noChangeArrowheads="1"/>
          </p:cNvSpPr>
          <p:nvPr/>
        </p:nvSpPr>
        <p:spPr bwMode="auto">
          <a:xfrm>
            <a:off x="4953000" y="32766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0</a:t>
            </a:r>
          </a:p>
        </p:txBody>
      </p:sp>
      <p:sp>
        <p:nvSpPr>
          <p:cNvPr id="49163" name="Rectangle 11"/>
          <p:cNvSpPr>
            <a:spLocks noChangeArrowheads="1"/>
          </p:cNvSpPr>
          <p:nvPr/>
        </p:nvSpPr>
        <p:spPr bwMode="auto">
          <a:xfrm>
            <a:off x="5486400" y="32766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1</a:t>
            </a:r>
          </a:p>
        </p:txBody>
      </p:sp>
      <p:sp>
        <p:nvSpPr>
          <p:cNvPr id="49164" name="Rectangle 12"/>
          <p:cNvSpPr>
            <a:spLocks noChangeArrowheads="1"/>
          </p:cNvSpPr>
          <p:nvPr/>
        </p:nvSpPr>
        <p:spPr bwMode="auto">
          <a:xfrm>
            <a:off x="6019800" y="32766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1</a:t>
            </a:r>
          </a:p>
        </p:txBody>
      </p:sp>
      <p:sp>
        <p:nvSpPr>
          <p:cNvPr id="49165" name="Rectangle 13"/>
          <p:cNvSpPr>
            <a:spLocks noChangeArrowheads="1"/>
          </p:cNvSpPr>
          <p:nvPr/>
        </p:nvSpPr>
        <p:spPr bwMode="auto">
          <a:xfrm>
            <a:off x="6553200" y="32766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0</a:t>
            </a:r>
          </a:p>
        </p:txBody>
      </p:sp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7086600" y="32766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0</a:t>
            </a:r>
          </a:p>
        </p:txBody>
      </p:sp>
      <p:sp>
        <p:nvSpPr>
          <p:cNvPr id="49167" name="Rectangle 15"/>
          <p:cNvSpPr>
            <a:spLocks noChangeArrowheads="1"/>
          </p:cNvSpPr>
          <p:nvPr/>
        </p:nvSpPr>
        <p:spPr bwMode="auto">
          <a:xfrm>
            <a:off x="7620000" y="32766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0</a:t>
            </a:r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8153400" y="32766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0</a:t>
            </a:r>
          </a:p>
        </p:txBody>
      </p:sp>
      <p:sp>
        <p:nvSpPr>
          <p:cNvPr id="49169" name="Rectangle 17"/>
          <p:cNvSpPr>
            <a:spLocks noChangeArrowheads="1"/>
          </p:cNvSpPr>
          <p:nvPr/>
        </p:nvSpPr>
        <p:spPr bwMode="auto">
          <a:xfrm>
            <a:off x="8686800" y="32766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1</a:t>
            </a:r>
          </a:p>
        </p:txBody>
      </p:sp>
      <p:sp>
        <p:nvSpPr>
          <p:cNvPr id="49170" name="Text Box 18"/>
          <p:cNvSpPr txBox="1">
            <a:spLocks noChangeArrowheads="1"/>
          </p:cNvSpPr>
          <p:nvPr/>
        </p:nvSpPr>
        <p:spPr bwMode="auto">
          <a:xfrm>
            <a:off x="5181600" y="2819400"/>
            <a:ext cx="36152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The receiver’s internal ‘shift’ register</a:t>
            </a:r>
          </a:p>
        </p:txBody>
      </p:sp>
      <p:sp>
        <p:nvSpPr>
          <p:cNvPr id="49171" name="Line 19"/>
          <p:cNvSpPr>
            <a:spLocks noChangeShapeType="1"/>
          </p:cNvSpPr>
          <p:nvPr/>
        </p:nvSpPr>
        <p:spPr bwMode="auto">
          <a:xfrm>
            <a:off x="5334000" y="3657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2" name="Line 20"/>
          <p:cNvSpPr>
            <a:spLocks noChangeShapeType="1"/>
          </p:cNvSpPr>
          <p:nvPr/>
        </p:nvSpPr>
        <p:spPr bwMode="auto">
          <a:xfrm>
            <a:off x="5867400" y="3657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3" name="Line 21"/>
          <p:cNvSpPr>
            <a:spLocks noChangeShapeType="1"/>
          </p:cNvSpPr>
          <p:nvPr/>
        </p:nvSpPr>
        <p:spPr bwMode="auto">
          <a:xfrm>
            <a:off x="6400800" y="3657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4" name="Line 22"/>
          <p:cNvSpPr>
            <a:spLocks noChangeShapeType="1"/>
          </p:cNvSpPr>
          <p:nvPr/>
        </p:nvSpPr>
        <p:spPr bwMode="auto">
          <a:xfrm>
            <a:off x="6934200" y="3657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5" name="Line 23"/>
          <p:cNvSpPr>
            <a:spLocks noChangeShapeType="1"/>
          </p:cNvSpPr>
          <p:nvPr/>
        </p:nvSpPr>
        <p:spPr bwMode="auto">
          <a:xfrm>
            <a:off x="7467600" y="3657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6" name="Line 24"/>
          <p:cNvSpPr>
            <a:spLocks noChangeShapeType="1"/>
          </p:cNvSpPr>
          <p:nvPr/>
        </p:nvSpPr>
        <p:spPr bwMode="auto">
          <a:xfrm>
            <a:off x="8001000" y="3657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77" name="Line 25"/>
          <p:cNvSpPr>
            <a:spLocks noChangeShapeType="1"/>
          </p:cNvSpPr>
          <p:nvPr/>
        </p:nvSpPr>
        <p:spPr bwMode="auto">
          <a:xfrm>
            <a:off x="8534400" y="3657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85" name="Text Box 33"/>
          <p:cNvSpPr txBox="1">
            <a:spLocks noChangeArrowheads="1"/>
          </p:cNvSpPr>
          <p:nvPr/>
        </p:nvSpPr>
        <p:spPr bwMode="auto">
          <a:xfrm>
            <a:off x="1905001" y="3352800"/>
            <a:ext cx="19896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990000"/>
                </a:solidFill>
              </a:rPr>
              <a:t>1</a:t>
            </a:r>
            <a:r>
              <a:rPr lang="en-US" altLang="en-US"/>
              <a:t>-</a:t>
            </a:r>
            <a:r>
              <a:rPr lang="en-US" altLang="en-US" b="1"/>
              <a:t>0-1-1-0-0-0-0-1</a:t>
            </a:r>
            <a:r>
              <a:rPr lang="en-US" altLang="en-US"/>
              <a:t>-</a:t>
            </a:r>
            <a:r>
              <a:rPr lang="en-US" altLang="en-US">
                <a:solidFill>
                  <a:srgbClr val="990000"/>
                </a:solidFill>
              </a:rPr>
              <a:t>0</a:t>
            </a:r>
          </a:p>
        </p:txBody>
      </p:sp>
      <p:sp>
        <p:nvSpPr>
          <p:cNvPr id="49186" name="Line 34"/>
          <p:cNvSpPr>
            <a:spLocks noChangeShapeType="1"/>
          </p:cNvSpPr>
          <p:nvPr/>
        </p:nvSpPr>
        <p:spPr bwMode="auto">
          <a:xfrm flipV="1">
            <a:off x="3902075" y="3697288"/>
            <a:ext cx="0" cy="609600"/>
          </a:xfrm>
          <a:prstGeom prst="line">
            <a:avLst/>
          </a:prstGeom>
          <a:noFill/>
          <a:ln w="9525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87" name="Text Box 35"/>
          <p:cNvSpPr txBox="1">
            <a:spLocks noChangeArrowheads="1"/>
          </p:cNvSpPr>
          <p:nvPr/>
        </p:nvSpPr>
        <p:spPr bwMode="auto">
          <a:xfrm>
            <a:off x="3673475" y="4230688"/>
            <a:ext cx="628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990000"/>
                </a:solidFill>
              </a:rPr>
              <a:t>start</a:t>
            </a:r>
          </a:p>
          <a:p>
            <a:r>
              <a:rPr lang="en-US" altLang="en-US">
                <a:solidFill>
                  <a:srgbClr val="990000"/>
                </a:solidFill>
              </a:rPr>
              <a:t> bit</a:t>
            </a:r>
          </a:p>
        </p:txBody>
      </p:sp>
      <p:sp>
        <p:nvSpPr>
          <p:cNvPr id="49188" name="Line 36"/>
          <p:cNvSpPr>
            <a:spLocks noChangeShapeType="1"/>
          </p:cNvSpPr>
          <p:nvPr/>
        </p:nvSpPr>
        <p:spPr bwMode="auto">
          <a:xfrm flipV="1">
            <a:off x="2073275" y="3697288"/>
            <a:ext cx="0" cy="609600"/>
          </a:xfrm>
          <a:prstGeom prst="line">
            <a:avLst/>
          </a:prstGeom>
          <a:noFill/>
          <a:ln w="9525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89" name="Text Box 37"/>
          <p:cNvSpPr txBox="1">
            <a:spLocks noChangeArrowheads="1"/>
          </p:cNvSpPr>
          <p:nvPr/>
        </p:nvSpPr>
        <p:spPr bwMode="auto">
          <a:xfrm>
            <a:off x="1844675" y="4230689"/>
            <a:ext cx="59022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990000"/>
                </a:solidFill>
              </a:rPr>
              <a:t>stop</a:t>
            </a:r>
          </a:p>
          <a:p>
            <a:r>
              <a:rPr lang="en-US" altLang="en-US">
                <a:solidFill>
                  <a:srgbClr val="990000"/>
                </a:solidFill>
              </a:rPr>
              <a:t> bit</a:t>
            </a:r>
          </a:p>
        </p:txBody>
      </p:sp>
      <p:sp>
        <p:nvSpPr>
          <p:cNvPr id="49190" name="Line 38"/>
          <p:cNvSpPr>
            <a:spLocks noChangeShapeType="1"/>
          </p:cNvSpPr>
          <p:nvPr/>
        </p:nvSpPr>
        <p:spPr bwMode="auto">
          <a:xfrm>
            <a:off x="2225675" y="3773488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91" name="Text Box 39"/>
          <p:cNvSpPr txBox="1">
            <a:spLocks noChangeArrowheads="1"/>
          </p:cNvSpPr>
          <p:nvPr/>
        </p:nvSpPr>
        <p:spPr bwMode="auto">
          <a:xfrm>
            <a:off x="2378076" y="3697288"/>
            <a:ext cx="10116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data-bits</a:t>
            </a:r>
          </a:p>
        </p:txBody>
      </p:sp>
      <p:sp>
        <p:nvSpPr>
          <p:cNvPr id="49192" name="Line 40"/>
          <p:cNvSpPr>
            <a:spLocks noChangeShapeType="1"/>
          </p:cNvSpPr>
          <p:nvPr/>
        </p:nvSpPr>
        <p:spPr bwMode="auto">
          <a:xfrm>
            <a:off x="4114800" y="35814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93" name="Line 41"/>
          <p:cNvSpPr>
            <a:spLocks noChangeShapeType="1"/>
          </p:cNvSpPr>
          <p:nvPr/>
        </p:nvSpPr>
        <p:spPr bwMode="auto">
          <a:xfrm>
            <a:off x="2209800" y="1676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94" name="AutoShape 42"/>
          <p:cNvSpPr>
            <a:spLocks noChangeArrowheads="1"/>
          </p:cNvSpPr>
          <p:nvPr/>
        </p:nvSpPr>
        <p:spPr bwMode="auto">
          <a:xfrm>
            <a:off x="4953000" y="4038600"/>
            <a:ext cx="4267200" cy="1371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95" name="Rectangle 43"/>
          <p:cNvSpPr>
            <a:spLocks noChangeArrowheads="1"/>
          </p:cNvSpPr>
          <p:nvPr/>
        </p:nvSpPr>
        <p:spPr bwMode="auto">
          <a:xfrm>
            <a:off x="4953000" y="55626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0</a:t>
            </a:r>
          </a:p>
        </p:txBody>
      </p:sp>
      <p:sp>
        <p:nvSpPr>
          <p:cNvPr id="49196" name="Rectangle 44"/>
          <p:cNvSpPr>
            <a:spLocks noChangeArrowheads="1"/>
          </p:cNvSpPr>
          <p:nvPr/>
        </p:nvSpPr>
        <p:spPr bwMode="auto">
          <a:xfrm>
            <a:off x="5486400" y="55626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1</a:t>
            </a:r>
          </a:p>
        </p:txBody>
      </p:sp>
      <p:sp>
        <p:nvSpPr>
          <p:cNvPr id="49197" name="Rectangle 45"/>
          <p:cNvSpPr>
            <a:spLocks noChangeArrowheads="1"/>
          </p:cNvSpPr>
          <p:nvPr/>
        </p:nvSpPr>
        <p:spPr bwMode="auto">
          <a:xfrm>
            <a:off x="6019800" y="55626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1</a:t>
            </a:r>
          </a:p>
        </p:txBody>
      </p:sp>
      <p:sp>
        <p:nvSpPr>
          <p:cNvPr id="49198" name="Rectangle 46"/>
          <p:cNvSpPr>
            <a:spLocks noChangeArrowheads="1"/>
          </p:cNvSpPr>
          <p:nvPr/>
        </p:nvSpPr>
        <p:spPr bwMode="auto">
          <a:xfrm>
            <a:off x="6553200" y="55626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0</a:t>
            </a:r>
          </a:p>
        </p:txBody>
      </p:sp>
      <p:sp>
        <p:nvSpPr>
          <p:cNvPr id="49199" name="Rectangle 47"/>
          <p:cNvSpPr>
            <a:spLocks noChangeArrowheads="1"/>
          </p:cNvSpPr>
          <p:nvPr/>
        </p:nvSpPr>
        <p:spPr bwMode="auto">
          <a:xfrm>
            <a:off x="7086600" y="55626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0</a:t>
            </a:r>
          </a:p>
        </p:txBody>
      </p:sp>
      <p:sp>
        <p:nvSpPr>
          <p:cNvPr id="49200" name="Rectangle 48"/>
          <p:cNvSpPr>
            <a:spLocks noChangeArrowheads="1"/>
          </p:cNvSpPr>
          <p:nvPr/>
        </p:nvSpPr>
        <p:spPr bwMode="auto">
          <a:xfrm>
            <a:off x="7620000" y="55626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0</a:t>
            </a:r>
          </a:p>
        </p:txBody>
      </p:sp>
      <p:sp>
        <p:nvSpPr>
          <p:cNvPr id="49201" name="Rectangle 49"/>
          <p:cNvSpPr>
            <a:spLocks noChangeArrowheads="1"/>
          </p:cNvSpPr>
          <p:nvPr/>
        </p:nvSpPr>
        <p:spPr bwMode="auto">
          <a:xfrm>
            <a:off x="8153400" y="55626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0</a:t>
            </a:r>
          </a:p>
        </p:txBody>
      </p:sp>
      <p:sp>
        <p:nvSpPr>
          <p:cNvPr id="49202" name="Rectangle 50"/>
          <p:cNvSpPr>
            <a:spLocks noChangeArrowheads="1"/>
          </p:cNvSpPr>
          <p:nvPr/>
        </p:nvSpPr>
        <p:spPr bwMode="auto">
          <a:xfrm>
            <a:off x="8686800" y="5562600"/>
            <a:ext cx="5334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1</a:t>
            </a:r>
          </a:p>
        </p:txBody>
      </p:sp>
      <p:sp>
        <p:nvSpPr>
          <p:cNvPr id="49203" name="Text Box 51"/>
          <p:cNvSpPr txBox="1">
            <a:spLocks noChangeArrowheads="1"/>
          </p:cNvSpPr>
          <p:nvPr/>
        </p:nvSpPr>
        <p:spPr bwMode="auto">
          <a:xfrm>
            <a:off x="5105401" y="6172200"/>
            <a:ext cx="354680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The Receiver Buffer Register (8-bits)</a:t>
            </a:r>
          </a:p>
        </p:txBody>
      </p:sp>
      <p:sp>
        <p:nvSpPr>
          <p:cNvPr id="49204" name="Text Box 52"/>
          <p:cNvSpPr txBox="1">
            <a:spLocks noChangeArrowheads="1"/>
          </p:cNvSpPr>
          <p:nvPr/>
        </p:nvSpPr>
        <p:spPr bwMode="auto">
          <a:xfrm>
            <a:off x="2286000" y="5257801"/>
            <a:ext cx="195489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Software can input</a:t>
            </a:r>
          </a:p>
          <a:p>
            <a:r>
              <a:rPr lang="en-US" altLang="en-US"/>
              <a:t> the received byte</a:t>
            </a:r>
          </a:p>
          <a:p>
            <a:r>
              <a:rPr lang="en-US" altLang="en-US"/>
              <a:t>   from the RBR 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2566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Processors and networks</a:t>
            </a:r>
          </a:p>
        </p:txBody>
      </p:sp>
      <p:sp>
        <p:nvSpPr>
          <p:cNvPr id="272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33600" y="1371600"/>
            <a:ext cx="8229600" cy="5105400"/>
          </a:xfrm>
        </p:spPr>
        <p:txBody>
          <a:bodyPr/>
          <a:lstStyle/>
          <a:p>
            <a:r>
              <a:rPr lang="en-US" altLang="en-US"/>
              <a:t>For a device to be “intelligent” it needs some computation (a processor) and some communication (a network). </a:t>
            </a:r>
          </a:p>
          <a:p>
            <a:endParaRPr lang="en-US" altLang="en-US"/>
          </a:p>
          <a:p>
            <a:r>
              <a:rPr lang="en-US" altLang="en-US"/>
              <a:t>In the simplest case, the “processor” only provides communication between some sensors and a remote computer.</a:t>
            </a:r>
          </a:p>
          <a:p>
            <a:endParaRPr lang="en-US" altLang="en-US"/>
          </a:p>
          <a:p>
            <a:r>
              <a:rPr lang="en-US" altLang="en-US"/>
              <a:t>This is the idea behind the “1-wire” system. </a:t>
            </a:r>
            <a:endParaRPr lang="en-US" altLang="en-US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630748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1-wire system</a:t>
            </a:r>
          </a:p>
        </p:txBody>
      </p:sp>
      <p:sp>
        <p:nvSpPr>
          <p:cNvPr id="273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33600" y="1371600"/>
            <a:ext cx="8229600" cy="5105400"/>
          </a:xfrm>
        </p:spPr>
        <p:txBody>
          <a:bodyPr/>
          <a:lstStyle/>
          <a:p>
            <a:r>
              <a:rPr lang="en-US" altLang="en-US" dirty="0"/>
              <a:t>The “wire” carries both power and communication, hence 1-wire. </a:t>
            </a:r>
          </a:p>
          <a:p>
            <a:endParaRPr lang="en-US" altLang="en-US" dirty="0"/>
          </a:p>
          <a:p>
            <a:r>
              <a:rPr lang="en-US" altLang="en-US" dirty="0"/>
              <a:t>You still need a ground wire, so this is really a 2-wire system. </a:t>
            </a:r>
          </a:p>
          <a:p>
            <a:endParaRPr lang="en-US" altLang="en-US" dirty="0"/>
          </a:p>
          <a:p>
            <a:r>
              <a:rPr lang="en-US" altLang="en-US" dirty="0"/>
              <a:t>You talk to 1-wire devices directly through an interface chip, either serial or USB.  </a:t>
            </a:r>
            <a:endParaRPr lang="en-US" altLang="en-US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942130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1-wire system</a:t>
            </a:r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33600" y="1371600"/>
            <a:ext cx="82296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DS2480B: a serial</a:t>
            </a:r>
            <a:br>
              <a:rPr lang="en-US" altLang="en-US" dirty="0"/>
            </a:br>
            <a:r>
              <a:rPr lang="en-US" altLang="en-US" dirty="0"/>
              <a:t>to 1-wire interface. 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TXD and RXD are</a:t>
            </a:r>
            <a:br>
              <a:rPr lang="en-US" altLang="en-US" dirty="0"/>
            </a:br>
            <a:r>
              <a:rPr lang="en-US" altLang="en-US" dirty="0"/>
              <a:t>serial data (POL sets</a:t>
            </a:r>
            <a:br>
              <a:rPr lang="en-US" altLang="en-US" dirty="0"/>
            </a:br>
            <a:r>
              <a:rPr lang="en-US" altLang="en-US" dirty="0"/>
              <a:t>polarity)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GND, VDD, VPP are</a:t>
            </a:r>
            <a:br>
              <a:rPr lang="en-US" altLang="en-US" dirty="0"/>
            </a:br>
            <a:r>
              <a:rPr lang="en-US" altLang="en-US" dirty="0"/>
              <a:t>power lines. 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1-wire goes to the bus.</a:t>
            </a:r>
            <a:endParaRPr lang="en-US" altLang="en-US" dirty="0">
              <a:sym typeface="Symbol" panose="05050102010706020507" pitchFamily="18" charset="2"/>
            </a:endParaRPr>
          </a:p>
        </p:txBody>
      </p:sp>
      <p:pic>
        <p:nvPicPr>
          <p:cNvPr id="274436" name="Picture 4" descr="DS2480B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24601" y="1371600"/>
            <a:ext cx="3749675" cy="5105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3433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1-wire system</a:t>
            </a:r>
          </a:p>
        </p:txBody>
      </p:sp>
      <p:sp>
        <p:nvSpPr>
          <p:cNvPr id="275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33600" y="1371600"/>
            <a:ext cx="8229600" cy="5105400"/>
          </a:xfrm>
        </p:spPr>
        <p:txBody>
          <a:bodyPr/>
          <a:lstStyle/>
          <a:p>
            <a:r>
              <a:rPr lang="en-US" altLang="en-US" dirty="0"/>
              <a:t>On a 1-wire bus, you can add: A/D and D/A converters, thermometers, timers,…</a:t>
            </a:r>
          </a:p>
          <a:p>
            <a:endParaRPr lang="en-US" altLang="en-US" dirty="0"/>
          </a:p>
          <a:p>
            <a:r>
              <a:rPr lang="en-US" altLang="en-US" dirty="0"/>
              <a:t>Each device has a unique address. The main processor can query the bus to find all the devices on it. Then it calls them individually. </a:t>
            </a:r>
          </a:p>
          <a:p>
            <a:endParaRPr lang="en-US" altLang="en-US" dirty="0"/>
          </a:p>
          <a:p>
            <a:r>
              <a:rPr lang="en-US" altLang="en-US" dirty="0"/>
              <a:t>Example</a:t>
            </a:r>
            <a:endParaRPr lang="en-US" altLang="en-US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06977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1-wire advantages</a:t>
            </a:r>
          </a:p>
        </p:txBody>
      </p:sp>
      <p:sp>
        <p:nvSpPr>
          <p:cNvPr id="276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33600" y="1371600"/>
            <a:ext cx="8229600" cy="5105400"/>
          </a:xfrm>
        </p:spPr>
        <p:txBody>
          <a:bodyPr/>
          <a:lstStyle/>
          <a:p>
            <a:r>
              <a:rPr lang="en-US" altLang="en-US" dirty="0"/>
              <a:t>Simplest hardware, cheap, small devices. Two or 3-wire bus possible. </a:t>
            </a:r>
          </a:p>
          <a:p>
            <a:endParaRPr lang="en-US" altLang="en-US" dirty="0"/>
          </a:p>
          <a:p>
            <a:r>
              <a:rPr lang="en-US" altLang="en-US" dirty="0"/>
              <a:t>High-level drivers already written (in C, Java and MS Com). </a:t>
            </a:r>
          </a:p>
          <a:p>
            <a:endParaRPr lang="en-US" altLang="en-US" dirty="0"/>
          </a:p>
          <a:p>
            <a:r>
              <a:rPr lang="en-US" altLang="en-US" dirty="0"/>
              <a:t>Interfaces for serial or USB.</a:t>
            </a:r>
            <a:endParaRPr lang="en-US" altLang="en-US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27482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1-wire disadvantages</a:t>
            </a:r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33600" y="1371600"/>
            <a:ext cx="8229600" cy="5105400"/>
          </a:xfrm>
        </p:spPr>
        <p:txBody>
          <a:bodyPr/>
          <a:lstStyle/>
          <a:p>
            <a:r>
              <a:rPr lang="en-US" altLang="en-US" dirty="0"/>
              <a:t>Slow: hard to achieve more than 30kb/s (although 100k is theoretically possible). Only useful for slow sensors: temp., light, etc. </a:t>
            </a:r>
          </a:p>
          <a:p>
            <a:endParaRPr lang="en-US" altLang="en-US" dirty="0"/>
          </a:p>
          <a:p>
            <a:r>
              <a:rPr lang="en-US" altLang="en-US" dirty="0"/>
              <a:t>Missing interfaces: PWM, r/c servo control</a:t>
            </a:r>
          </a:p>
          <a:p>
            <a:endParaRPr lang="en-US" altLang="en-US" dirty="0"/>
          </a:p>
          <a:p>
            <a:r>
              <a:rPr lang="en-US" altLang="en-US" dirty="0"/>
              <a:t>Low quality software: speed and reliability issues</a:t>
            </a:r>
          </a:p>
          <a:p>
            <a:endParaRPr lang="en-US" altLang="en-US" dirty="0"/>
          </a:p>
          <a:p>
            <a:r>
              <a:rPr lang="en-US" altLang="en-US" dirty="0"/>
              <a:t>Some software only available for PCs (no source code). </a:t>
            </a:r>
            <a:endParaRPr lang="en-US" altLang="en-US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90292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D24681-80BE-49A0-97CA-4E330C75F779}" type="slidenum">
              <a:rPr lang="en-GB" altLang="en-US"/>
              <a:pPr/>
              <a:t>13</a:t>
            </a:fld>
            <a:r>
              <a:rPr lang="en-GB" altLang="en-US"/>
              <a:t> of 40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What is I</a:t>
            </a:r>
            <a:r>
              <a:rPr lang="en-GB" altLang="en-US" baseline="30000"/>
              <a:t>2</a:t>
            </a:r>
            <a:r>
              <a:rPr lang="en-GB" altLang="en-US"/>
              <a:t>C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GB" altLang="en-US" sz="2400" b="1" dirty="0"/>
              <a:t>The name stands for “Inter - Integrated Circuit Bus” </a:t>
            </a:r>
          </a:p>
          <a:p>
            <a:pPr>
              <a:lnSpc>
                <a:spcPct val="80000"/>
              </a:lnSpc>
            </a:pPr>
            <a:r>
              <a:rPr lang="en-GB" altLang="en-US" sz="2400" b="1" dirty="0"/>
              <a:t>A Small Area Network connecting ICs and other electronic systems </a:t>
            </a:r>
          </a:p>
          <a:p>
            <a:pPr>
              <a:lnSpc>
                <a:spcPct val="80000"/>
              </a:lnSpc>
            </a:pPr>
            <a:r>
              <a:rPr lang="en-GB" altLang="en-US" sz="2400" b="1" dirty="0"/>
              <a:t>Originally intended for operation on one </a:t>
            </a:r>
            <a:br>
              <a:rPr lang="en-GB" altLang="en-US" sz="2400" b="1" dirty="0"/>
            </a:br>
            <a:r>
              <a:rPr lang="en-GB" altLang="en-US" sz="2400" b="1" dirty="0"/>
              <a:t>single board / PCB</a:t>
            </a:r>
            <a:r>
              <a:rPr lang="en-GB" altLang="en-US" sz="24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GB" altLang="en-US" sz="2000" dirty="0"/>
              <a:t>Synchronous Serial Signal </a:t>
            </a:r>
          </a:p>
          <a:p>
            <a:pPr lvl="1">
              <a:lnSpc>
                <a:spcPct val="80000"/>
              </a:lnSpc>
            </a:pPr>
            <a:r>
              <a:rPr lang="en-GB" altLang="en-US" sz="2000" dirty="0"/>
              <a:t>Two wires carry information between </a:t>
            </a:r>
            <a:br>
              <a:rPr lang="en-GB" altLang="en-US" sz="2000" dirty="0"/>
            </a:br>
            <a:r>
              <a:rPr lang="en-GB" altLang="en-US" sz="2000" dirty="0"/>
              <a:t>a number of devices </a:t>
            </a:r>
          </a:p>
          <a:p>
            <a:pPr lvl="1">
              <a:lnSpc>
                <a:spcPct val="80000"/>
              </a:lnSpc>
            </a:pPr>
            <a:r>
              <a:rPr lang="en-GB" altLang="en-US" sz="2000" dirty="0"/>
              <a:t>One wire use for the data </a:t>
            </a:r>
          </a:p>
          <a:p>
            <a:pPr lvl="1">
              <a:lnSpc>
                <a:spcPct val="80000"/>
              </a:lnSpc>
            </a:pPr>
            <a:r>
              <a:rPr lang="en-GB" altLang="en-US" sz="2000" dirty="0"/>
              <a:t>One wire used for the clock 	</a:t>
            </a:r>
          </a:p>
          <a:p>
            <a:pPr>
              <a:lnSpc>
                <a:spcPct val="80000"/>
              </a:lnSpc>
            </a:pPr>
            <a:r>
              <a:rPr lang="en-GB" altLang="en-US" sz="2400" b="1" dirty="0"/>
              <a:t>Today, a variety of devices are available with I</a:t>
            </a:r>
            <a:r>
              <a:rPr lang="en-GB" altLang="en-US" sz="2400" b="1" baseline="30000" dirty="0"/>
              <a:t>2</a:t>
            </a:r>
            <a:r>
              <a:rPr lang="en-GB" altLang="en-US" sz="2400" b="1" dirty="0"/>
              <a:t>C Interfaces </a:t>
            </a:r>
          </a:p>
          <a:p>
            <a:pPr lvl="1">
              <a:lnSpc>
                <a:spcPct val="80000"/>
              </a:lnSpc>
            </a:pPr>
            <a:r>
              <a:rPr lang="en-GB" altLang="en-US" sz="2000" dirty="0"/>
              <a:t>Microcontroller, EEPROM, Real-Timer, interface chips, LCD driver, A/D converter</a:t>
            </a:r>
          </a:p>
        </p:txBody>
      </p:sp>
    </p:spTree>
    <p:extLst>
      <p:ext uri="{BB962C8B-B14F-4D97-AF65-F5344CB8AC3E}">
        <p14:creationId xmlns:p14="http://schemas.microsoft.com/office/powerpoint/2010/main" val="4209743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0510BD9-5B0D-4890-8513-E756264409A9}" type="slidenum">
              <a:rPr lang="en-GB" altLang="en-US"/>
              <a:pPr/>
              <a:t>14</a:t>
            </a:fld>
            <a:r>
              <a:rPr lang="en-GB" altLang="en-US"/>
              <a:t> of 40</a:t>
            </a:r>
          </a:p>
        </p:txBody>
      </p:sp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What is I</a:t>
            </a:r>
            <a:r>
              <a:rPr lang="en-GB" altLang="en-US" baseline="30000"/>
              <a:t>2</a:t>
            </a:r>
            <a:r>
              <a:rPr lang="en-GB" altLang="en-US"/>
              <a:t>C used for?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/>
              <a:t>Data transfer between ICs and systems at relatively low rates </a:t>
            </a:r>
          </a:p>
          <a:p>
            <a:pPr lvl="1"/>
            <a:r>
              <a:rPr lang="en-GB" altLang="en-US" dirty="0"/>
              <a:t>“Classic” I</a:t>
            </a:r>
            <a:r>
              <a:rPr lang="en-GB" altLang="en-US" baseline="30000" dirty="0"/>
              <a:t>2</a:t>
            </a:r>
            <a:r>
              <a:rPr lang="en-GB" altLang="en-US" dirty="0"/>
              <a:t>C is rated to 100K bits/second </a:t>
            </a:r>
          </a:p>
          <a:p>
            <a:pPr lvl="1"/>
            <a:r>
              <a:rPr lang="en-GB" altLang="en-US" dirty="0"/>
              <a:t>“Fast Mode” devices support up to 400K bits/second </a:t>
            </a:r>
          </a:p>
          <a:p>
            <a:pPr lvl="1"/>
            <a:r>
              <a:rPr lang="en-GB" altLang="en-US" dirty="0"/>
              <a:t>A “High Speed Mode” is defined for operation up to 3.4M bits/second</a:t>
            </a:r>
          </a:p>
          <a:p>
            <a:r>
              <a:rPr lang="en-GB" altLang="en-US" b="1" dirty="0"/>
              <a:t>Reduces Board Space and Cost By: </a:t>
            </a:r>
            <a:endParaRPr lang="en-GB" altLang="en-US" dirty="0"/>
          </a:p>
          <a:p>
            <a:pPr lvl="1"/>
            <a:r>
              <a:rPr lang="en-GB" altLang="en-US" dirty="0"/>
              <a:t>Allowing use of ICs with fewer pins and smaller packages </a:t>
            </a:r>
          </a:p>
          <a:p>
            <a:pPr lvl="1"/>
            <a:r>
              <a:rPr lang="en-GB" altLang="en-US" dirty="0"/>
              <a:t>Greatly reducing interconnect complexity </a:t>
            </a:r>
          </a:p>
          <a:p>
            <a:pPr lvl="1"/>
            <a:r>
              <a:rPr lang="en-GB" altLang="en-US" dirty="0"/>
              <a:t>Allowing digitally controlled components to be located close to their point of use</a:t>
            </a:r>
          </a:p>
        </p:txBody>
      </p:sp>
    </p:spTree>
    <p:extLst>
      <p:ext uri="{BB962C8B-B14F-4D97-AF65-F5344CB8AC3E}">
        <p14:creationId xmlns:p14="http://schemas.microsoft.com/office/powerpoint/2010/main" val="304891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86BA5C-130D-4336-BF2B-6A8102373E05}" type="slidenum">
              <a:rPr lang="en-GB" altLang="en-US"/>
              <a:pPr/>
              <a:t>15</a:t>
            </a:fld>
            <a:r>
              <a:rPr lang="en-GB" altLang="en-US"/>
              <a:t> of 40</a:t>
            </a:r>
          </a:p>
        </p:txBody>
      </p:sp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I</a:t>
            </a:r>
            <a:r>
              <a:rPr lang="en-GB" altLang="en-US" baseline="30000"/>
              <a:t>2</a:t>
            </a:r>
            <a:r>
              <a:rPr lang="en-GB" altLang="en-US"/>
              <a:t>C Bus Characteristics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GB" altLang="en-US" sz="2400" b="1" dirty="0"/>
              <a:t>Includes electrical and timing specifications, </a:t>
            </a:r>
            <a:br>
              <a:rPr lang="en-GB" altLang="en-US" sz="2400" b="1" dirty="0"/>
            </a:br>
            <a:r>
              <a:rPr lang="en-GB" altLang="en-US" sz="2400" b="1" dirty="0"/>
              <a:t>and an associated bus protocol </a:t>
            </a:r>
            <a:endParaRPr lang="en-GB" altLang="en-US" sz="2400" dirty="0"/>
          </a:p>
          <a:p>
            <a:pPr>
              <a:lnSpc>
                <a:spcPct val="90000"/>
              </a:lnSpc>
            </a:pPr>
            <a:r>
              <a:rPr lang="en-GB" altLang="en-US" sz="2400" b="1" dirty="0"/>
              <a:t>Two wire serial data &amp; control bus implemented with the serial data (SDA) and clock (SCL) lines </a:t>
            </a:r>
            <a:endParaRPr lang="en-GB" altLang="en-US" sz="2400" dirty="0"/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For reliable operation, a third line is required:</a:t>
            </a:r>
            <a:br>
              <a:rPr lang="en-GB" altLang="en-US" sz="2000" dirty="0"/>
            </a:br>
            <a:r>
              <a:rPr lang="en-GB" altLang="en-US" sz="2000" dirty="0"/>
              <a:t>Common ground </a:t>
            </a:r>
          </a:p>
          <a:p>
            <a:pPr>
              <a:lnSpc>
                <a:spcPct val="90000"/>
              </a:lnSpc>
            </a:pPr>
            <a:r>
              <a:rPr lang="en-GB" altLang="en-US" sz="2400" b="1" dirty="0"/>
              <a:t>Unique start and stop condition </a:t>
            </a:r>
            <a:endParaRPr lang="en-GB" altLang="en-US" sz="2400" dirty="0"/>
          </a:p>
          <a:p>
            <a:pPr>
              <a:lnSpc>
                <a:spcPct val="90000"/>
              </a:lnSpc>
            </a:pPr>
            <a:r>
              <a:rPr lang="en-GB" altLang="en-US" sz="2400" b="1" dirty="0"/>
              <a:t>Slave selection protocol uses a 7-Bit slave address </a:t>
            </a:r>
            <a:endParaRPr lang="en-GB" altLang="en-US" sz="2400" dirty="0"/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The bus specification allows an extension to 10 bits </a:t>
            </a:r>
          </a:p>
          <a:p>
            <a:pPr>
              <a:lnSpc>
                <a:spcPct val="90000"/>
              </a:lnSpc>
            </a:pPr>
            <a:r>
              <a:rPr lang="en-GB" altLang="en-US" sz="2400" b="1" dirty="0"/>
              <a:t>Bi-directional data transfer </a:t>
            </a:r>
            <a:endParaRPr lang="en-GB" altLang="en-US" sz="2400" dirty="0"/>
          </a:p>
          <a:p>
            <a:pPr>
              <a:lnSpc>
                <a:spcPct val="90000"/>
              </a:lnSpc>
            </a:pPr>
            <a:r>
              <a:rPr lang="en-GB" altLang="en-US" sz="2400" b="1" dirty="0"/>
              <a:t>Acknowledgement after each transferred byte </a:t>
            </a:r>
            <a:endParaRPr lang="en-GB" altLang="en-US" sz="2400" dirty="0"/>
          </a:p>
          <a:p>
            <a:pPr>
              <a:lnSpc>
                <a:spcPct val="90000"/>
              </a:lnSpc>
            </a:pPr>
            <a:r>
              <a:rPr lang="en-GB" altLang="en-US" sz="2400" b="1" dirty="0"/>
              <a:t>No fixed length of transfer</a:t>
            </a:r>
            <a:r>
              <a:rPr lang="en-GB" alt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87524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88DE049-5C02-4ACC-BF86-88B33F69C73B}" type="slidenum">
              <a:rPr lang="en-GB" altLang="en-US"/>
              <a:pPr/>
              <a:t>16</a:t>
            </a:fld>
            <a:r>
              <a:rPr lang="en-GB" altLang="en-US"/>
              <a:t> of 40</a:t>
            </a:r>
          </a:p>
        </p:txBody>
      </p:sp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I</a:t>
            </a:r>
            <a:r>
              <a:rPr lang="en-GB" altLang="en-US" baseline="30000"/>
              <a:t>2</a:t>
            </a:r>
            <a:r>
              <a:rPr lang="en-GB" altLang="en-US"/>
              <a:t>C Bus Characteristics (cont’d)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38301" y="1341438"/>
            <a:ext cx="8723313" cy="4824412"/>
          </a:xfrm>
        </p:spPr>
        <p:txBody>
          <a:bodyPr/>
          <a:lstStyle/>
          <a:p>
            <a:r>
              <a:rPr lang="en-GB" altLang="en-US" b="1" dirty="0"/>
              <a:t>True multi-master capability </a:t>
            </a:r>
            <a:endParaRPr lang="en-GB" altLang="en-US" dirty="0"/>
          </a:p>
          <a:p>
            <a:pPr lvl="1"/>
            <a:r>
              <a:rPr lang="en-GB" altLang="en-US" dirty="0"/>
              <a:t>Clock synchronization </a:t>
            </a:r>
          </a:p>
          <a:p>
            <a:pPr lvl="1"/>
            <a:r>
              <a:rPr lang="en-GB" altLang="en-US" dirty="0"/>
              <a:t>Arbitration procedure </a:t>
            </a:r>
          </a:p>
          <a:p>
            <a:r>
              <a:rPr lang="en-GB" altLang="en-US" b="1" dirty="0"/>
              <a:t>Transmission speeds up to 100Khz </a:t>
            </a:r>
            <a:br>
              <a:rPr lang="en-GB" altLang="en-US" b="1" dirty="0"/>
            </a:br>
            <a:r>
              <a:rPr lang="en-GB" altLang="en-US" b="1" dirty="0"/>
              <a:t>(classic I2C) </a:t>
            </a:r>
            <a:endParaRPr lang="en-GB" altLang="en-US" dirty="0"/>
          </a:p>
          <a:p>
            <a:r>
              <a:rPr lang="en-GB" altLang="en-US" b="1" dirty="0"/>
              <a:t>Max. line capacitance of 400pF,</a:t>
            </a:r>
            <a:br>
              <a:rPr lang="en-GB" altLang="en-US" b="1" dirty="0"/>
            </a:br>
            <a:r>
              <a:rPr lang="en-GB" altLang="en-US" b="1" dirty="0"/>
              <a:t>approximately 4 meters (12 feet) </a:t>
            </a:r>
            <a:endParaRPr lang="en-GB" altLang="en-US" dirty="0"/>
          </a:p>
          <a:p>
            <a:r>
              <a:rPr lang="en-GB" altLang="en-US" b="1" dirty="0"/>
              <a:t>Allows series resistor for IC protection </a:t>
            </a:r>
            <a:endParaRPr lang="en-GB" altLang="en-US" dirty="0"/>
          </a:p>
          <a:p>
            <a:r>
              <a:rPr lang="en-GB" altLang="en-US" b="1" dirty="0"/>
              <a:t>Compatible with different IC technologies</a:t>
            </a:r>
          </a:p>
        </p:txBody>
      </p:sp>
    </p:spTree>
    <p:extLst>
      <p:ext uri="{BB962C8B-B14F-4D97-AF65-F5344CB8AC3E}">
        <p14:creationId xmlns:p14="http://schemas.microsoft.com/office/powerpoint/2010/main" val="41277525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47DB79-E2A9-4E56-A17D-EF2884C59C00}" type="slidenum">
              <a:rPr lang="en-GB" altLang="en-US"/>
              <a:pPr/>
              <a:t>17</a:t>
            </a:fld>
            <a:r>
              <a:rPr lang="en-GB" altLang="en-US"/>
              <a:t> of 40</a:t>
            </a:r>
          </a:p>
        </p:txBody>
      </p:sp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I</a:t>
            </a:r>
            <a:r>
              <a:rPr lang="en-GB" altLang="en-US" baseline="30000"/>
              <a:t>2</a:t>
            </a:r>
            <a:r>
              <a:rPr lang="en-GB" altLang="en-US"/>
              <a:t>C Bus Definitions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/>
              <a:t>Master: </a:t>
            </a:r>
            <a:endParaRPr lang="en-GB" altLang="en-US" dirty="0"/>
          </a:p>
          <a:p>
            <a:pPr lvl="1"/>
            <a:r>
              <a:rPr lang="en-GB" altLang="en-US" dirty="0"/>
              <a:t>Initiates a transfer by generating  </a:t>
            </a:r>
            <a:br>
              <a:rPr lang="en-GB" altLang="en-US" dirty="0"/>
            </a:br>
            <a:r>
              <a:rPr lang="en-GB" altLang="en-US" dirty="0"/>
              <a:t>start and stop conditions </a:t>
            </a:r>
          </a:p>
          <a:p>
            <a:pPr lvl="1"/>
            <a:r>
              <a:rPr lang="en-GB" altLang="en-US" dirty="0"/>
              <a:t>Generates the clock </a:t>
            </a:r>
          </a:p>
          <a:p>
            <a:pPr lvl="1"/>
            <a:r>
              <a:rPr lang="en-GB" altLang="en-US" dirty="0"/>
              <a:t>Transmits the slave address </a:t>
            </a:r>
          </a:p>
          <a:p>
            <a:pPr lvl="1"/>
            <a:r>
              <a:rPr lang="en-GB" altLang="en-US" dirty="0"/>
              <a:t>Determines data transfer direction </a:t>
            </a:r>
            <a:r>
              <a:rPr lang="en-GB" altLang="en-US" b="1" dirty="0"/>
              <a:t> </a:t>
            </a:r>
            <a:endParaRPr lang="en-GB" altLang="en-US" dirty="0"/>
          </a:p>
          <a:p>
            <a:r>
              <a:rPr lang="en-GB" altLang="en-US" b="1" dirty="0"/>
              <a:t>Slave: </a:t>
            </a:r>
            <a:endParaRPr lang="en-GB" altLang="en-US" dirty="0"/>
          </a:p>
          <a:p>
            <a:pPr lvl="1"/>
            <a:r>
              <a:rPr lang="en-GB" altLang="en-US" dirty="0"/>
              <a:t>Responds only when addressed </a:t>
            </a:r>
          </a:p>
          <a:p>
            <a:pPr lvl="1"/>
            <a:r>
              <a:rPr lang="en-GB" altLang="en-US" dirty="0"/>
              <a:t>Timing is controlled by the clock line </a:t>
            </a:r>
          </a:p>
        </p:txBody>
      </p:sp>
    </p:spTree>
    <p:extLst>
      <p:ext uri="{BB962C8B-B14F-4D97-AF65-F5344CB8AC3E}">
        <p14:creationId xmlns:p14="http://schemas.microsoft.com/office/powerpoint/2010/main" val="26005790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CDDBE56-94AA-44D6-B2F0-6BD23D1E7166}" type="slidenum">
              <a:rPr lang="en-GB" altLang="en-US"/>
              <a:pPr/>
              <a:t>18</a:t>
            </a:fld>
            <a:r>
              <a:rPr lang="en-GB" altLang="en-US"/>
              <a:t> of 40</a:t>
            </a:r>
          </a:p>
        </p:txBody>
      </p:sp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I</a:t>
            </a:r>
            <a:r>
              <a:rPr lang="en-GB" altLang="en-US" baseline="30000"/>
              <a:t>2</a:t>
            </a:r>
            <a:r>
              <a:rPr lang="en-GB" altLang="en-US"/>
              <a:t>C Bus Configuration Example </a:t>
            </a:r>
          </a:p>
        </p:txBody>
      </p:sp>
      <p:pic>
        <p:nvPicPr>
          <p:cNvPr id="136199" name="Picture 7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29" t="28407" r="3380" b="16090"/>
          <a:stretch>
            <a:fillRect/>
          </a:stretch>
        </p:blipFill>
        <p:spPr>
          <a:xfrm>
            <a:off x="2389188" y="1582739"/>
            <a:ext cx="6413500" cy="4211637"/>
          </a:xfrm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08045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EAAD09-28EC-4236-BF92-5E0EF41D19E3}" type="slidenum">
              <a:rPr lang="en-GB" altLang="en-US"/>
              <a:pPr/>
              <a:t>19</a:t>
            </a:fld>
            <a:r>
              <a:rPr lang="en-GB" altLang="en-US"/>
              <a:t> of 40</a:t>
            </a:r>
          </a:p>
        </p:txBody>
      </p:sp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I</a:t>
            </a:r>
            <a:r>
              <a:rPr lang="en-GB" altLang="en-US" baseline="30000"/>
              <a:t>2</a:t>
            </a:r>
            <a:r>
              <a:rPr lang="en-GB" altLang="en-US"/>
              <a:t>C Hardware Details 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 b="1" dirty="0"/>
              <a:t>Devices connected to the bus must have an open drain or open collector output for serial clock and data signal </a:t>
            </a:r>
            <a:endParaRPr lang="en-GB" altLang="en-US" sz="2400" dirty="0"/>
          </a:p>
          <a:p>
            <a:pPr>
              <a:lnSpc>
                <a:spcPct val="90000"/>
              </a:lnSpc>
            </a:pPr>
            <a:r>
              <a:rPr lang="en-GB" altLang="en-US" sz="2400" b="1" dirty="0"/>
              <a:t>The device must also be able to sense the logic level on these pins </a:t>
            </a:r>
            <a:endParaRPr lang="en-GB" altLang="en-US" sz="2400" dirty="0"/>
          </a:p>
          <a:p>
            <a:pPr>
              <a:lnSpc>
                <a:spcPct val="90000"/>
              </a:lnSpc>
            </a:pPr>
            <a:r>
              <a:rPr lang="en-GB" altLang="en-US" sz="2400" b="1" dirty="0"/>
              <a:t>All devices have a common ground reference</a:t>
            </a:r>
            <a:endParaRPr lang="en-GB" altLang="en-US" sz="2400" dirty="0"/>
          </a:p>
          <a:p>
            <a:pPr>
              <a:lnSpc>
                <a:spcPct val="90000"/>
              </a:lnSpc>
            </a:pPr>
            <a:r>
              <a:rPr lang="en-GB" altLang="en-US" sz="2400" b="1" dirty="0"/>
              <a:t>The serial clock and data lines are connected to </a:t>
            </a:r>
            <a:r>
              <a:rPr lang="en-GB" altLang="en-US" sz="2400" b="1" dirty="0" err="1"/>
              <a:t>Vdd</a:t>
            </a:r>
            <a:r>
              <a:rPr lang="en-GB" altLang="en-US" sz="2400" b="1" dirty="0"/>
              <a:t>(typically +5V) through pull up resistors </a:t>
            </a:r>
            <a:endParaRPr lang="en-GB" altLang="en-US" sz="2400" dirty="0"/>
          </a:p>
          <a:p>
            <a:pPr>
              <a:lnSpc>
                <a:spcPct val="90000"/>
              </a:lnSpc>
            </a:pPr>
            <a:r>
              <a:rPr lang="en-GB" altLang="en-US" sz="2400" b="1" dirty="0"/>
              <a:t>At any given moment the I2C bus is: </a:t>
            </a:r>
            <a:endParaRPr lang="en-GB" altLang="en-US" sz="2400" dirty="0"/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Quiescent (Idle), or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in Master transmit mode or 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in Master receive mode.</a:t>
            </a:r>
            <a:r>
              <a:rPr lang="en-GB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67102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AD10CB-9D8E-422B-B743-8D6DC9A48298}" type="slidenum">
              <a:rPr lang="en-GB" altLang="en-US"/>
              <a:pPr/>
              <a:t>20</a:t>
            </a:fld>
            <a:r>
              <a:rPr lang="en-GB" altLang="en-US"/>
              <a:t> of 40</a:t>
            </a:r>
          </a:p>
        </p:txBody>
      </p:sp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I</a:t>
            </a:r>
            <a:r>
              <a:rPr lang="en-GB" altLang="en-US" baseline="30000"/>
              <a:t>2</a:t>
            </a:r>
            <a:r>
              <a:rPr lang="en-GB" altLang="en-US"/>
              <a:t>C Electrical Aspects </a:t>
            </a:r>
          </a:p>
        </p:txBody>
      </p:sp>
      <p:pic>
        <p:nvPicPr>
          <p:cNvPr id="13824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84364" y="1125539"/>
            <a:ext cx="7958137" cy="4454525"/>
          </a:xfrm>
          <a:noFill/>
          <a:ln/>
        </p:spPr>
      </p:pic>
      <p:sp>
        <p:nvSpPr>
          <p:cNvPr id="138251" name="Rectangle 11"/>
          <p:cNvSpPr>
            <a:spLocks noChangeArrowheads="1"/>
          </p:cNvSpPr>
          <p:nvPr/>
        </p:nvSpPr>
        <p:spPr bwMode="auto">
          <a:xfrm>
            <a:off x="2038350" y="5661025"/>
            <a:ext cx="81153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lnSpc>
                <a:spcPct val="90000"/>
              </a:lnSpc>
              <a:buFontTx/>
              <a:buChar char="•"/>
            </a:pPr>
            <a:r>
              <a:rPr lang="en-GB" altLang="en-US" sz="2000" b="1"/>
              <a:t> I</a:t>
            </a:r>
            <a:r>
              <a:rPr lang="en-GB" altLang="en-US" sz="2000" b="1" baseline="30000"/>
              <a:t>2</a:t>
            </a:r>
            <a:r>
              <a:rPr lang="en-GB" altLang="en-US" sz="2000" b="1"/>
              <a:t>C devices are wire ANDed together.</a:t>
            </a:r>
          </a:p>
          <a:p>
            <a:pPr algn="l">
              <a:lnSpc>
                <a:spcPct val="90000"/>
              </a:lnSpc>
              <a:buFontTx/>
              <a:buChar char="•"/>
            </a:pPr>
            <a:r>
              <a:rPr lang="en-GB" altLang="en-US" sz="2000" b="1"/>
              <a:t> If any single node writes a zero, the entire line is zero</a:t>
            </a:r>
            <a:r>
              <a:rPr lang="en-GB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51212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66671E-F495-48A5-8383-313AAAF07012}" type="slidenum">
              <a:rPr lang="en-GB" altLang="en-US"/>
              <a:pPr/>
              <a:t>21</a:t>
            </a:fld>
            <a:r>
              <a:rPr lang="en-GB" altLang="en-US"/>
              <a:t> of 40</a:t>
            </a:r>
          </a:p>
        </p:txBody>
      </p:sp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Bit Transfer on the I</a:t>
            </a:r>
            <a:r>
              <a:rPr lang="en-GB" altLang="en-US" baseline="30000"/>
              <a:t>2</a:t>
            </a:r>
            <a:r>
              <a:rPr lang="en-GB" altLang="en-US"/>
              <a:t>C Bus 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38300" y="1341439"/>
            <a:ext cx="8358188" cy="1171575"/>
          </a:xfrm>
        </p:spPr>
        <p:txBody>
          <a:bodyPr/>
          <a:lstStyle/>
          <a:p>
            <a:r>
              <a:rPr lang="en-GB" altLang="en-US" sz="2400" dirty="0"/>
              <a:t>In normal data transfer, the data line only changes state when the clock is low </a:t>
            </a:r>
          </a:p>
        </p:txBody>
      </p:sp>
      <p:pic>
        <p:nvPicPr>
          <p:cNvPr id="14131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3" b="35378"/>
          <a:stretch>
            <a:fillRect/>
          </a:stretch>
        </p:blipFill>
        <p:spPr>
          <a:xfrm>
            <a:off x="2586039" y="3068638"/>
            <a:ext cx="7488237" cy="1873250"/>
          </a:xfrm>
          <a:noFill/>
          <a:ln/>
        </p:spPr>
      </p:pic>
      <p:sp>
        <p:nvSpPr>
          <p:cNvPr id="141318" name="Text Box 6"/>
          <p:cNvSpPr txBox="1">
            <a:spLocks noChangeArrowheads="1"/>
          </p:cNvSpPr>
          <p:nvPr/>
        </p:nvSpPr>
        <p:spPr bwMode="auto">
          <a:xfrm>
            <a:off x="1651001" y="3357563"/>
            <a:ext cx="7778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/>
              <a:t>SDA</a:t>
            </a:r>
          </a:p>
        </p:txBody>
      </p:sp>
      <p:sp>
        <p:nvSpPr>
          <p:cNvPr id="141319" name="Text Box 7"/>
          <p:cNvSpPr txBox="1">
            <a:spLocks noChangeArrowheads="1"/>
          </p:cNvSpPr>
          <p:nvPr/>
        </p:nvSpPr>
        <p:spPr bwMode="auto">
          <a:xfrm>
            <a:off x="1651000" y="4581526"/>
            <a:ext cx="9350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/>
              <a:t>SCL</a:t>
            </a:r>
          </a:p>
        </p:txBody>
      </p:sp>
      <p:sp>
        <p:nvSpPr>
          <p:cNvPr id="141320" name="Text Box 8"/>
          <p:cNvSpPr txBox="1">
            <a:spLocks noChangeArrowheads="1"/>
          </p:cNvSpPr>
          <p:nvPr/>
        </p:nvSpPr>
        <p:spPr bwMode="auto">
          <a:xfrm>
            <a:off x="3775076" y="4868863"/>
            <a:ext cx="21066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/>
              <a:t>Data line stable; Data valid</a:t>
            </a:r>
          </a:p>
        </p:txBody>
      </p:sp>
      <p:sp>
        <p:nvSpPr>
          <p:cNvPr id="141321" name="Text Box 9"/>
          <p:cNvSpPr txBox="1">
            <a:spLocks noChangeArrowheads="1"/>
          </p:cNvSpPr>
          <p:nvPr/>
        </p:nvSpPr>
        <p:spPr bwMode="auto">
          <a:xfrm>
            <a:off x="5938838" y="4868864"/>
            <a:ext cx="10922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/>
              <a:t>Change of data allowed</a:t>
            </a:r>
          </a:p>
        </p:txBody>
      </p:sp>
      <p:sp>
        <p:nvSpPr>
          <p:cNvPr id="141322" name="Text Box 10"/>
          <p:cNvSpPr txBox="1">
            <a:spLocks noChangeArrowheads="1"/>
          </p:cNvSpPr>
          <p:nvPr/>
        </p:nvSpPr>
        <p:spPr bwMode="auto">
          <a:xfrm>
            <a:off x="4279901" y="510540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endParaRPr lang="en-US" altLang="en-US"/>
          </a:p>
        </p:txBody>
      </p:sp>
      <p:sp>
        <p:nvSpPr>
          <p:cNvPr id="141324" name="Line 12"/>
          <p:cNvSpPr>
            <a:spLocks noChangeShapeType="1"/>
          </p:cNvSpPr>
          <p:nvPr/>
        </p:nvSpPr>
        <p:spPr bwMode="auto">
          <a:xfrm>
            <a:off x="3756025" y="4797425"/>
            <a:ext cx="0" cy="1081088"/>
          </a:xfrm>
          <a:prstGeom prst="line">
            <a:avLst/>
          </a:prstGeom>
          <a:noFill/>
          <a:ln w="38100" cmpd="dbl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1328" name="Line 16"/>
          <p:cNvSpPr>
            <a:spLocks noChangeShapeType="1"/>
          </p:cNvSpPr>
          <p:nvPr/>
        </p:nvSpPr>
        <p:spPr bwMode="auto">
          <a:xfrm>
            <a:off x="7031038" y="4797425"/>
            <a:ext cx="0" cy="1081088"/>
          </a:xfrm>
          <a:prstGeom prst="line">
            <a:avLst/>
          </a:prstGeom>
          <a:noFill/>
          <a:ln w="38100" cmpd="dbl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1329" name="Line 17"/>
          <p:cNvSpPr>
            <a:spLocks noChangeShapeType="1"/>
          </p:cNvSpPr>
          <p:nvPr/>
        </p:nvSpPr>
        <p:spPr bwMode="auto">
          <a:xfrm>
            <a:off x="5862638" y="4797425"/>
            <a:ext cx="0" cy="1081088"/>
          </a:xfrm>
          <a:prstGeom prst="line">
            <a:avLst/>
          </a:prstGeom>
          <a:noFill/>
          <a:ln w="38100" cmpd="dbl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930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465AC3-3579-4B41-9532-CAE2352072F5}" type="slidenum">
              <a:rPr lang="en-GB" altLang="en-US"/>
              <a:pPr/>
              <a:t>22</a:t>
            </a:fld>
            <a:r>
              <a:rPr lang="en-GB" altLang="en-US"/>
              <a:t> of 40</a:t>
            </a:r>
          </a:p>
        </p:txBody>
      </p:sp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Start and Stop Conditions</a:t>
            </a:r>
          </a:p>
        </p:txBody>
      </p:sp>
      <p:sp>
        <p:nvSpPr>
          <p:cNvPr id="143367" name="Rectangle 7"/>
          <p:cNvSpPr>
            <a:spLocks noChangeArrowheads="1"/>
          </p:cNvSpPr>
          <p:nvPr/>
        </p:nvSpPr>
        <p:spPr bwMode="auto">
          <a:xfrm>
            <a:off x="1962151" y="1513484"/>
            <a:ext cx="8424863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l">
              <a:buClr>
                <a:schemeClr val="bg2"/>
              </a:buClr>
              <a:buSzPct val="75000"/>
              <a:buFont typeface="Wingdings" panose="05000000000000000000" pitchFamily="2" charset="2"/>
              <a:buChar char="Ø"/>
            </a:pPr>
            <a:r>
              <a:rPr lang="en-GB" altLang="en-US" sz="2400" dirty="0"/>
              <a:t>A transition of the data line while the clock line is high  is defined as either a start or a stop condition.</a:t>
            </a:r>
          </a:p>
          <a:p>
            <a:pPr algn="l">
              <a:buClr>
                <a:schemeClr val="bg2"/>
              </a:buClr>
              <a:buSzPct val="75000"/>
              <a:buFont typeface="Wingdings" panose="05000000000000000000" pitchFamily="2" charset="2"/>
              <a:buChar char="Ø"/>
            </a:pPr>
            <a:r>
              <a:rPr lang="en-GB" altLang="en-US" sz="2400" dirty="0"/>
              <a:t>Both start and stop conditions are generated by the bus master </a:t>
            </a:r>
          </a:p>
          <a:p>
            <a:pPr algn="l">
              <a:buClr>
                <a:schemeClr val="bg2"/>
              </a:buClr>
              <a:buSzPct val="75000"/>
              <a:buFont typeface="Wingdings" panose="05000000000000000000" pitchFamily="2" charset="2"/>
              <a:buChar char="Ø"/>
            </a:pPr>
            <a:r>
              <a:rPr lang="en-GB" altLang="en-US" sz="2400" dirty="0"/>
              <a:t>The bus is considered busy after a start condition, until a stop condition occurs</a:t>
            </a:r>
            <a:r>
              <a:rPr lang="en-GB" altLang="en-US" sz="2000" dirty="0"/>
              <a:t> </a:t>
            </a:r>
          </a:p>
        </p:txBody>
      </p:sp>
      <p:grpSp>
        <p:nvGrpSpPr>
          <p:cNvPr id="143377" name="Group 17"/>
          <p:cNvGrpSpPr>
            <a:grpSpLocks/>
          </p:cNvGrpSpPr>
          <p:nvPr/>
        </p:nvGrpSpPr>
        <p:grpSpPr bwMode="auto">
          <a:xfrm>
            <a:off x="1884363" y="3789364"/>
            <a:ext cx="8812212" cy="2586037"/>
            <a:chOff x="431" y="2387"/>
            <a:chExt cx="5124" cy="1629"/>
          </a:xfrm>
        </p:grpSpPr>
        <p:pic>
          <p:nvPicPr>
            <p:cNvPr id="143365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05" t="8009" r="5383" b="17197"/>
            <a:stretch>
              <a:fillRect/>
            </a:stretch>
          </p:blipFill>
          <p:spPr bwMode="auto">
            <a:xfrm>
              <a:off x="748" y="2387"/>
              <a:ext cx="4355" cy="1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43375" name="Group 15"/>
            <p:cNvGrpSpPr>
              <a:grpSpLocks/>
            </p:cNvGrpSpPr>
            <p:nvPr/>
          </p:nvGrpSpPr>
          <p:grpSpPr bwMode="auto">
            <a:xfrm>
              <a:off x="431" y="2568"/>
              <a:ext cx="5124" cy="1448"/>
              <a:chOff x="431" y="2341"/>
              <a:chExt cx="5124" cy="1448"/>
            </a:xfrm>
          </p:grpSpPr>
          <p:sp>
            <p:nvSpPr>
              <p:cNvPr id="143368" name="Text Box 8"/>
              <p:cNvSpPr txBox="1">
                <a:spLocks noChangeArrowheads="1"/>
              </p:cNvSpPr>
              <p:nvPr/>
            </p:nvSpPr>
            <p:spPr bwMode="auto">
              <a:xfrm>
                <a:off x="1156" y="3385"/>
                <a:ext cx="817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en-GB" altLang="en-US"/>
                  <a:t>Start Condition</a:t>
                </a:r>
              </a:p>
            </p:txBody>
          </p:sp>
          <p:sp>
            <p:nvSpPr>
              <p:cNvPr id="143369" name="Text Box 9"/>
              <p:cNvSpPr txBox="1">
                <a:spLocks noChangeArrowheads="1"/>
              </p:cNvSpPr>
              <p:nvPr/>
            </p:nvSpPr>
            <p:spPr bwMode="auto">
              <a:xfrm>
                <a:off x="4195" y="3385"/>
                <a:ext cx="862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en-GB" altLang="en-US"/>
                  <a:t>Stop Condition</a:t>
                </a:r>
              </a:p>
            </p:txBody>
          </p:sp>
          <p:sp>
            <p:nvSpPr>
              <p:cNvPr id="143371" name="Text Box 11"/>
              <p:cNvSpPr txBox="1">
                <a:spLocks noChangeArrowheads="1"/>
              </p:cNvSpPr>
              <p:nvPr/>
            </p:nvSpPr>
            <p:spPr bwMode="auto">
              <a:xfrm>
                <a:off x="476" y="2931"/>
                <a:ext cx="49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en-GB" altLang="en-US"/>
                  <a:t>SCL</a:t>
                </a:r>
              </a:p>
            </p:txBody>
          </p:sp>
          <p:sp>
            <p:nvSpPr>
              <p:cNvPr id="143372" name="Text Box 12"/>
              <p:cNvSpPr txBox="1">
                <a:spLocks noChangeArrowheads="1"/>
              </p:cNvSpPr>
              <p:nvPr/>
            </p:nvSpPr>
            <p:spPr bwMode="auto">
              <a:xfrm>
                <a:off x="5057" y="2931"/>
                <a:ext cx="49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en-GB" altLang="en-US"/>
                  <a:t>SCL</a:t>
                </a:r>
              </a:p>
            </p:txBody>
          </p:sp>
          <p:sp>
            <p:nvSpPr>
              <p:cNvPr id="143373" name="Text Box 13"/>
              <p:cNvSpPr txBox="1">
                <a:spLocks noChangeArrowheads="1"/>
              </p:cNvSpPr>
              <p:nvPr/>
            </p:nvSpPr>
            <p:spPr bwMode="auto">
              <a:xfrm>
                <a:off x="5057" y="2341"/>
                <a:ext cx="49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en-GB" altLang="en-US"/>
                  <a:t>SDA</a:t>
                </a:r>
              </a:p>
            </p:txBody>
          </p:sp>
          <p:sp>
            <p:nvSpPr>
              <p:cNvPr id="143374" name="Text Box 14"/>
              <p:cNvSpPr txBox="1">
                <a:spLocks noChangeArrowheads="1"/>
              </p:cNvSpPr>
              <p:nvPr/>
            </p:nvSpPr>
            <p:spPr bwMode="auto">
              <a:xfrm>
                <a:off x="431" y="2387"/>
                <a:ext cx="49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en-GB" altLang="en-US"/>
                  <a:t>SDA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34936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009FFBB-744A-4A75-962F-C4BF05F71185}" type="slidenum">
              <a:rPr lang="en-GB" altLang="en-US"/>
              <a:pPr/>
              <a:t>23</a:t>
            </a:fld>
            <a:r>
              <a:rPr lang="en-GB" altLang="en-US"/>
              <a:t> of 40</a:t>
            </a:r>
          </a:p>
        </p:txBody>
      </p:sp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I</a:t>
            </a:r>
            <a:r>
              <a:rPr lang="en-GB" altLang="en-US" baseline="30000"/>
              <a:t>2</a:t>
            </a:r>
            <a:r>
              <a:rPr lang="en-GB" altLang="en-US"/>
              <a:t>C Addressing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/>
              <a:t>Each node has a unique 7 (or 10) bit address </a:t>
            </a:r>
            <a:endParaRPr lang="en-GB" altLang="en-US" dirty="0"/>
          </a:p>
          <a:p>
            <a:r>
              <a:rPr lang="en-GB" altLang="en-US" b="1" dirty="0"/>
              <a:t>Peripherals often have fixed and programmable  address portions </a:t>
            </a:r>
            <a:endParaRPr lang="en-GB" altLang="en-US" dirty="0"/>
          </a:p>
          <a:p>
            <a:r>
              <a:rPr lang="en-GB" altLang="en-US" b="1" dirty="0"/>
              <a:t>Addresses starting with 0000 or 1111 have special functions:- </a:t>
            </a:r>
            <a:endParaRPr lang="en-GB" altLang="en-US" dirty="0"/>
          </a:p>
          <a:p>
            <a:pPr lvl="1"/>
            <a:r>
              <a:rPr lang="en-GB" altLang="en-US" dirty="0"/>
              <a:t> 0000000 Is a General Call Address </a:t>
            </a:r>
          </a:p>
          <a:p>
            <a:pPr lvl="1"/>
            <a:r>
              <a:rPr lang="en-GB" altLang="en-US" dirty="0"/>
              <a:t> 0000001 Is a Null (CBUS) Address </a:t>
            </a:r>
          </a:p>
          <a:p>
            <a:pPr lvl="1"/>
            <a:r>
              <a:rPr lang="en-GB" altLang="en-US" dirty="0"/>
              <a:t> 1111XXX Address Extension </a:t>
            </a:r>
          </a:p>
          <a:p>
            <a:pPr lvl="1"/>
            <a:r>
              <a:rPr lang="en-GB" altLang="en-US" dirty="0"/>
              <a:t> 1111111  Address Extension –  Next Bytes are the Actual Address</a:t>
            </a:r>
          </a:p>
        </p:txBody>
      </p:sp>
    </p:spTree>
    <p:extLst>
      <p:ext uri="{BB962C8B-B14F-4D97-AF65-F5344CB8AC3E}">
        <p14:creationId xmlns:p14="http://schemas.microsoft.com/office/powerpoint/2010/main" val="28108959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6F53BA-F340-4EEA-87BF-7632F1C3BD85}" type="slidenum">
              <a:rPr lang="en-GB" altLang="en-US"/>
              <a:pPr/>
              <a:t>24</a:t>
            </a:fld>
            <a:r>
              <a:rPr lang="en-GB" altLang="en-US"/>
              <a:t> of 40</a:t>
            </a:r>
          </a:p>
        </p:txBody>
      </p:sp>
      <p:grpSp>
        <p:nvGrpSpPr>
          <p:cNvPr id="146448" name="Group 16"/>
          <p:cNvGrpSpPr>
            <a:grpSpLocks/>
          </p:cNvGrpSpPr>
          <p:nvPr/>
        </p:nvGrpSpPr>
        <p:grpSpPr bwMode="auto">
          <a:xfrm>
            <a:off x="1884363" y="1878014"/>
            <a:ext cx="7631112" cy="1728787"/>
            <a:chOff x="431" y="1162"/>
            <a:chExt cx="4437" cy="1218"/>
          </a:xfrm>
        </p:grpSpPr>
        <p:graphicFrame>
          <p:nvGraphicFramePr>
            <p:cNvPr id="146436" name="Object 4"/>
            <p:cNvGraphicFramePr>
              <a:graphicFrameLocks noChangeAspect="1"/>
            </p:cNvGraphicFramePr>
            <p:nvPr/>
          </p:nvGraphicFramePr>
          <p:xfrm>
            <a:off x="431" y="1162"/>
            <a:ext cx="4437" cy="9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icture" r:id="rId2" imgW="3314880" imgH="1828800" progId="Word.Picture.8">
                    <p:embed/>
                  </p:oleObj>
                </mc:Choice>
                <mc:Fallback>
                  <p:oleObj name="Picture" r:id="rId2" imgW="3314880" imgH="1828800" progId="Word.Picture.8">
                    <p:embed/>
                    <p:pic>
                      <p:nvPicPr>
                        <p:cNvPr id="146436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59232"/>
                        <a:stretch>
                          <a:fillRect/>
                        </a:stretch>
                      </p:blipFill>
                      <p:spPr bwMode="auto">
                        <a:xfrm>
                          <a:off x="431" y="1162"/>
                          <a:ext cx="4437" cy="9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6439" name="Text Box 7"/>
            <p:cNvSpPr txBox="1">
              <a:spLocks noChangeArrowheads="1"/>
            </p:cNvSpPr>
            <p:nvPr/>
          </p:nvSpPr>
          <p:spPr bwMode="auto">
            <a:xfrm>
              <a:off x="476" y="1162"/>
              <a:ext cx="454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/>
                <a:t>MSB</a:t>
              </a:r>
            </a:p>
          </p:txBody>
        </p:sp>
        <p:sp>
          <p:nvSpPr>
            <p:cNvPr id="146440" name="Rectangle 8"/>
            <p:cNvSpPr>
              <a:spLocks noChangeArrowheads="1"/>
            </p:cNvSpPr>
            <p:nvPr/>
          </p:nvSpPr>
          <p:spPr bwMode="auto">
            <a:xfrm>
              <a:off x="4332" y="2115"/>
              <a:ext cx="408" cy="18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GB" altLang="en-US"/>
                <a:t>ACK</a:t>
              </a:r>
            </a:p>
          </p:txBody>
        </p:sp>
        <p:sp>
          <p:nvSpPr>
            <p:cNvPr id="146441" name="Text Box 9"/>
            <p:cNvSpPr txBox="1">
              <a:spLocks noChangeArrowheads="1"/>
            </p:cNvSpPr>
            <p:nvPr/>
          </p:nvSpPr>
          <p:spPr bwMode="auto">
            <a:xfrm>
              <a:off x="3833" y="1207"/>
              <a:ext cx="408" cy="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/>
                <a:t>LSB</a:t>
              </a:r>
            </a:p>
          </p:txBody>
        </p:sp>
        <p:sp>
          <p:nvSpPr>
            <p:cNvPr id="146442" name="Text Box 10"/>
            <p:cNvSpPr txBox="1">
              <a:spLocks noChangeArrowheads="1"/>
            </p:cNvSpPr>
            <p:nvPr/>
          </p:nvSpPr>
          <p:spPr bwMode="auto">
            <a:xfrm>
              <a:off x="476" y="2115"/>
              <a:ext cx="3311" cy="2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/>
                <a:t>7 – Bit Slave Address</a:t>
              </a:r>
            </a:p>
          </p:txBody>
        </p:sp>
        <p:sp>
          <p:nvSpPr>
            <p:cNvPr id="146443" name="Line 11"/>
            <p:cNvSpPr>
              <a:spLocks noChangeShapeType="1"/>
            </p:cNvSpPr>
            <p:nvPr/>
          </p:nvSpPr>
          <p:spPr bwMode="auto">
            <a:xfrm flipH="1">
              <a:off x="521" y="2251"/>
              <a:ext cx="9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45" name="Text Box 13"/>
            <p:cNvSpPr txBox="1">
              <a:spLocks noChangeArrowheads="1"/>
            </p:cNvSpPr>
            <p:nvPr/>
          </p:nvSpPr>
          <p:spPr bwMode="auto">
            <a:xfrm>
              <a:off x="3787" y="1706"/>
              <a:ext cx="545" cy="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1600" b="1"/>
                <a:t>R / Wr</a:t>
              </a:r>
            </a:p>
          </p:txBody>
        </p:sp>
        <p:sp>
          <p:nvSpPr>
            <p:cNvPr id="146444" name="Line 12"/>
            <p:cNvSpPr>
              <a:spLocks noChangeShapeType="1"/>
            </p:cNvSpPr>
            <p:nvPr/>
          </p:nvSpPr>
          <p:spPr bwMode="auto">
            <a:xfrm>
              <a:off x="2835" y="2251"/>
              <a:ext cx="9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446" name="Line 14"/>
            <p:cNvSpPr>
              <a:spLocks noChangeShapeType="1"/>
            </p:cNvSpPr>
            <p:nvPr/>
          </p:nvSpPr>
          <p:spPr bwMode="auto">
            <a:xfrm>
              <a:off x="4059" y="1706"/>
              <a:ext cx="1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200"/>
              <a:t>First Byte in Data Transfer on the I</a:t>
            </a:r>
            <a:r>
              <a:rPr lang="en-GB" altLang="en-US" sz="3200" baseline="30000"/>
              <a:t>2</a:t>
            </a:r>
            <a:r>
              <a:rPr lang="en-GB" altLang="en-US" sz="3200"/>
              <a:t>C Bus </a:t>
            </a:r>
          </a:p>
        </p:txBody>
      </p:sp>
      <p:sp>
        <p:nvSpPr>
          <p:cNvPr id="146449" name="Text Box 17"/>
          <p:cNvSpPr txBox="1">
            <a:spLocks noChangeArrowheads="1"/>
          </p:cNvSpPr>
          <p:nvPr/>
        </p:nvSpPr>
        <p:spPr bwMode="auto">
          <a:xfrm>
            <a:off x="1962151" y="4005263"/>
            <a:ext cx="7566025" cy="2017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/>
              <a:t>R/Wr </a:t>
            </a:r>
          </a:p>
          <a:p>
            <a:pPr algn="l">
              <a:spcBef>
                <a:spcPct val="50000"/>
              </a:spcBef>
            </a:pPr>
            <a:r>
              <a:rPr lang="en-GB" altLang="en-US"/>
              <a:t>	0 – Slave written to by Master</a:t>
            </a:r>
          </a:p>
          <a:p>
            <a:pPr algn="l">
              <a:spcBef>
                <a:spcPct val="50000"/>
              </a:spcBef>
            </a:pPr>
            <a:r>
              <a:rPr lang="en-GB" altLang="en-US"/>
              <a:t>	1 – Slave read by Master</a:t>
            </a:r>
          </a:p>
          <a:p>
            <a:pPr algn="l">
              <a:spcBef>
                <a:spcPct val="50000"/>
              </a:spcBef>
            </a:pPr>
            <a:endParaRPr lang="en-GB" altLang="en-US"/>
          </a:p>
          <a:p>
            <a:pPr algn="l">
              <a:spcBef>
                <a:spcPct val="50000"/>
              </a:spcBef>
            </a:pPr>
            <a:r>
              <a:rPr lang="en-GB" altLang="en-US"/>
              <a:t>ACK – Generated by the slave whose address has been output.</a:t>
            </a:r>
          </a:p>
        </p:txBody>
      </p:sp>
    </p:spTree>
    <p:extLst>
      <p:ext uri="{BB962C8B-B14F-4D97-AF65-F5344CB8AC3E}">
        <p14:creationId xmlns:p14="http://schemas.microsoft.com/office/powerpoint/2010/main" val="3717720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590774-7C41-4B24-8DE6-AF036B10394F}" type="slidenum">
              <a:rPr lang="en-GB" altLang="en-US"/>
              <a:pPr/>
              <a:t>25</a:t>
            </a:fld>
            <a:r>
              <a:rPr lang="en-GB" altLang="en-US"/>
              <a:t> of 40</a:t>
            </a:r>
          </a:p>
        </p:txBody>
      </p:sp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I</a:t>
            </a:r>
            <a:r>
              <a:rPr lang="en-GB" altLang="en-US" baseline="30000"/>
              <a:t>2</a:t>
            </a:r>
            <a:r>
              <a:rPr lang="en-GB" altLang="en-US"/>
              <a:t>C Bus Connections 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/>
              <a:t>Masters can be </a:t>
            </a:r>
            <a:endParaRPr lang="en-GB" altLang="en-US"/>
          </a:p>
          <a:p>
            <a:pPr lvl="1"/>
            <a:r>
              <a:rPr lang="en-GB" altLang="en-US"/>
              <a:t>Transmitter only </a:t>
            </a:r>
          </a:p>
          <a:p>
            <a:pPr lvl="1"/>
            <a:r>
              <a:rPr lang="en-GB" altLang="en-US"/>
              <a:t>Transmitter and receiver </a:t>
            </a:r>
          </a:p>
          <a:p>
            <a:r>
              <a:rPr lang="en-GB" altLang="en-US" b="1"/>
              <a:t>Slaves can be </a:t>
            </a:r>
            <a:endParaRPr lang="en-GB" altLang="en-US"/>
          </a:p>
          <a:p>
            <a:pPr lvl="1"/>
            <a:r>
              <a:rPr lang="en-GB" altLang="en-US"/>
              <a:t>Receiver only </a:t>
            </a:r>
          </a:p>
          <a:p>
            <a:pPr lvl="1"/>
            <a:r>
              <a:rPr lang="en-GB" altLang="en-US"/>
              <a:t>Receiver and transmitter</a:t>
            </a:r>
          </a:p>
        </p:txBody>
      </p:sp>
    </p:spTree>
    <p:extLst>
      <p:ext uri="{BB962C8B-B14F-4D97-AF65-F5344CB8AC3E}">
        <p14:creationId xmlns:p14="http://schemas.microsoft.com/office/powerpoint/2010/main" val="40873927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8611F94C-DD9A-4436-88DE-8F45D618557F}" type="slidenum">
              <a:rPr lang="en-US" altLang="en-US" sz="1600">
                <a:solidFill>
                  <a:schemeClr val="folHlink"/>
                </a:solidFill>
                <a:latin typeface="Trebuchet MS" panose="020B0603020202020204" pitchFamily="34" charset="0"/>
              </a:rPr>
              <a:pPr/>
              <a:t>26</a:t>
            </a:fld>
            <a:endParaRPr lang="en-US" altLang="en-US" sz="1600">
              <a:solidFill>
                <a:schemeClr val="folHlink"/>
              </a:solidFill>
              <a:latin typeface="Trebuchet MS" panose="020B0603020202020204" pitchFamily="34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Serial Peripheral Interface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620252"/>
            <a:ext cx="8135938" cy="4780547"/>
          </a:xfrm>
        </p:spPr>
        <p:txBody>
          <a:bodyPr>
            <a:normAutofit/>
          </a:bodyPr>
          <a:lstStyle/>
          <a:p>
            <a:r>
              <a:rPr lang="en-US" altLang="en-US" dirty="0"/>
              <a:t>What is it?</a:t>
            </a:r>
          </a:p>
          <a:p>
            <a:r>
              <a:rPr lang="en-US" altLang="en-US" dirty="0"/>
              <a:t>Basic SPI</a:t>
            </a:r>
          </a:p>
          <a:p>
            <a:r>
              <a:rPr lang="en-US" altLang="en-US" dirty="0"/>
              <a:t>Capabilities</a:t>
            </a:r>
          </a:p>
          <a:p>
            <a:r>
              <a:rPr lang="en-US" altLang="en-US" dirty="0"/>
              <a:t>Protocol</a:t>
            </a:r>
          </a:p>
          <a:p>
            <a:r>
              <a:rPr lang="en-US" altLang="en-US" dirty="0"/>
              <a:t>Pros and Cons</a:t>
            </a:r>
          </a:p>
          <a:p>
            <a:r>
              <a:rPr lang="en-US" altLang="en-US" dirty="0"/>
              <a:t>Uses</a:t>
            </a:r>
          </a:p>
          <a:p>
            <a:endParaRPr lang="en-US" altLang="en-US" dirty="0"/>
          </a:p>
        </p:txBody>
      </p:sp>
      <p:pic>
        <p:nvPicPr>
          <p:cNvPr id="2560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362200"/>
            <a:ext cx="4445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5606" name="Text Box 4"/>
          <p:cNvSpPr txBox="1">
            <a:spLocks noChangeArrowheads="1"/>
          </p:cNvSpPr>
          <p:nvPr/>
        </p:nvSpPr>
        <p:spPr bwMode="auto">
          <a:xfrm>
            <a:off x="5334000" y="3429000"/>
            <a:ext cx="2911672" cy="617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37931725" indent="-37474525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Serial Peripheral Interface</a:t>
            </a:r>
          </a:p>
          <a:p>
            <a: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US" altLang="en-US" sz="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http://upload.wikimedia.org/wikipedia/commons/thumb/e/ed/</a:t>
            </a:r>
          </a:p>
          <a:p>
            <a: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US" altLang="en-US" sz="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SPI_single_slave.svg/350px-SPI_single_slave.svg.png</a:t>
            </a:r>
          </a:p>
        </p:txBody>
      </p:sp>
    </p:spTree>
    <p:extLst>
      <p:ext uri="{BB962C8B-B14F-4D97-AF65-F5344CB8AC3E}">
        <p14:creationId xmlns:p14="http://schemas.microsoft.com/office/powerpoint/2010/main" val="5256611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20F0E81E-E84A-45B0-BC88-E43A01CE5E12}" type="slidenum">
              <a:rPr lang="en-US" altLang="en-US" sz="1600">
                <a:solidFill>
                  <a:schemeClr val="folHlink"/>
                </a:solidFill>
                <a:latin typeface="Trebuchet MS" panose="020B0603020202020204" pitchFamily="34" charset="0"/>
              </a:rPr>
              <a:pPr/>
              <a:t>27</a:t>
            </a:fld>
            <a:endParaRPr lang="en-US" altLang="en-US" sz="1600">
              <a:solidFill>
                <a:schemeClr val="folHlink"/>
              </a:solidFill>
              <a:latin typeface="Trebuchet MS" panose="020B0603020202020204" pitchFamily="34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is SPI?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479884"/>
            <a:ext cx="8135938" cy="4812632"/>
          </a:xfrm>
        </p:spPr>
        <p:txBody>
          <a:bodyPr/>
          <a:lstStyle/>
          <a:p>
            <a:r>
              <a:rPr lang="en-US" altLang="en-US" dirty="0"/>
              <a:t>Serial bus protocol</a:t>
            </a:r>
          </a:p>
          <a:p>
            <a:r>
              <a:rPr lang="en-US" altLang="en-US" dirty="0"/>
              <a:t>Fast, easy to use, and simple</a:t>
            </a:r>
          </a:p>
          <a:p>
            <a:r>
              <a:rPr lang="en-US" altLang="en-US" dirty="0"/>
              <a:t>Very widely used</a:t>
            </a:r>
          </a:p>
          <a:p>
            <a:r>
              <a:rPr lang="en-US" altLang="en-US" dirty="0"/>
              <a:t>Not “standardized”</a:t>
            </a:r>
          </a:p>
        </p:txBody>
      </p:sp>
      <p:pic>
        <p:nvPicPr>
          <p:cNvPr id="2662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88" y="3352801"/>
            <a:ext cx="2640012" cy="197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589" y="3429000"/>
            <a:ext cx="2014537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Line 12"/>
          <p:cNvSpPr>
            <a:spLocks noChangeShapeType="1"/>
          </p:cNvSpPr>
          <p:nvPr/>
        </p:nvSpPr>
        <p:spPr bwMode="auto">
          <a:xfrm>
            <a:off x="4522788" y="3810000"/>
            <a:ext cx="2895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2" name="Line 13"/>
          <p:cNvSpPr>
            <a:spLocks noChangeShapeType="1"/>
          </p:cNvSpPr>
          <p:nvPr/>
        </p:nvSpPr>
        <p:spPr bwMode="auto">
          <a:xfrm>
            <a:off x="4598988" y="4038600"/>
            <a:ext cx="2819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3" name="Line 14"/>
          <p:cNvSpPr>
            <a:spLocks noChangeShapeType="1"/>
          </p:cNvSpPr>
          <p:nvPr/>
        </p:nvSpPr>
        <p:spPr bwMode="auto">
          <a:xfrm>
            <a:off x="4598988" y="4343400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4" name="Line 15"/>
          <p:cNvSpPr>
            <a:spLocks noChangeShapeType="1"/>
          </p:cNvSpPr>
          <p:nvPr/>
        </p:nvSpPr>
        <p:spPr bwMode="auto">
          <a:xfrm flipH="1" flipV="1">
            <a:off x="4522788" y="4648200"/>
            <a:ext cx="2895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1466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C68C12ED-2E58-4AEE-83AF-98F9A05E9488}" type="slidenum">
              <a:rPr lang="en-US" altLang="en-US" sz="1600">
                <a:solidFill>
                  <a:schemeClr val="folHlink"/>
                </a:solidFill>
                <a:latin typeface="Trebuchet MS" panose="020B0603020202020204" pitchFamily="34" charset="0"/>
              </a:rPr>
              <a:pPr/>
              <a:t>28</a:t>
            </a:fld>
            <a:endParaRPr lang="en-US" altLang="en-US" sz="1600">
              <a:solidFill>
                <a:schemeClr val="folHlink"/>
              </a:solidFill>
              <a:latin typeface="Trebuchet MS" panose="020B0603020202020204" pitchFamily="34" charset="0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SPI Basics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318419"/>
            <a:ext cx="8135938" cy="5410200"/>
          </a:xfrm>
        </p:spPr>
        <p:txBody>
          <a:bodyPr/>
          <a:lstStyle/>
          <a:p>
            <a:r>
              <a:rPr lang="en-US" altLang="en-US" dirty="0"/>
              <a:t>A 4-wire communications bus</a:t>
            </a:r>
          </a:p>
          <a:p>
            <a:r>
              <a:rPr lang="en-US" altLang="en-US" dirty="0"/>
              <a:t>Typically communicate across short distances</a:t>
            </a:r>
          </a:p>
          <a:p>
            <a:r>
              <a:rPr lang="en-US" altLang="en-US" dirty="0"/>
              <a:t>Supports</a:t>
            </a:r>
          </a:p>
          <a:p>
            <a:pPr lvl="1"/>
            <a:r>
              <a:rPr lang="en-US" altLang="en-US" dirty="0"/>
              <a:t>Single master</a:t>
            </a:r>
          </a:p>
          <a:p>
            <a:pPr lvl="1"/>
            <a:r>
              <a:rPr lang="en-US" altLang="en-US" dirty="0"/>
              <a:t>Multiple slaves</a:t>
            </a:r>
          </a:p>
          <a:p>
            <a:r>
              <a:rPr lang="en-US" altLang="en-US" dirty="0"/>
              <a:t>Synchronized</a:t>
            </a:r>
          </a:p>
          <a:p>
            <a:pPr lvl="1"/>
            <a:r>
              <a:rPr lang="en-US" altLang="en-US" dirty="0"/>
              <a:t>Communications are “clocked”</a:t>
            </a:r>
          </a:p>
          <a:p>
            <a:pPr lvl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378286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D063ED48-F778-4647-971D-552D1ED83770}" type="slidenum">
              <a:rPr lang="en-US" altLang="en-US" sz="1600">
                <a:solidFill>
                  <a:schemeClr val="folHlink"/>
                </a:solidFill>
                <a:latin typeface="Trebuchet MS" panose="020B0603020202020204" pitchFamily="34" charset="0"/>
              </a:rPr>
              <a:pPr/>
              <a:t>29</a:t>
            </a:fld>
            <a:endParaRPr lang="en-US" altLang="en-US" sz="1600">
              <a:solidFill>
                <a:schemeClr val="folHlink"/>
              </a:solidFill>
              <a:latin typeface="Trebuchet MS" panose="020B0603020202020204" pitchFamily="34" charset="0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SPI Capabilities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2579" y="1318419"/>
            <a:ext cx="8135938" cy="5410200"/>
          </a:xfrm>
        </p:spPr>
        <p:txBody>
          <a:bodyPr/>
          <a:lstStyle/>
          <a:p>
            <a:r>
              <a:rPr lang="en-US" altLang="en-US" dirty="0"/>
              <a:t>Always full-duplex</a:t>
            </a:r>
          </a:p>
          <a:p>
            <a:pPr lvl="1"/>
            <a:r>
              <a:rPr lang="en-US" altLang="en-US" dirty="0"/>
              <a:t>Communicates in both directions simultaneously</a:t>
            </a:r>
          </a:p>
          <a:p>
            <a:pPr lvl="1"/>
            <a:r>
              <a:rPr lang="en-US" altLang="en-US" dirty="0"/>
              <a:t>Transmitted (or received) data may not be meaningful</a:t>
            </a:r>
          </a:p>
          <a:p>
            <a:r>
              <a:rPr lang="en-US" altLang="en-US" dirty="0"/>
              <a:t>Multiple Mbps transmission speeds</a:t>
            </a:r>
          </a:p>
          <a:p>
            <a:pPr lvl="1"/>
            <a:r>
              <a:rPr lang="en-US" altLang="en-US" dirty="0"/>
              <a:t>0-50 MHz clock speeds not uncommon</a:t>
            </a:r>
          </a:p>
          <a:p>
            <a:r>
              <a:rPr lang="en-US" altLang="en-US" dirty="0"/>
              <a:t>Transfer data in 4 to 16 bit characters</a:t>
            </a:r>
          </a:p>
          <a:p>
            <a:r>
              <a:rPr lang="en-US" altLang="en-US" dirty="0"/>
              <a:t>Supports multiple slaves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34190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450B6565-2EA9-4C63-A68F-F604A1C5F8B9}" type="slidenum">
              <a:rPr lang="en-US" altLang="en-US" sz="1600">
                <a:solidFill>
                  <a:schemeClr val="folHlink"/>
                </a:solidFill>
                <a:latin typeface="Trebuchet MS" panose="020B0603020202020204" pitchFamily="34" charset="0"/>
              </a:rPr>
              <a:pPr/>
              <a:t>30</a:t>
            </a:fld>
            <a:endParaRPr lang="en-US" altLang="en-US" sz="1600">
              <a:solidFill>
                <a:schemeClr val="folHlink"/>
              </a:solidFill>
              <a:latin typeface="Trebuchet MS" panose="020B0603020202020204" pitchFamily="34" charset="0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SPI bus wiring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990600"/>
            <a:ext cx="8135938" cy="5410200"/>
          </a:xfrm>
        </p:spPr>
        <p:txBody>
          <a:bodyPr/>
          <a:lstStyle/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Bus wires</a:t>
            </a:r>
          </a:p>
          <a:p>
            <a:pPr lvl="1"/>
            <a:r>
              <a:rPr lang="en-US" altLang="en-US" dirty="0"/>
              <a:t>Master-Out, Slave-In (MOSI)</a:t>
            </a:r>
          </a:p>
          <a:p>
            <a:pPr lvl="1"/>
            <a:r>
              <a:rPr lang="en-US" altLang="en-US" dirty="0"/>
              <a:t>Master-In, Slave-Out (MISO)</a:t>
            </a:r>
          </a:p>
          <a:p>
            <a:pPr lvl="1"/>
            <a:r>
              <a:rPr lang="en-US" altLang="en-US" dirty="0"/>
              <a:t>System Clock (SCLK)</a:t>
            </a:r>
          </a:p>
          <a:p>
            <a:pPr lvl="1"/>
            <a:r>
              <a:rPr lang="en-US" altLang="en-US" dirty="0"/>
              <a:t>Slave Select/Chip Select (SS1#, …, </a:t>
            </a:r>
            <a:r>
              <a:rPr lang="en-US" altLang="en-US" dirty="0" err="1"/>
              <a:t>SS#n</a:t>
            </a:r>
            <a:r>
              <a:rPr lang="en-US" altLang="en-US" dirty="0"/>
              <a:t> or CS1, …, </a:t>
            </a:r>
            <a:r>
              <a:rPr lang="en-US" altLang="en-US" dirty="0" err="1"/>
              <a:t>CSn</a:t>
            </a:r>
            <a:r>
              <a:rPr lang="en-US" altLang="en-US" dirty="0"/>
              <a:t>)</a:t>
            </a:r>
          </a:p>
          <a:p>
            <a:r>
              <a:rPr lang="en-US" altLang="en-US" dirty="0"/>
              <a:t>Master asserts slave/chip select line</a:t>
            </a:r>
          </a:p>
          <a:p>
            <a:r>
              <a:rPr lang="en-US" altLang="en-US" dirty="0"/>
              <a:t>Master generates clock signal</a:t>
            </a:r>
          </a:p>
          <a:p>
            <a:r>
              <a:rPr lang="en-US" altLang="en-US" dirty="0"/>
              <a:t>Shift registers shift data in and out</a:t>
            </a:r>
          </a:p>
        </p:txBody>
      </p:sp>
      <p:pic>
        <p:nvPicPr>
          <p:cNvPr id="2970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028700"/>
            <a:ext cx="489585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12550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54E2E660-3184-49F2-ABE9-1278F2FE0F21}" type="slidenum">
              <a:rPr lang="en-US" altLang="en-US" sz="1600">
                <a:solidFill>
                  <a:schemeClr val="folHlink"/>
                </a:solidFill>
                <a:latin typeface="Trebuchet MS" panose="020B0603020202020204" pitchFamily="34" charset="0"/>
              </a:rPr>
              <a:pPr/>
              <a:t>31</a:t>
            </a:fld>
            <a:endParaRPr lang="en-US" altLang="en-US" sz="1600">
              <a:solidFill>
                <a:schemeClr val="folHlink"/>
              </a:solidFill>
              <a:latin typeface="Trebuchet MS" panose="020B0603020202020204" pitchFamily="34" charset="0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SPI signal functions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990600"/>
            <a:ext cx="8135938" cy="5410200"/>
          </a:xfrm>
        </p:spPr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r>
              <a:rPr lang="en-US" altLang="en-US"/>
              <a:t>MOSI – carries data out of master to slave</a:t>
            </a:r>
          </a:p>
          <a:p>
            <a:r>
              <a:rPr lang="en-US" altLang="en-US"/>
              <a:t>MISO – carries data out of slave to master</a:t>
            </a:r>
          </a:p>
          <a:p>
            <a:pPr lvl="1"/>
            <a:r>
              <a:rPr lang="en-US" altLang="en-US"/>
              <a:t>Both MOSI and MISO are active during every transmission</a:t>
            </a:r>
          </a:p>
          <a:p>
            <a:r>
              <a:rPr lang="en-US" altLang="en-US"/>
              <a:t>SS# (or CS) – unique line to select each slave chip</a:t>
            </a:r>
          </a:p>
          <a:p>
            <a:r>
              <a:rPr lang="en-US" altLang="en-US"/>
              <a:t>SCLK – produced by master to synchronize transfers</a:t>
            </a:r>
          </a:p>
        </p:txBody>
      </p:sp>
      <p:pic>
        <p:nvPicPr>
          <p:cNvPr id="3072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028700"/>
            <a:ext cx="489585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03799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2133F0BE-631F-4117-9AAD-DACC651D3D21}" type="slidenum">
              <a:rPr lang="en-US" altLang="en-US" sz="1600">
                <a:solidFill>
                  <a:schemeClr val="folHlink"/>
                </a:solidFill>
                <a:latin typeface="Trebuchet MS" panose="020B0603020202020204" pitchFamily="34" charset="0"/>
              </a:rPr>
              <a:pPr/>
              <a:t>32</a:t>
            </a:fld>
            <a:endParaRPr lang="en-US" altLang="en-US" sz="1600">
              <a:solidFill>
                <a:schemeClr val="folHlink"/>
              </a:solidFill>
              <a:latin typeface="Trebuchet MS" panose="020B0603020202020204" pitchFamily="34" charset="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SPI uses a “shift register” model of communications </a:t>
            </a:r>
          </a:p>
        </p:txBody>
      </p:sp>
      <p:grpSp>
        <p:nvGrpSpPr>
          <p:cNvPr id="31748" name="Group 2"/>
          <p:cNvGrpSpPr>
            <a:grpSpLocks/>
          </p:cNvGrpSpPr>
          <p:nvPr/>
        </p:nvGrpSpPr>
        <p:grpSpPr bwMode="auto">
          <a:xfrm>
            <a:off x="2743201" y="2133600"/>
            <a:ext cx="6399213" cy="2559050"/>
            <a:chOff x="768" y="1344"/>
            <a:chExt cx="4031" cy="1612"/>
          </a:xfrm>
        </p:grpSpPr>
        <p:pic>
          <p:nvPicPr>
            <p:cNvPr id="31750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1344"/>
              <a:ext cx="4032" cy="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31751" name="Text Box 4"/>
            <p:cNvSpPr txBox="1">
              <a:spLocks noChangeArrowheads="1"/>
            </p:cNvSpPr>
            <p:nvPr/>
          </p:nvSpPr>
          <p:spPr bwMode="auto">
            <a:xfrm>
              <a:off x="768" y="1344"/>
              <a:ext cx="4032" cy="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defTabSz="45720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37931725" indent="-37474525" defTabSz="45720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2816226" y="4876800"/>
            <a:ext cx="63277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37931725" indent="-37474525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Master shifts out data to Slave, and shifts in data from Slave</a:t>
            </a:r>
          </a:p>
          <a:p>
            <a: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US" altLang="en-US" sz="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http://upload.wikimedia.org/wikipedia/commons/thumb/b/bb/SPI_8-bit_circular_transfer.svg/400px-SPI_8-bit_circular_transfer.svg.png</a:t>
            </a:r>
          </a:p>
        </p:txBody>
      </p:sp>
    </p:spTree>
    <p:extLst>
      <p:ext uri="{BB962C8B-B14F-4D97-AF65-F5344CB8AC3E}">
        <p14:creationId xmlns:p14="http://schemas.microsoft.com/office/powerpoint/2010/main" val="21134811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174C4EF7-33B8-4FAF-A8D1-A8D94F5645A0}" type="slidenum">
              <a:rPr lang="en-US" altLang="en-US" sz="1600">
                <a:solidFill>
                  <a:schemeClr val="folHlink"/>
                </a:solidFill>
                <a:latin typeface="Trebuchet MS" panose="020B0603020202020204" pitchFamily="34" charset="0"/>
              </a:rPr>
              <a:pPr/>
              <a:t>33</a:t>
            </a:fld>
            <a:endParaRPr lang="en-US" altLang="en-US" sz="1600">
              <a:solidFill>
                <a:schemeClr val="folHlink"/>
              </a:solidFill>
              <a:latin typeface="Trebuchet MS" panose="020B0603020202020204" pitchFamily="34" charset="0"/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Two bus configuration models</a:t>
            </a:r>
          </a:p>
        </p:txBody>
      </p:sp>
      <p:pic>
        <p:nvPicPr>
          <p:cNvPr id="327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286000"/>
            <a:ext cx="3276600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2773" name="Text Box 3"/>
          <p:cNvSpPr txBox="1">
            <a:spLocks noChangeArrowheads="1"/>
          </p:cNvSpPr>
          <p:nvPr/>
        </p:nvSpPr>
        <p:spPr bwMode="auto">
          <a:xfrm>
            <a:off x="2057400" y="5029201"/>
            <a:ext cx="3505200" cy="894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37931725" indent="-37474525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Master and multiple independent slaves</a:t>
            </a:r>
          </a:p>
          <a:p>
            <a: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US" altLang="en-US" sz="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http://upload.wikimedia.org/wikipedia/commons/thumb/f/fc/SPI_three_slaves.svg/350px-SPI_three_slaves.svg.png</a:t>
            </a:r>
          </a:p>
        </p:txBody>
      </p:sp>
      <p:sp>
        <p:nvSpPr>
          <p:cNvPr id="32774" name="Text Box 5"/>
          <p:cNvSpPr txBox="1">
            <a:spLocks noChangeArrowheads="1"/>
          </p:cNvSpPr>
          <p:nvPr/>
        </p:nvSpPr>
        <p:spPr bwMode="auto">
          <a:xfrm>
            <a:off x="6248400" y="4572001"/>
            <a:ext cx="3505200" cy="77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37931725" indent="-37474525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Master and multiple daisy-chained slaves</a:t>
            </a:r>
          </a:p>
          <a:p>
            <a: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US" altLang="en-US" sz="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http://www.maxim-ic.com/appnotes.cfm/an_pk/3947</a:t>
            </a:r>
          </a:p>
        </p:txBody>
      </p:sp>
      <p:sp>
        <p:nvSpPr>
          <p:cNvPr id="32775" name="Text Box 6"/>
          <p:cNvSpPr txBox="1">
            <a:spLocks noChangeArrowheads="1"/>
          </p:cNvSpPr>
          <p:nvPr/>
        </p:nvSpPr>
        <p:spPr bwMode="auto">
          <a:xfrm>
            <a:off x="6324600" y="4267201"/>
            <a:ext cx="2667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37931725" indent="-37474525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Tahoma" panose="020B0604030504040204" pitchFamily="34" charset="0"/>
              <a:buNone/>
            </a:pPr>
            <a:r>
              <a:rPr lang="en-US" altLang="en-US" sz="10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Some wires have been renamed </a:t>
            </a:r>
          </a:p>
        </p:txBody>
      </p:sp>
      <p:pic>
        <p:nvPicPr>
          <p:cNvPr id="3277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1" y="2438401"/>
            <a:ext cx="4981575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33205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9BE9FD6F-9683-4496-9E2B-B889514D4F41}" type="slidenum">
              <a:rPr lang="en-US" altLang="en-US" sz="1600">
                <a:solidFill>
                  <a:schemeClr val="folHlink"/>
                </a:solidFill>
                <a:latin typeface="Trebuchet MS" panose="020B0603020202020204" pitchFamily="34" charset="0"/>
              </a:rPr>
              <a:pPr/>
              <a:t>34</a:t>
            </a:fld>
            <a:endParaRPr lang="en-US" altLang="en-US" sz="1600">
              <a:solidFill>
                <a:schemeClr val="folHlink"/>
              </a:solidFill>
              <a:latin typeface="Trebuchet MS" panose="020B0603020202020204" pitchFamily="34" charset="0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SPI clocking: there is no “standard way”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447800"/>
            <a:ext cx="8135938" cy="5410200"/>
          </a:xfrm>
        </p:spPr>
        <p:txBody>
          <a:bodyPr>
            <a:normAutofit lnSpcReduction="10000"/>
          </a:bodyPr>
          <a:lstStyle/>
          <a:p>
            <a:r>
              <a:rPr lang="en-US" altLang="en-US"/>
              <a:t>Four clocking “modes”</a:t>
            </a:r>
          </a:p>
          <a:p>
            <a:pPr lvl="1"/>
            <a:r>
              <a:rPr lang="en-US" altLang="en-US" dirty="0"/>
              <a:t>Two phases</a:t>
            </a:r>
          </a:p>
          <a:p>
            <a:pPr lvl="1"/>
            <a:r>
              <a:rPr lang="en-US" altLang="en-US" dirty="0"/>
              <a:t>Two polarities</a:t>
            </a:r>
          </a:p>
          <a:p>
            <a:r>
              <a:rPr lang="en-US" altLang="en-US" dirty="0"/>
              <a:t>Master and </a:t>
            </a:r>
            <a:r>
              <a:rPr lang="en-US" altLang="en-US" i="1" dirty="0"/>
              <a:t>selected</a:t>
            </a:r>
            <a:r>
              <a:rPr lang="en-US" altLang="en-US" dirty="0"/>
              <a:t> slave must be in the same mode</a:t>
            </a:r>
          </a:p>
          <a:p>
            <a:r>
              <a:rPr lang="en-US" altLang="en-US" dirty="0"/>
              <a:t>During transfers with slaves A and B, Master must</a:t>
            </a:r>
          </a:p>
          <a:p>
            <a:pPr lvl="1"/>
            <a:r>
              <a:rPr lang="en-US" altLang="en-US" dirty="0"/>
              <a:t>Configure clock to Slave A’s clock mode</a:t>
            </a:r>
          </a:p>
          <a:p>
            <a:pPr lvl="1"/>
            <a:r>
              <a:rPr lang="en-US" altLang="en-US" dirty="0"/>
              <a:t>Select Slave A</a:t>
            </a:r>
          </a:p>
          <a:p>
            <a:pPr lvl="1"/>
            <a:r>
              <a:rPr lang="en-US" altLang="en-US" dirty="0"/>
              <a:t>Do transfer</a:t>
            </a:r>
          </a:p>
          <a:p>
            <a:pPr lvl="1"/>
            <a:r>
              <a:rPr lang="en-US" altLang="en-US" dirty="0"/>
              <a:t>Deselect Slave A</a:t>
            </a:r>
          </a:p>
          <a:p>
            <a:pPr lvl="1"/>
            <a:r>
              <a:rPr lang="en-US" altLang="en-US" dirty="0"/>
              <a:t>Configure clock to Slave B’s clock mode</a:t>
            </a:r>
          </a:p>
          <a:p>
            <a:pPr lvl="1"/>
            <a:r>
              <a:rPr lang="en-US" altLang="en-US" dirty="0"/>
              <a:t>Select Slave B</a:t>
            </a:r>
          </a:p>
          <a:p>
            <a:pPr lvl="1"/>
            <a:r>
              <a:rPr lang="en-US" altLang="en-US" dirty="0"/>
              <a:t>Do transfer</a:t>
            </a:r>
          </a:p>
          <a:p>
            <a:pPr lvl="1"/>
            <a:r>
              <a:rPr lang="en-US" altLang="en-US" dirty="0"/>
              <a:t>Deselect Slave B</a:t>
            </a:r>
          </a:p>
          <a:p>
            <a:r>
              <a:rPr lang="en-US" altLang="en-US" dirty="0"/>
              <a:t>Master reconfigures clock mode on-the-fly!</a:t>
            </a:r>
          </a:p>
        </p:txBody>
      </p:sp>
    </p:spTree>
    <p:extLst>
      <p:ext uri="{BB962C8B-B14F-4D97-AF65-F5344CB8AC3E}">
        <p14:creationId xmlns:p14="http://schemas.microsoft.com/office/powerpoint/2010/main" val="22102071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0C16A519-E8CD-4EF3-A099-E91FDCB92B89}" type="slidenum">
              <a:rPr lang="en-US" altLang="en-US" sz="1600">
                <a:solidFill>
                  <a:schemeClr val="folHlink"/>
                </a:solidFill>
                <a:latin typeface="Trebuchet MS" panose="020B0603020202020204" pitchFamily="34" charset="0"/>
              </a:rPr>
              <a:pPr/>
              <a:t>35</a:t>
            </a:fld>
            <a:endParaRPr lang="en-US" altLang="en-US" sz="1600">
              <a:solidFill>
                <a:schemeClr val="folHlink"/>
              </a:solidFill>
              <a:latin typeface="Trebuchet MS" panose="020B0603020202020204" pitchFamily="34" charset="0"/>
            </a:endParaRP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SPI timing diagram</a:t>
            </a:r>
          </a:p>
        </p:txBody>
      </p:sp>
      <p:sp>
        <p:nvSpPr>
          <p:cNvPr id="34820" name="Text Box 3"/>
          <p:cNvSpPr txBox="1">
            <a:spLocks noChangeArrowheads="1"/>
          </p:cNvSpPr>
          <p:nvPr/>
        </p:nvSpPr>
        <p:spPr bwMode="auto">
          <a:xfrm>
            <a:off x="3209925" y="5334000"/>
            <a:ext cx="5828560" cy="494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37931725" indent="-37474525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US" altLang="en-US"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Timing Diagram – Showing Clock polarities and phases</a:t>
            </a:r>
          </a:p>
          <a:p>
            <a:pPr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</a:pPr>
            <a:r>
              <a:rPr lang="en-US" altLang="en-US" sz="8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http://www.maxim-ic.com.cn/images/appnotes/3078/3078Fig02.gif</a:t>
            </a:r>
          </a:p>
        </p:txBody>
      </p:sp>
      <p:pic>
        <p:nvPicPr>
          <p:cNvPr id="3482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1" y="1981200"/>
            <a:ext cx="5610225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11632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51FD5809-3C87-4CCB-B9D7-684D7771D52B}" type="slidenum">
              <a:rPr lang="en-US" altLang="en-US" sz="1600">
                <a:solidFill>
                  <a:schemeClr val="folHlink"/>
                </a:solidFill>
                <a:latin typeface="Trebuchet MS" panose="020B0603020202020204" pitchFamily="34" charset="0"/>
              </a:rPr>
              <a:pPr/>
              <a:t>36</a:t>
            </a:fld>
            <a:endParaRPr lang="en-US" altLang="en-US" sz="1600">
              <a:solidFill>
                <a:schemeClr val="folHlink"/>
              </a:solidFill>
              <a:latin typeface="Trebuchet MS" panose="020B0603020202020204" pitchFamily="34" charset="0"/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SPI example: decode what’s happening</a:t>
            </a: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64" y="784226"/>
            <a:ext cx="6135687" cy="236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525" y="784226"/>
            <a:ext cx="2019300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675" y="5257800"/>
            <a:ext cx="596265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526" y="1752600"/>
            <a:ext cx="11715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3200400"/>
            <a:ext cx="83248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69915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0960969C-3B2C-4103-A80A-6E2E3BC78779}" type="slidenum">
              <a:rPr lang="en-US" altLang="en-US" sz="1600">
                <a:solidFill>
                  <a:schemeClr val="folHlink"/>
                </a:solidFill>
                <a:latin typeface="Trebuchet MS" panose="020B0603020202020204" pitchFamily="34" charset="0"/>
              </a:rPr>
              <a:pPr/>
              <a:t>37</a:t>
            </a:fld>
            <a:endParaRPr lang="en-US" altLang="en-US" sz="1600">
              <a:solidFill>
                <a:schemeClr val="folHlink"/>
              </a:solidFill>
              <a:latin typeface="Trebuchet MS" panose="020B0603020202020204" pitchFamily="34" charset="0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SPI tradeoffs: the pros and cons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3926" y="1318419"/>
            <a:ext cx="8135938" cy="5410200"/>
          </a:xfrm>
        </p:spPr>
        <p:txBody>
          <a:bodyPr/>
          <a:lstStyle/>
          <a:p>
            <a:r>
              <a:rPr lang="en-US" altLang="en-US" dirty="0"/>
              <a:t>Pros</a:t>
            </a:r>
          </a:p>
          <a:p>
            <a:pPr lvl="1"/>
            <a:r>
              <a:rPr lang="en-US" altLang="en-US" dirty="0"/>
              <a:t>Fast for point-to-point connections</a:t>
            </a:r>
          </a:p>
          <a:p>
            <a:pPr lvl="1"/>
            <a:r>
              <a:rPr lang="en-US" altLang="en-US" dirty="0"/>
              <a:t>Easily allows streaming/constant data inflow</a:t>
            </a:r>
          </a:p>
          <a:p>
            <a:pPr lvl="1"/>
            <a:r>
              <a:rPr lang="en-US" altLang="en-US" dirty="0"/>
              <a:t>No addressing in protocol, so it’s simple to implement</a:t>
            </a:r>
          </a:p>
          <a:p>
            <a:pPr lvl="1"/>
            <a:r>
              <a:rPr lang="en-US" altLang="en-US" dirty="0"/>
              <a:t>Broadly supported</a:t>
            </a:r>
          </a:p>
          <a:p>
            <a:endParaRPr lang="en-US" altLang="en-US" dirty="0"/>
          </a:p>
          <a:p>
            <a:r>
              <a:rPr lang="en-US" altLang="en-US" dirty="0"/>
              <a:t>Cons</a:t>
            </a:r>
          </a:p>
          <a:p>
            <a:pPr lvl="1"/>
            <a:r>
              <a:rPr lang="en-US" altLang="en-US" dirty="0"/>
              <a:t>Slave select/chip select makes multiple slaves more complex</a:t>
            </a:r>
          </a:p>
          <a:p>
            <a:pPr lvl="1"/>
            <a:r>
              <a:rPr lang="en-US" altLang="en-US" dirty="0"/>
              <a:t>No acknowledgement (can’t tell if clocking in garbage)</a:t>
            </a:r>
          </a:p>
          <a:p>
            <a:pPr lvl="1"/>
            <a:r>
              <a:rPr lang="en-US" altLang="en-US" dirty="0"/>
              <a:t>No inherent arbitration</a:t>
            </a:r>
          </a:p>
          <a:p>
            <a:pPr lvl="1"/>
            <a:r>
              <a:rPr lang="en-US" altLang="en-US" dirty="0"/>
              <a:t>No flow control (must know slave speed)</a:t>
            </a:r>
          </a:p>
        </p:txBody>
      </p:sp>
    </p:spTree>
    <p:extLst>
      <p:ext uri="{BB962C8B-B14F-4D97-AF65-F5344CB8AC3E}">
        <p14:creationId xmlns:p14="http://schemas.microsoft.com/office/powerpoint/2010/main" val="38868987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49A45205-5E09-40C3-9423-0F7E444339B8}" type="slidenum">
              <a:rPr lang="en-US" altLang="en-US" sz="1600">
                <a:solidFill>
                  <a:schemeClr val="folHlink"/>
                </a:solidFill>
                <a:latin typeface="Trebuchet MS" panose="020B0603020202020204" pitchFamily="34" charset="0"/>
              </a:rPr>
              <a:pPr/>
              <a:t>38</a:t>
            </a:fld>
            <a:endParaRPr lang="en-US" altLang="en-US" sz="1600">
              <a:solidFill>
                <a:schemeClr val="folHlink"/>
              </a:solidFill>
              <a:latin typeface="Trebuchet MS" panose="020B0603020202020204" pitchFamily="34" charset="0"/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SPI is used everywhere!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84158"/>
            <a:ext cx="8135938" cy="5410200"/>
          </a:xfrm>
        </p:spPr>
        <p:txBody>
          <a:bodyPr/>
          <a:lstStyle/>
          <a:p>
            <a:r>
              <a:rPr lang="en-US" altLang="en-US" dirty="0"/>
              <a:t>Peripherals</a:t>
            </a:r>
          </a:p>
          <a:p>
            <a:pPr lvl="1"/>
            <a:r>
              <a:rPr lang="en-US" altLang="en-US" dirty="0"/>
              <a:t>LCDs</a:t>
            </a:r>
          </a:p>
          <a:p>
            <a:pPr lvl="1"/>
            <a:r>
              <a:rPr lang="en-US" altLang="en-US" dirty="0"/>
              <a:t>Sensors</a:t>
            </a:r>
          </a:p>
          <a:p>
            <a:pPr lvl="1"/>
            <a:r>
              <a:rPr lang="en-US" altLang="en-US" dirty="0"/>
              <a:t>Radios</a:t>
            </a:r>
          </a:p>
          <a:p>
            <a:pPr lvl="1"/>
            <a:r>
              <a:rPr lang="en-US" altLang="en-US" dirty="0"/>
              <a:t>Lots of other chips</a:t>
            </a:r>
          </a:p>
          <a:p>
            <a:endParaRPr lang="en-US" altLang="en-US" dirty="0"/>
          </a:p>
          <a:p>
            <a:r>
              <a:rPr lang="en-US" altLang="en-US" dirty="0"/>
              <a:t>Microcontrollers</a:t>
            </a:r>
          </a:p>
          <a:p>
            <a:pPr lvl="1"/>
            <a:r>
              <a:rPr lang="en-US" altLang="en-US" dirty="0"/>
              <a:t>Almost all MCUs have SPI masters</a:t>
            </a:r>
          </a:p>
          <a:p>
            <a:pPr lvl="1"/>
            <a:r>
              <a:rPr lang="en-US" altLang="en-US" dirty="0"/>
              <a:t>Some have SPI slaves</a:t>
            </a:r>
          </a:p>
          <a:p>
            <a:pPr lvl="1"/>
            <a:endParaRPr lang="en-US" altLang="en-US" dirty="0"/>
          </a:p>
        </p:txBody>
      </p:sp>
      <p:pic>
        <p:nvPicPr>
          <p:cNvPr id="3789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6307" y="745958"/>
            <a:ext cx="3248025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47079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Serial Networking</a:t>
            </a:r>
          </a:p>
        </p:txBody>
      </p:sp>
      <p:sp>
        <p:nvSpPr>
          <p:cNvPr id="285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447800"/>
            <a:ext cx="82296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Slight tweaks on RS232: RS422 and RS485.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RS422 is a faster version of RS232: individual signal wires are replaced by twisted pairs, which can be driven faster (10Mb/s, up to 40 </a:t>
            </a:r>
            <a:r>
              <a:rPr lang="en-US" altLang="en-US" dirty="0" err="1"/>
              <a:t>ft</a:t>
            </a:r>
            <a:r>
              <a:rPr lang="en-US" altLang="en-US" dirty="0"/>
              <a:t>). 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RS485 is a multi-drop version of RS422: in “half duplex” mode, many nodes can send and receive on the same twisted pair (10 Mb/s). RS485 is a true “network” and a good choice for networks of simple devices. </a:t>
            </a:r>
            <a:endParaRPr lang="en-US" altLang="en-US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7373458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RS-422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608" y="858251"/>
            <a:ext cx="7846486" cy="5582653"/>
          </a:xfrm>
        </p:spPr>
      </p:pic>
    </p:spTree>
    <p:extLst>
      <p:ext uri="{BB962C8B-B14F-4D97-AF65-F5344CB8AC3E}">
        <p14:creationId xmlns:p14="http://schemas.microsoft.com/office/powerpoint/2010/main" val="34806722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USB</a:t>
            </a:r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06905" y="1515979"/>
            <a:ext cx="8229600" cy="5105400"/>
          </a:xfrm>
        </p:spPr>
        <p:txBody>
          <a:bodyPr/>
          <a:lstStyle/>
          <a:p>
            <a:r>
              <a:rPr lang="en-US" altLang="en-US" dirty="0"/>
              <a:t>USB or Universal Serial Bus is a popular option for external device communication. USB 2.0 is very fast (480 Mb/s), USB 1.1 is 12 Mb/s. </a:t>
            </a:r>
          </a:p>
          <a:p>
            <a:endParaRPr lang="en-US" altLang="en-US" dirty="0"/>
          </a:p>
          <a:p>
            <a:r>
              <a:rPr lang="en-US" altLang="en-US" dirty="0"/>
              <a:t>It’s a 4-wire system, which is really point-to-point. A “network” is built using hubs. </a:t>
            </a:r>
          </a:p>
          <a:p>
            <a:endParaRPr lang="en-US" altLang="en-US" dirty="0"/>
          </a:p>
          <a:p>
            <a:r>
              <a:rPr lang="en-US" altLang="en-US" dirty="0"/>
              <a:t>Tricky to use for small networks, because of topology constraints (limited depth -&gt; limited nodes in a chain), and the need for many hubs. </a:t>
            </a:r>
            <a:endParaRPr lang="en-US" altLang="en-US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992892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Ethernet</a:t>
            </a:r>
          </a:p>
        </p:txBody>
      </p:sp>
      <p:sp>
        <p:nvSpPr>
          <p:cNvPr id="288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447800"/>
            <a:ext cx="8229600" cy="5105400"/>
          </a:xfrm>
        </p:spPr>
        <p:txBody>
          <a:bodyPr/>
          <a:lstStyle/>
          <a:p>
            <a:r>
              <a:rPr lang="en-US" altLang="en-US" dirty="0"/>
              <a:t>Like USB, really a point-to-point topology, so hubs needed to build networks. </a:t>
            </a:r>
          </a:p>
          <a:p>
            <a:endParaRPr lang="en-US" altLang="en-US" dirty="0"/>
          </a:p>
          <a:p>
            <a:r>
              <a:rPr lang="en-US" altLang="en-US" dirty="0"/>
              <a:t>Ethernet driver chips relatively complex and expensive and the protocol (TCP/IP) is complex. </a:t>
            </a:r>
          </a:p>
          <a:p>
            <a:endParaRPr lang="en-US" altLang="en-US" dirty="0"/>
          </a:p>
          <a:p>
            <a:r>
              <a:rPr lang="en-US" altLang="en-US" dirty="0"/>
              <a:t>Still the best way to put a device “on the network” without a supporting computer.  </a:t>
            </a:r>
            <a:endParaRPr lang="en-US" altLang="en-US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148122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Irda</a:t>
            </a:r>
          </a:p>
        </p:txBody>
      </p:sp>
      <p:sp>
        <p:nvSpPr>
          <p:cNvPr id="290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33600" y="1371600"/>
            <a:ext cx="8229600" cy="5105400"/>
          </a:xfrm>
        </p:spPr>
        <p:txBody>
          <a:bodyPr/>
          <a:lstStyle/>
          <a:p>
            <a:r>
              <a:rPr lang="en-US" altLang="en-US"/>
              <a:t>Infrared protocol based on serial communication. Many serial modules (e.g. the ones in PICs) support Irda. </a:t>
            </a:r>
          </a:p>
          <a:p>
            <a:endParaRPr lang="en-US" altLang="en-US"/>
          </a:p>
          <a:p>
            <a:r>
              <a:rPr lang="en-US" altLang="en-US"/>
              <a:t>2 Mb/s common.  </a:t>
            </a:r>
          </a:p>
          <a:p>
            <a:endParaRPr lang="en-US" altLang="en-US"/>
          </a:p>
          <a:p>
            <a:r>
              <a:rPr lang="en-US" altLang="en-US"/>
              <a:t>Very limited range, high power required. </a:t>
            </a:r>
            <a:endParaRPr lang="en-US" altLang="en-US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5028667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Bluetooth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33600" y="1371600"/>
            <a:ext cx="8229600" cy="5105400"/>
          </a:xfrm>
        </p:spPr>
        <p:txBody>
          <a:bodyPr/>
          <a:lstStyle/>
          <a:p>
            <a:r>
              <a:rPr lang="en-US" altLang="en-US" dirty="0"/>
              <a:t>Very popular wireless standard. </a:t>
            </a:r>
          </a:p>
          <a:p>
            <a:r>
              <a:rPr lang="en-US" altLang="en-US" dirty="0"/>
              <a:t>Class 2 Bluetooth (20m range) </a:t>
            </a:r>
            <a:br>
              <a:rPr lang="en-US" altLang="en-US" dirty="0"/>
            </a:br>
            <a:r>
              <a:rPr lang="en-US" altLang="en-US" dirty="0"/>
              <a:t>available via compact (1” x ½”) </a:t>
            </a:r>
            <a:br>
              <a:rPr lang="en-US" altLang="en-US" dirty="0"/>
            </a:br>
            <a:r>
              <a:rPr lang="en-US" altLang="en-US" dirty="0"/>
              <a:t>modules for $60-70.</a:t>
            </a:r>
          </a:p>
          <a:p>
            <a:r>
              <a:rPr lang="en-US" altLang="en-US" dirty="0"/>
              <a:t>Communication via fast serial </a:t>
            </a:r>
            <a:br>
              <a:rPr lang="en-US" altLang="en-US" dirty="0"/>
            </a:br>
            <a:r>
              <a:rPr lang="en-US" altLang="en-US" dirty="0"/>
              <a:t>or USB. 768 kb/s typical. </a:t>
            </a:r>
          </a:p>
          <a:p>
            <a:r>
              <a:rPr lang="en-US" altLang="en-US" dirty="0"/>
              <a:t>Some support for analog data,</a:t>
            </a:r>
            <a:br>
              <a:rPr lang="en-US" altLang="en-US" dirty="0"/>
            </a:br>
            <a:r>
              <a:rPr lang="en-US" altLang="en-US" dirty="0"/>
              <a:t>including speech.</a:t>
            </a:r>
          </a:p>
          <a:p>
            <a:r>
              <a:rPr lang="en-US" altLang="en-US" dirty="0"/>
              <a:t>See </a:t>
            </a:r>
            <a:r>
              <a:rPr lang="en-US" altLang="en-US" sz="2400" dirty="0">
                <a:hlinkClick r:id="rId2"/>
              </a:rPr>
              <a:t>http://www.btdesigner.com/</a:t>
            </a:r>
            <a:r>
              <a:rPr lang="en-US" altLang="en-US" sz="2400" dirty="0"/>
              <a:t> </a:t>
            </a:r>
            <a:r>
              <a:rPr lang="en-US" altLang="en-US" dirty="0"/>
              <a:t> </a:t>
            </a:r>
          </a:p>
        </p:txBody>
      </p:sp>
      <p:pic>
        <p:nvPicPr>
          <p:cNvPr id="291844" name="Picture 4" descr="thb_ACF4AE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5181600"/>
            <a:ext cx="15240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1845" name="Picture 5" descr="thb_airlogic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3733801"/>
            <a:ext cx="1524000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1846" name="Picture 6" descr="thb_microlin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438400"/>
            <a:ext cx="2057400" cy="116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1847" name="Picture 7" descr="thb_siemens_module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914400"/>
            <a:ext cx="15240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18915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Bluetooth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Fast </a:t>
            </a:r>
            <a:r>
              <a:rPr lang="lt-LT" dirty="0"/>
              <a:t>- </a:t>
            </a:r>
            <a:r>
              <a:rPr lang="en-US" b="1" dirty="0"/>
              <a:t>Bluetooth 2.0 + EDR</a:t>
            </a:r>
          </a:p>
          <a:p>
            <a:endParaRPr lang="en-US" dirty="0"/>
          </a:p>
          <a:p>
            <a:r>
              <a:rPr lang="en-US" dirty="0"/>
              <a:t>Low Energy</a:t>
            </a:r>
            <a:r>
              <a:rPr lang="lt-LT" dirty="0"/>
              <a:t> - </a:t>
            </a:r>
            <a:r>
              <a:rPr lang="lt-LT" dirty="0" err="1"/>
              <a:t>Bluetooth</a:t>
            </a:r>
            <a:r>
              <a:rPr lang="lt-LT" dirty="0"/>
              <a:t> </a:t>
            </a:r>
            <a:r>
              <a:rPr lang="lt-LT" dirty="0" err="1"/>
              <a:t>Low</a:t>
            </a:r>
            <a:r>
              <a:rPr lang="lt-LT" dirty="0"/>
              <a:t> </a:t>
            </a:r>
            <a:r>
              <a:rPr lang="lt-LT" dirty="0" err="1"/>
              <a:t>Energy</a:t>
            </a:r>
            <a:endParaRPr lang="en-US" dirty="0"/>
          </a:p>
          <a:p>
            <a:endParaRPr lang="lt-LT" dirty="0"/>
          </a:p>
          <a:p>
            <a:r>
              <a:rPr lang="en-US" dirty="0"/>
              <a:t>Serial</a:t>
            </a:r>
            <a:r>
              <a:rPr lang="lt-LT" dirty="0"/>
              <a:t> – </a:t>
            </a:r>
            <a:r>
              <a:rPr lang="lt-LT" dirty="0" err="1"/>
              <a:t>virtual</a:t>
            </a:r>
            <a:r>
              <a:rPr lang="lt-LT" dirty="0"/>
              <a:t> </a:t>
            </a:r>
            <a:r>
              <a:rPr lang="lt-LT" dirty="0" err="1"/>
              <a:t>serial</a:t>
            </a:r>
            <a:r>
              <a:rPr lang="lt-LT" dirty="0"/>
              <a:t> </a:t>
            </a:r>
            <a:r>
              <a:rPr lang="lt-LT" dirty="0" err="1"/>
              <a:t>port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8580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CANBUS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Automotive </a:t>
            </a:r>
          </a:p>
          <a:p>
            <a:r>
              <a:rPr lang="en-US" dirty="0"/>
              <a:t>Low Energy</a:t>
            </a:r>
          </a:p>
          <a:p>
            <a:r>
              <a:rPr lang="en-US" dirty="0"/>
              <a:t>Serial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7109" y="-129571"/>
            <a:ext cx="7076691" cy="29967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832" y="3170303"/>
            <a:ext cx="4837232" cy="346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809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8675</TotalTime>
  <Words>2162</Words>
  <Application>Microsoft Office PowerPoint</Application>
  <PresentationFormat>Widescreen</PresentationFormat>
  <Paragraphs>403</Paragraphs>
  <Slides>46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4" baseType="lpstr">
      <vt:lpstr>Arial</vt:lpstr>
      <vt:lpstr>Calibri</vt:lpstr>
      <vt:lpstr>Calibri Light</vt:lpstr>
      <vt:lpstr>Tahoma</vt:lpstr>
      <vt:lpstr>Trebuchet MS</vt:lpstr>
      <vt:lpstr>Wingdings</vt:lpstr>
      <vt:lpstr>Office Theme</vt:lpstr>
      <vt:lpstr>Picture</vt:lpstr>
      <vt:lpstr>Introduction to robotics  7. Protocols</vt:lpstr>
      <vt:lpstr>How hardware components communicate</vt:lpstr>
      <vt:lpstr>Universal Asynchronous Receiver-Transmitter</vt:lpstr>
      <vt:lpstr>Serial ports on Windows</vt:lpstr>
      <vt:lpstr>Serial data-transmission</vt:lpstr>
      <vt:lpstr>Serial data reception</vt:lpstr>
      <vt:lpstr>Processors and networks</vt:lpstr>
      <vt:lpstr>1-wire system</vt:lpstr>
      <vt:lpstr>1-wire system</vt:lpstr>
      <vt:lpstr>1-wire system</vt:lpstr>
      <vt:lpstr>1-wire advantages</vt:lpstr>
      <vt:lpstr>1-wire disadvantages</vt:lpstr>
      <vt:lpstr>What is I2C</vt:lpstr>
      <vt:lpstr>What is I2C used for?</vt:lpstr>
      <vt:lpstr>I2C Bus Characteristics</vt:lpstr>
      <vt:lpstr>I2C Bus Characteristics (cont’d)</vt:lpstr>
      <vt:lpstr>I2C Bus Definitions</vt:lpstr>
      <vt:lpstr>I2C Bus Configuration Example </vt:lpstr>
      <vt:lpstr>I2C Hardware Details </vt:lpstr>
      <vt:lpstr>I2C Electrical Aspects </vt:lpstr>
      <vt:lpstr>Bit Transfer on the I2C Bus </vt:lpstr>
      <vt:lpstr>Start and Stop Conditions</vt:lpstr>
      <vt:lpstr>I2C Addressing</vt:lpstr>
      <vt:lpstr>First Byte in Data Transfer on the I2C Bus </vt:lpstr>
      <vt:lpstr>I2C Bus Connections </vt:lpstr>
      <vt:lpstr>Serial Peripheral Interface</vt:lpstr>
      <vt:lpstr>What is SPI?</vt:lpstr>
      <vt:lpstr>SPI Basics</vt:lpstr>
      <vt:lpstr>SPI Capabilities</vt:lpstr>
      <vt:lpstr>SPI bus wiring</vt:lpstr>
      <vt:lpstr>SPI signal functions</vt:lpstr>
      <vt:lpstr>SPI uses a “shift register” model of communications </vt:lpstr>
      <vt:lpstr>Two bus configuration models</vt:lpstr>
      <vt:lpstr>SPI clocking: there is no “standard way”</vt:lpstr>
      <vt:lpstr>SPI timing diagram</vt:lpstr>
      <vt:lpstr>SPI example: decode what’s happening</vt:lpstr>
      <vt:lpstr>SPI tradeoffs: the pros and cons</vt:lpstr>
      <vt:lpstr>SPI is used everywhere!</vt:lpstr>
      <vt:lpstr>Serial Networking</vt:lpstr>
      <vt:lpstr>RS-422</vt:lpstr>
      <vt:lpstr>USB</vt:lpstr>
      <vt:lpstr>Ethernet</vt:lpstr>
      <vt:lpstr>Irda</vt:lpstr>
      <vt:lpstr>Bluetooth</vt:lpstr>
      <vt:lpstr>Bluetooth</vt:lpstr>
      <vt:lpstr>CANBUS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Įvadas į robotiką</dc:title>
  <dc:creator>Windows User</dc:creator>
  <cp:lastModifiedBy>Aistis</cp:lastModifiedBy>
  <cp:revision>36</cp:revision>
  <dcterms:created xsi:type="dcterms:W3CDTF">2018-07-13T08:07:26Z</dcterms:created>
  <dcterms:modified xsi:type="dcterms:W3CDTF">2021-11-09T11:34:49Z</dcterms:modified>
</cp:coreProperties>
</file>