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73" r:id="rId2"/>
    <p:sldMasterId id="2147483649" r:id="rId3"/>
  </p:sldMasterIdLst>
  <p:notesMasterIdLst>
    <p:notesMasterId r:id="rId98"/>
  </p:notesMasterIdLst>
  <p:sldIdLst>
    <p:sldId id="256" r:id="rId4"/>
    <p:sldId id="285" r:id="rId5"/>
    <p:sldId id="286" r:id="rId6"/>
    <p:sldId id="415" r:id="rId7"/>
    <p:sldId id="287" r:id="rId8"/>
    <p:sldId id="288" r:id="rId9"/>
    <p:sldId id="397" r:id="rId10"/>
    <p:sldId id="412" r:id="rId11"/>
    <p:sldId id="348" r:id="rId12"/>
    <p:sldId id="290" r:id="rId13"/>
    <p:sldId id="291" r:id="rId14"/>
    <p:sldId id="292" r:id="rId15"/>
    <p:sldId id="364" r:id="rId16"/>
    <p:sldId id="365" r:id="rId17"/>
    <p:sldId id="366" r:id="rId18"/>
    <p:sldId id="367" r:id="rId19"/>
    <p:sldId id="349" r:id="rId20"/>
    <p:sldId id="293" r:id="rId21"/>
    <p:sldId id="307" r:id="rId22"/>
    <p:sldId id="327" r:id="rId23"/>
    <p:sldId id="330" r:id="rId24"/>
    <p:sldId id="329" r:id="rId25"/>
    <p:sldId id="331" r:id="rId26"/>
    <p:sldId id="294" r:id="rId27"/>
    <p:sldId id="295" r:id="rId28"/>
    <p:sldId id="332" r:id="rId29"/>
    <p:sldId id="297" r:id="rId30"/>
    <p:sldId id="298" r:id="rId31"/>
    <p:sldId id="334" r:id="rId32"/>
    <p:sldId id="336" r:id="rId33"/>
    <p:sldId id="335" r:id="rId34"/>
    <p:sldId id="345" r:id="rId35"/>
    <p:sldId id="340" r:id="rId36"/>
    <p:sldId id="343" r:id="rId37"/>
    <p:sldId id="341" r:id="rId38"/>
    <p:sldId id="354" r:id="rId39"/>
    <p:sldId id="351" r:id="rId40"/>
    <p:sldId id="352" r:id="rId41"/>
    <p:sldId id="353" r:id="rId42"/>
    <p:sldId id="356" r:id="rId43"/>
    <p:sldId id="350" r:id="rId44"/>
    <p:sldId id="357" r:id="rId45"/>
    <p:sldId id="362" r:id="rId46"/>
    <p:sldId id="363" r:id="rId47"/>
    <p:sldId id="359" r:id="rId48"/>
    <p:sldId id="302" r:id="rId49"/>
    <p:sldId id="360" r:id="rId50"/>
    <p:sldId id="361" r:id="rId51"/>
    <p:sldId id="368" r:id="rId52"/>
    <p:sldId id="372" r:id="rId53"/>
    <p:sldId id="374" r:id="rId54"/>
    <p:sldId id="376" r:id="rId55"/>
    <p:sldId id="375" r:id="rId56"/>
    <p:sldId id="377" r:id="rId57"/>
    <p:sldId id="378" r:id="rId58"/>
    <p:sldId id="379" r:id="rId59"/>
    <p:sldId id="381" r:id="rId60"/>
    <p:sldId id="369" r:id="rId61"/>
    <p:sldId id="373" r:id="rId62"/>
    <p:sldId id="371" r:id="rId63"/>
    <p:sldId id="413" r:id="rId64"/>
    <p:sldId id="414" r:id="rId65"/>
    <p:sldId id="384" r:id="rId66"/>
    <p:sldId id="385" r:id="rId67"/>
    <p:sldId id="386" r:id="rId68"/>
    <p:sldId id="390" r:id="rId69"/>
    <p:sldId id="305" r:id="rId70"/>
    <p:sldId id="389" r:id="rId71"/>
    <p:sldId id="387" r:id="rId72"/>
    <p:sldId id="388" r:id="rId73"/>
    <p:sldId id="382" r:id="rId74"/>
    <p:sldId id="405" r:id="rId75"/>
    <p:sldId id="383" r:id="rId76"/>
    <p:sldId id="404" r:id="rId77"/>
    <p:sldId id="401" r:id="rId78"/>
    <p:sldId id="403" r:id="rId79"/>
    <p:sldId id="396" r:id="rId80"/>
    <p:sldId id="391" r:id="rId81"/>
    <p:sldId id="392" r:id="rId82"/>
    <p:sldId id="393" r:id="rId83"/>
    <p:sldId id="407" r:id="rId84"/>
    <p:sldId id="406" r:id="rId85"/>
    <p:sldId id="410" r:id="rId86"/>
    <p:sldId id="395" r:id="rId87"/>
    <p:sldId id="309" r:id="rId88"/>
    <p:sldId id="320" r:id="rId89"/>
    <p:sldId id="408" r:id="rId90"/>
    <p:sldId id="321" r:id="rId91"/>
    <p:sldId id="322" r:id="rId92"/>
    <p:sldId id="411" r:id="rId93"/>
    <p:sldId id="324" r:id="rId94"/>
    <p:sldId id="325" r:id="rId95"/>
    <p:sldId id="263" r:id="rId96"/>
    <p:sldId id="264" r:id="rId97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2D2F"/>
    <a:srgbClr val="F49E9E"/>
    <a:srgbClr val="00B8FF"/>
    <a:srgbClr val="F9CBCB"/>
    <a:srgbClr val="F4C8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88" autoAdjust="0"/>
  </p:normalViewPr>
  <p:slideViewPr>
    <p:cSldViewPr snapToGrid="0">
      <p:cViewPr varScale="1">
        <p:scale>
          <a:sx n="113" d="100"/>
          <a:sy n="113" d="100"/>
        </p:scale>
        <p:origin x="1554" y="11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-326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97" Type="http://schemas.openxmlformats.org/officeDocument/2006/relationships/slide" Target="slides/slide94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image" Target="../media/image81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image" Target="../media/image81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6549CC-C96F-41AE-8147-866F8C41123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0A78EC-68A5-4D60-949E-41CE28AA091B}">
      <dgm:prSet phldrT="[Text]"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>
          <a:noFill/>
        </a:ln>
      </dgm:spPr>
      <dgm:t>
        <a:bodyPr/>
        <a:lstStyle/>
        <a:p>
          <a:r>
            <a:rPr lang="en-US" dirty="0"/>
            <a:t>Voltage</a:t>
          </a:r>
        </a:p>
        <a:p>
          <a:r>
            <a:rPr lang="en-US" dirty="0"/>
            <a:t>V</a:t>
          </a:r>
        </a:p>
      </dgm:t>
    </dgm:pt>
    <dgm:pt modelId="{9AD4ABD7-F833-4889-A324-A4A8825F7044}" type="parTrans" cxnId="{00FCD57A-041B-4804-85E5-816704A31521}">
      <dgm:prSet/>
      <dgm:spPr/>
      <dgm:t>
        <a:bodyPr/>
        <a:lstStyle/>
        <a:p>
          <a:endParaRPr lang="en-US"/>
        </a:p>
      </dgm:t>
    </dgm:pt>
    <dgm:pt modelId="{688D46C8-E595-4E81-A841-D6AB6EFE9B78}" type="sibTrans" cxnId="{00FCD57A-041B-4804-85E5-816704A31521}">
      <dgm:prSet/>
      <dgm:spPr/>
      <dgm:t>
        <a:bodyPr/>
        <a:lstStyle/>
        <a:p>
          <a:endParaRPr lang="en-US"/>
        </a:p>
      </dgm:t>
    </dgm:pt>
    <dgm:pt modelId="{7A3B381A-BB9F-49DB-8132-24A8F0503DDE}">
      <dgm:prSet phldrT="[Text]" custT="1"/>
      <dgm:spPr>
        <a:solidFill>
          <a:srgbClr val="F9CBCB"/>
        </a:solidFill>
      </dgm:spPr>
      <dgm:t>
        <a:bodyPr/>
        <a:lstStyle/>
        <a:p>
          <a:r>
            <a:rPr lang="en-US" sz="2800" dirty="0"/>
            <a:t>Defined as the amount of potential energy in a circuit.</a:t>
          </a:r>
        </a:p>
      </dgm:t>
    </dgm:pt>
    <dgm:pt modelId="{7C038E33-1A10-43FB-B304-72F1011179CF}" type="parTrans" cxnId="{6AFB4631-7A23-49B6-BD14-AB6B8D60477C}">
      <dgm:prSet/>
      <dgm:spPr/>
      <dgm:t>
        <a:bodyPr/>
        <a:lstStyle/>
        <a:p>
          <a:endParaRPr lang="en-US"/>
        </a:p>
      </dgm:t>
    </dgm:pt>
    <dgm:pt modelId="{ECA6DFA5-CB40-4688-A46C-9C5A810036BF}" type="sibTrans" cxnId="{6AFB4631-7A23-49B6-BD14-AB6B8D60477C}">
      <dgm:prSet/>
      <dgm:spPr/>
      <dgm:t>
        <a:bodyPr/>
        <a:lstStyle/>
        <a:p>
          <a:endParaRPr lang="en-US"/>
        </a:p>
      </dgm:t>
    </dgm:pt>
    <dgm:pt modelId="{AD0DA3FC-F3B0-4640-9D2E-C8F20935D805}">
      <dgm:prSet phldrT="[Text]"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>
          <a:noFill/>
        </a:ln>
      </dgm:spPr>
      <dgm:t>
        <a:bodyPr/>
        <a:lstStyle/>
        <a:p>
          <a:r>
            <a:rPr lang="en-US" dirty="0"/>
            <a:t>Current</a:t>
          </a:r>
        </a:p>
        <a:p>
          <a:r>
            <a:rPr lang="en-US"/>
            <a:t>I</a:t>
          </a:r>
          <a:endParaRPr lang="en-US" dirty="0"/>
        </a:p>
      </dgm:t>
    </dgm:pt>
    <dgm:pt modelId="{3DB6CA79-D0BD-47BD-BDA8-9F6251C63DF8}" type="parTrans" cxnId="{9DDDBE9D-8E48-4EB6-82E8-63579E35A77D}">
      <dgm:prSet/>
      <dgm:spPr/>
      <dgm:t>
        <a:bodyPr/>
        <a:lstStyle/>
        <a:p>
          <a:endParaRPr lang="en-US"/>
        </a:p>
      </dgm:t>
    </dgm:pt>
    <dgm:pt modelId="{A0581D2A-4FA7-4D72-8DE6-3DE6FE9A2A97}" type="sibTrans" cxnId="{9DDDBE9D-8E48-4EB6-82E8-63579E35A77D}">
      <dgm:prSet/>
      <dgm:spPr/>
      <dgm:t>
        <a:bodyPr/>
        <a:lstStyle/>
        <a:p>
          <a:endParaRPr lang="en-US"/>
        </a:p>
      </dgm:t>
    </dgm:pt>
    <dgm:pt modelId="{93016A74-0022-42D5-B11F-6357F0A70336}">
      <dgm:prSet phldrT="[Text]" custT="1"/>
      <dgm:spPr>
        <a:solidFill>
          <a:srgbClr val="F9CBCB"/>
        </a:solidFill>
      </dgm:spPr>
      <dgm:t>
        <a:bodyPr/>
        <a:lstStyle/>
        <a:p>
          <a:r>
            <a:rPr lang="en-US" sz="2800" dirty="0"/>
            <a:t>The rate of charge flow in a circuit.</a:t>
          </a:r>
        </a:p>
      </dgm:t>
    </dgm:pt>
    <dgm:pt modelId="{990A1EEF-0A17-46BF-9E1E-2DBB9F58ABF0}" type="parTrans" cxnId="{8A36F10B-D076-49DF-80D8-0354E92D0E75}">
      <dgm:prSet/>
      <dgm:spPr/>
      <dgm:t>
        <a:bodyPr/>
        <a:lstStyle/>
        <a:p>
          <a:endParaRPr lang="en-US"/>
        </a:p>
      </dgm:t>
    </dgm:pt>
    <dgm:pt modelId="{43F85B2C-8A71-44DE-A174-5FF35B052017}" type="sibTrans" cxnId="{8A36F10B-D076-49DF-80D8-0354E92D0E75}">
      <dgm:prSet/>
      <dgm:spPr/>
      <dgm:t>
        <a:bodyPr/>
        <a:lstStyle/>
        <a:p>
          <a:endParaRPr lang="en-US"/>
        </a:p>
      </dgm:t>
    </dgm:pt>
    <dgm:pt modelId="{0023678C-AB28-47E2-96B8-E837C8A3BEB9}">
      <dgm:prSet phldrT="[Text]" custT="1"/>
      <dgm:spPr>
        <a:solidFill>
          <a:srgbClr val="F9CBCB"/>
        </a:solidFill>
      </dgm:spPr>
      <dgm:t>
        <a:bodyPr/>
        <a:lstStyle/>
        <a:p>
          <a:r>
            <a:rPr lang="en-US" sz="2000" u="sng" dirty="0"/>
            <a:t>Units</a:t>
          </a:r>
          <a:r>
            <a:rPr lang="en-US" sz="2000" dirty="0"/>
            <a:t>: Amperes (A)</a:t>
          </a:r>
        </a:p>
      </dgm:t>
    </dgm:pt>
    <dgm:pt modelId="{B8B5FECF-AE7C-47D1-8A3F-CF5E379B65C2}" type="parTrans" cxnId="{D9035AC1-F055-46F8-9ADF-34E80886C9E7}">
      <dgm:prSet/>
      <dgm:spPr/>
      <dgm:t>
        <a:bodyPr/>
        <a:lstStyle/>
        <a:p>
          <a:endParaRPr lang="en-US"/>
        </a:p>
      </dgm:t>
    </dgm:pt>
    <dgm:pt modelId="{AF60EA81-DA4D-4E33-B51B-FE919DF27B61}" type="sibTrans" cxnId="{D9035AC1-F055-46F8-9ADF-34E80886C9E7}">
      <dgm:prSet/>
      <dgm:spPr/>
      <dgm:t>
        <a:bodyPr/>
        <a:lstStyle/>
        <a:p>
          <a:endParaRPr lang="en-US"/>
        </a:p>
      </dgm:t>
    </dgm:pt>
    <dgm:pt modelId="{62340E1E-E03F-470C-8087-574A17257A16}">
      <dgm:prSet phldrT="[Text]"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>
          <a:noFill/>
        </a:ln>
      </dgm:spPr>
      <dgm:t>
        <a:bodyPr/>
        <a:lstStyle/>
        <a:p>
          <a:r>
            <a:rPr lang="en-US" dirty="0"/>
            <a:t>Resistance</a:t>
          </a:r>
        </a:p>
        <a:p>
          <a:r>
            <a:rPr lang="en-US" dirty="0"/>
            <a:t>R</a:t>
          </a:r>
        </a:p>
      </dgm:t>
    </dgm:pt>
    <dgm:pt modelId="{2CBA428E-B69A-4634-945D-73110B7D5116}" type="parTrans" cxnId="{C063CA6D-336B-4921-8949-F8AD4DC7AEC6}">
      <dgm:prSet/>
      <dgm:spPr/>
      <dgm:t>
        <a:bodyPr/>
        <a:lstStyle/>
        <a:p>
          <a:endParaRPr lang="en-US"/>
        </a:p>
      </dgm:t>
    </dgm:pt>
    <dgm:pt modelId="{55EF48B0-5C51-408F-8493-1A318290E7AB}" type="sibTrans" cxnId="{C063CA6D-336B-4921-8949-F8AD4DC7AEC6}">
      <dgm:prSet/>
      <dgm:spPr/>
      <dgm:t>
        <a:bodyPr/>
        <a:lstStyle/>
        <a:p>
          <a:endParaRPr lang="en-US"/>
        </a:p>
      </dgm:t>
    </dgm:pt>
    <dgm:pt modelId="{64037FAE-E311-407A-8616-521A030B5073}">
      <dgm:prSet phldrT="[Text]" custT="1"/>
      <dgm:spPr>
        <a:blipFill rotWithShape="1">
          <a:blip xmlns:r="http://schemas.openxmlformats.org/officeDocument/2006/relationships" r:embed="rId1"/>
          <a:stretch>
            <a:fillRect l="-1598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3A28809A-A8C7-4CC3-A792-113C82234BB3}" type="parTrans" cxnId="{B83AF700-2ACB-49CB-AF9A-61FAB0451F1B}">
      <dgm:prSet/>
      <dgm:spPr/>
      <dgm:t>
        <a:bodyPr/>
        <a:lstStyle/>
        <a:p>
          <a:endParaRPr lang="en-US"/>
        </a:p>
      </dgm:t>
    </dgm:pt>
    <dgm:pt modelId="{6405291E-33B7-42A8-87D4-DE85FC982C0E}" type="sibTrans" cxnId="{B83AF700-2ACB-49CB-AF9A-61FAB0451F1B}">
      <dgm:prSet/>
      <dgm:spPr/>
      <dgm:t>
        <a:bodyPr/>
        <a:lstStyle/>
        <a:p>
          <a:endParaRPr lang="en-US"/>
        </a:p>
      </dgm:t>
    </dgm:pt>
    <dgm:pt modelId="{F949DBA2-DAAD-4C48-B022-DE003D28A5BD}">
      <dgm:prSet phldrT="[Text]" custT="1"/>
      <dgm:spPr>
        <a:solidFill>
          <a:srgbClr val="F9CBCB"/>
        </a:solid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1F192F29-158F-4381-96C9-E79033A8F5AE}" type="parTrans" cxnId="{87116D54-EB1B-43CF-99C8-881BB09E62C2}">
      <dgm:prSet/>
      <dgm:spPr/>
      <dgm:t>
        <a:bodyPr/>
        <a:lstStyle/>
        <a:p>
          <a:endParaRPr lang="en-US"/>
        </a:p>
      </dgm:t>
    </dgm:pt>
    <dgm:pt modelId="{C2B5F34B-54AB-446F-98C7-48CE58C32F47}" type="sibTrans" cxnId="{87116D54-EB1B-43CF-99C8-881BB09E62C2}">
      <dgm:prSet/>
      <dgm:spPr/>
      <dgm:t>
        <a:bodyPr/>
        <a:lstStyle/>
        <a:p>
          <a:endParaRPr lang="en-US"/>
        </a:p>
      </dgm:t>
    </dgm:pt>
    <dgm:pt modelId="{04D22070-EBF8-439E-9988-4E16453B783F}">
      <dgm:prSet phldrT="[Text]" custT="1"/>
      <dgm:spPr>
        <a:solidFill>
          <a:srgbClr val="F9CBCB"/>
        </a:solidFill>
      </dgm:spPr>
      <dgm:t>
        <a:bodyPr/>
        <a:lstStyle/>
        <a:p>
          <a:r>
            <a:rPr lang="en-US" sz="2000" i="0" u="sng" dirty="0"/>
            <a:t>Units</a:t>
          </a:r>
          <a:r>
            <a:rPr lang="en-US" sz="2000" dirty="0"/>
            <a:t>: Volts (V)</a:t>
          </a:r>
        </a:p>
      </dgm:t>
    </dgm:pt>
    <dgm:pt modelId="{F2BCD9A0-C96E-409D-A5B5-62DA03D35362}" type="parTrans" cxnId="{434CFF2C-E909-4F9D-9C6C-7692563364C6}">
      <dgm:prSet/>
      <dgm:spPr/>
      <dgm:t>
        <a:bodyPr/>
        <a:lstStyle/>
        <a:p>
          <a:endParaRPr lang="en-US"/>
        </a:p>
      </dgm:t>
    </dgm:pt>
    <dgm:pt modelId="{2CAF0C30-8B76-448D-A0D7-649F7CF21253}" type="sibTrans" cxnId="{434CFF2C-E909-4F9D-9C6C-7692563364C6}">
      <dgm:prSet/>
      <dgm:spPr/>
      <dgm:t>
        <a:bodyPr/>
        <a:lstStyle/>
        <a:p>
          <a:endParaRPr lang="en-US"/>
        </a:p>
      </dgm:t>
    </dgm:pt>
    <dgm:pt modelId="{B53684FF-9CCA-41C5-9CC7-A87AAA7BC339}" type="pres">
      <dgm:prSet presAssocID="{0C6549CC-C96F-41AE-8147-866F8C41123D}" presName="Name0" presStyleCnt="0">
        <dgm:presLayoutVars>
          <dgm:dir/>
          <dgm:animLvl val="lvl"/>
          <dgm:resizeHandles val="exact"/>
        </dgm:presLayoutVars>
      </dgm:prSet>
      <dgm:spPr/>
    </dgm:pt>
    <dgm:pt modelId="{2F0D36EA-C9A8-4606-B1D6-1A44D3175A9F}" type="pres">
      <dgm:prSet presAssocID="{500A78EC-68A5-4D60-949E-41CE28AA091B}" presName="composite" presStyleCnt="0"/>
      <dgm:spPr/>
    </dgm:pt>
    <dgm:pt modelId="{A56E2A91-FA46-4E4F-AED9-A756D3F633A2}" type="pres">
      <dgm:prSet presAssocID="{500A78EC-68A5-4D60-949E-41CE28AA091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950A4EB-D46C-4DA6-AC3F-7A494ED5B365}" type="pres">
      <dgm:prSet presAssocID="{500A78EC-68A5-4D60-949E-41CE28AA091B}" presName="desTx" presStyleLbl="alignAccFollowNode1" presStyleIdx="0" presStyleCnt="3" custLinFactNeighborX="-12976" custLinFactNeighborY="-76">
        <dgm:presLayoutVars>
          <dgm:bulletEnabled val="1"/>
        </dgm:presLayoutVars>
      </dgm:prSet>
      <dgm:spPr/>
    </dgm:pt>
    <dgm:pt modelId="{0D5DC48B-89DE-4022-99BE-8015463407CF}" type="pres">
      <dgm:prSet presAssocID="{688D46C8-E595-4E81-A841-D6AB6EFE9B78}" presName="space" presStyleCnt="0"/>
      <dgm:spPr/>
    </dgm:pt>
    <dgm:pt modelId="{15C2848F-B77A-471E-916C-A85C911FAB6E}" type="pres">
      <dgm:prSet presAssocID="{AD0DA3FC-F3B0-4640-9D2E-C8F20935D805}" presName="composite" presStyleCnt="0"/>
      <dgm:spPr/>
    </dgm:pt>
    <dgm:pt modelId="{57046A06-D580-4ABC-B2DF-932E4CE8396B}" type="pres">
      <dgm:prSet presAssocID="{AD0DA3FC-F3B0-4640-9D2E-C8F20935D80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4D321E1-CE67-40E6-8335-47A968155B16}" type="pres">
      <dgm:prSet presAssocID="{AD0DA3FC-F3B0-4640-9D2E-C8F20935D805}" presName="desTx" presStyleLbl="alignAccFollowNode1" presStyleIdx="1" presStyleCnt="3">
        <dgm:presLayoutVars>
          <dgm:bulletEnabled val="1"/>
        </dgm:presLayoutVars>
      </dgm:prSet>
      <dgm:spPr/>
    </dgm:pt>
    <dgm:pt modelId="{88C7FA43-E7D7-484B-82A0-5518DF646CCB}" type="pres">
      <dgm:prSet presAssocID="{A0581D2A-4FA7-4D72-8DE6-3DE6FE9A2A97}" presName="space" presStyleCnt="0"/>
      <dgm:spPr/>
    </dgm:pt>
    <dgm:pt modelId="{8B974E86-5AE0-4893-A35D-18D32595B32A}" type="pres">
      <dgm:prSet presAssocID="{62340E1E-E03F-470C-8087-574A17257A16}" presName="composite" presStyleCnt="0"/>
      <dgm:spPr/>
    </dgm:pt>
    <dgm:pt modelId="{E6696E2D-DC83-4D82-9BF4-D67F0C1DCEAF}" type="pres">
      <dgm:prSet presAssocID="{62340E1E-E03F-470C-8087-574A17257A1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ABD167A-5449-48CC-B859-F7724579415E}" type="pres">
      <dgm:prSet presAssocID="{62340E1E-E03F-470C-8087-574A17257A1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83AF700-2ACB-49CB-AF9A-61FAB0451F1B}" srcId="{62340E1E-E03F-470C-8087-574A17257A16}" destId="{64037FAE-E311-407A-8616-521A030B5073}" srcOrd="0" destOrd="0" parTransId="{3A28809A-A8C7-4CC3-A792-113C82234BB3}" sibTransId="{6405291E-33B7-42A8-87D4-DE85FC982C0E}"/>
    <dgm:cxn modelId="{9480330B-CFC6-48D4-83A5-6338B76105EB}" type="presOf" srcId="{0023678C-AB28-47E2-96B8-E837C8A3BEB9}" destId="{84D321E1-CE67-40E6-8335-47A968155B16}" srcOrd="0" destOrd="1" presId="urn:microsoft.com/office/officeart/2005/8/layout/hList1"/>
    <dgm:cxn modelId="{8A36F10B-D076-49DF-80D8-0354E92D0E75}" srcId="{AD0DA3FC-F3B0-4640-9D2E-C8F20935D805}" destId="{93016A74-0022-42D5-B11F-6357F0A70336}" srcOrd="0" destOrd="0" parTransId="{990A1EEF-0A17-46BF-9E1E-2DBB9F58ABF0}" sibTransId="{43F85B2C-8A71-44DE-A174-5FF35B052017}"/>
    <dgm:cxn modelId="{487E522A-0BA5-4411-8908-3B90B4182A29}" type="presOf" srcId="{62340E1E-E03F-470C-8087-574A17257A16}" destId="{E6696E2D-DC83-4D82-9BF4-D67F0C1DCEAF}" srcOrd="0" destOrd="0" presId="urn:microsoft.com/office/officeart/2005/8/layout/hList1"/>
    <dgm:cxn modelId="{434CFF2C-E909-4F9D-9C6C-7692563364C6}" srcId="{500A78EC-68A5-4D60-949E-41CE28AA091B}" destId="{04D22070-EBF8-439E-9988-4E16453B783F}" srcOrd="1" destOrd="0" parTransId="{F2BCD9A0-C96E-409D-A5B5-62DA03D35362}" sibTransId="{2CAF0C30-8B76-448D-A0D7-649F7CF21253}"/>
    <dgm:cxn modelId="{6AFB4631-7A23-49B6-BD14-AB6B8D60477C}" srcId="{500A78EC-68A5-4D60-949E-41CE28AA091B}" destId="{7A3B381A-BB9F-49DB-8132-24A8F0503DDE}" srcOrd="0" destOrd="0" parTransId="{7C038E33-1A10-43FB-B304-72F1011179CF}" sibTransId="{ECA6DFA5-CB40-4688-A46C-9C5A810036BF}"/>
    <dgm:cxn modelId="{C063CA6D-336B-4921-8949-F8AD4DC7AEC6}" srcId="{0C6549CC-C96F-41AE-8147-866F8C41123D}" destId="{62340E1E-E03F-470C-8087-574A17257A16}" srcOrd="2" destOrd="0" parTransId="{2CBA428E-B69A-4634-945D-73110B7D5116}" sibTransId="{55EF48B0-5C51-408F-8493-1A318290E7AB}"/>
    <dgm:cxn modelId="{87116D54-EB1B-43CF-99C8-881BB09E62C2}" srcId="{62340E1E-E03F-470C-8087-574A17257A16}" destId="{F949DBA2-DAAD-4C48-B022-DE003D28A5BD}" srcOrd="1" destOrd="0" parTransId="{1F192F29-158F-4381-96C9-E79033A8F5AE}" sibTransId="{C2B5F34B-54AB-446F-98C7-48CE58C32F47}"/>
    <dgm:cxn modelId="{00FCD57A-041B-4804-85E5-816704A31521}" srcId="{0C6549CC-C96F-41AE-8147-866F8C41123D}" destId="{500A78EC-68A5-4D60-949E-41CE28AA091B}" srcOrd="0" destOrd="0" parTransId="{9AD4ABD7-F833-4889-A324-A4A8825F7044}" sibTransId="{688D46C8-E595-4E81-A841-D6AB6EFE9B78}"/>
    <dgm:cxn modelId="{D2A83E91-B73D-46CE-9434-B97363CBDE59}" type="presOf" srcId="{04D22070-EBF8-439E-9988-4E16453B783F}" destId="{C950A4EB-D46C-4DA6-AC3F-7A494ED5B365}" srcOrd="0" destOrd="1" presId="urn:microsoft.com/office/officeart/2005/8/layout/hList1"/>
    <dgm:cxn modelId="{9DDDBE9D-8E48-4EB6-82E8-63579E35A77D}" srcId="{0C6549CC-C96F-41AE-8147-866F8C41123D}" destId="{AD0DA3FC-F3B0-4640-9D2E-C8F20935D805}" srcOrd="1" destOrd="0" parTransId="{3DB6CA79-D0BD-47BD-BDA8-9F6251C63DF8}" sibTransId="{A0581D2A-4FA7-4D72-8DE6-3DE6FE9A2A97}"/>
    <dgm:cxn modelId="{AE1308A3-6C88-444A-8F4E-8EEEDB5D55AB}" type="presOf" srcId="{500A78EC-68A5-4D60-949E-41CE28AA091B}" destId="{A56E2A91-FA46-4E4F-AED9-A756D3F633A2}" srcOrd="0" destOrd="0" presId="urn:microsoft.com/office/officeart/2005/8/layout/hList1"/>
    <dgm:cxn modelId="{30DC1DAC-E87F-4AFD-8F34-BFE8377322ED}" type="presOf" srcId="{F949DBA2-DAAD-4C48-B022-DE003D28A5BD}" destId="{AABD167A-5449-48CC-B859-F7724579415E}" srcOrd="0" destOrd="1" presId="urn:microsoft.com/office/officeart/2005/8/layout/hList1"/>
    <dgm:cxn modelId="{90F24FB6-E66E-4C8C-966C-6D63050694E7}" type="presOf" srcId="{93016A74-0022-42D5-B11F-6357F0A70336}" destId="{84D321E1-CE67-40E6-8335-47A968155B16}" srcOrd="0" destOrd="0" presId="urn:microsoft.com/office/officeart/2005/8/layout/hList1"/>
    <dgm:cxn modelId="{A700ABBE-BD09-409C-9183-CE018802F449}" type="presOf" srcId="{AD0DA3FC-F3B0-4640-9D2E-C8F20935D805}" destId="{57046A06-D580-4ABC-B2DF-932E4CE8396B}" srcOrd="0" destOrd="0" presId="urn:microsoft.com/office/officeart/2005/8/layout/hList1"/>
    <dgm:cxn modelId="{D9035AC1-F055-46F8-9ADF-34E80886C9E7}" srcId="{AD0DA3FC-F3B0-4640-9D2E-C8F20935D805}" destId="{0023678C-AB28-47E2-96B8-E837C8A3BEB9}" srcOrd="1" destOrd="0" parTransId="{B8B5FECF-AE7C-47D1-8A3F-CF5E379B65C2}" sibTransId="{AF60EA81-DA4D-4E33-B51B-FE919DF27B61}"/>
    <dgm:cxn modelId="{538A30D6-7701-406F-9046-521E562C75DA}" type="presOf" srcId="{0C6549CC-C96F-41AE-8147-866F8C41123D}" destId="{B53684FF-9CCA-41C5-9CC7-A87AAA7BC339}" srcOrd="0" destOrd="0" presId="urn:microsoft.com/office/officeart/2005/8/layout/hList1"/>
    <dgm:cxn modelId="{BC7B14E4-8CA9-47D3-A4BD-C819D161BA2B}" type="presOf" srcId="{7A3B381A-BB9F-49DB-8132-24A8F0503DDE}" destId="{C950A4EB-D46C-4DA6-AC3F-7A494ED5B365}" srcOrd="0" destOrd="0" presId="urn:microsoft.com/office/officeart/2005/8/layout/hList1"/>
    <dgm:cxn modelId="{3C4FBAFE-FFAB-4985-92F2-20B7FE16F32D}" type="presOf" srcId="{64037FAE-E311-407A-8616-521A030B5073}" destId="{AABD167A-5449-48CC-B859-F7724579415E}" srcOrd="0" destOrd="0" presId="urn:microsoft.com/office/officeart/2005/8/layout/hList1"/>
    <dgm:cxn modelId="{C8B4D59E-38A0-42B4-8263-907E98C6F6A3}" type="presParOf" srcId="{B53684FF-9CCA-41C5-9CC7-A87AAA7BC339}" destId="{2F0D36EA-C9A8-4606-B1D6-1A44D3175A9F}" srcOrd="0" destOrd="0" presId="urn:microsoft.com/office/officeart/2005/8/layout/hList1"/>
    <dgm:cxn modelId="{BE5190BD-B0C1-4CA0-9463-E9239AEAB4A5}" type="presParOf" srcId="{2F0D36EA-C9A8-4606-B1D6-1A44D3175A9F}" destId="{A56E2A91-FA46-4E4F-AED9-A756D3F633A2}" srcOrd="0" destOrd="0" presId="urn:microsoft.com/office/officeart/2005/8/layout/hList1"/>
    <dgm:cxn modelId="{0F382E33-017F-4C73-93AD-59EB372DC2AA}" type="presParOf" srcId="{2F0D36EA-C9A8-4606-B1D6-1A44D3175A9F}" destId="{C950A4EB-D46C-4DA6-AC3F-7A494ED5B365}" srcOrd="1" destOrd="0" presId="urn:microsoft.com/office/officeart/2005/8/layout/hList1"/>
    <dgm:cxn modelId="{11E7150A-84F1-413D-A527-BACD57D02D4F}" type="presParOf" srcId="{B53684FF-9CCA-41C5-9CC7-A87AAA7BC339}" destId="{0D5DC48B-89DE-4022-99BE-8015463407CF}" srcOrd="1" destOrd="0" presId="urn:microsoft.com/office/officeart/2005/8/layout/hList1"/>
    <dgm:cxn modelId="{D8983F31-5E43-4CE8-A1D9-F87EFC1524BC}" type="presParOf" srcId="{B53684FF-9CCA-41C5-9CC7-A87AAA7BC339}" destId="{15C2848F-B77A-471E-916C-A85C911FAB6E}" srcOrd="2" destOrd="0" presId="urn:microsoft.com/office/officeart/2005/8/layout/hList1"/>
    <dgm:cxn modelId="{09E9A6A8-4CA9-4DDD-AE9D-85EB0836D683}" type="presParOf" srcId="{15C2848F-B77A-471E-916C-A85C911FAB6E}" destId="{57046A06-D580-4ABC-B2DF-932E4CE8396B}" srcOrd="0" destOrd="0" presId="urn:microsoft.com/office/officeart/2005/8/layout/hList1"/>
    <dgm:cxn modelId="{5C2DC730-C8A9-4501-8367-6AAEC1ED81A9}" type="presParOf" srcId="{15C2848F-B77A-471E-916C-A85C911FAB6E}" destId="{84D321E1-CE67-40E6-8335-47A968155B16}" srcOrd="1" destOrd="0" presId="urn:microsoft.com/office/officeart/2005/8/layout/hList1"/>
    <dgm:cxn modelId="{6784ABAC-FEEB-45D9-AFC4-BA51B8258D4C}" type="presParOf" srcId="{B53684FF-9CCA-41C5-9CC7-A87AAA7BC339}" destId="{88C7FA43-E7D7-484B-82A0-5518DF646CCB}" srcOrd="3" destOrd="0" presId="urn:microsoft.com/office/officeart/2005/8/layout/hList1"/>
    <dgm:cxn modelId="{282BBC29-1492-40DA-AAFD-CE97A51BD5EB}" type="presParOf" srcId="{B53684FF-9CCA-41C5-9CC7-A87AAA7BC339}" destId="{8B974E86-5AE0-4893-A35D-18D32595B32A}" srcOrd="4" destOrd="0" presId="urn:microsoft.com/office/officeart/2005/8/layout/hList1"/>
    <dgm:cxn modelId="{77633793-684C-4C3F-AD8C-46B2C5FA3D07}" type="presParOf" srcId="{8B974E86-5AE0-4893-A35D-18D32595B32A}" destId="{E6696E2D-DC83-4D82-9BF4-D67F0C1DCEAF}" srcOrd="0" destOrd="0" presId="urn:microsoft.com/office/officeart/2005/8/layout/hList1"/>
    <dgm:cxn modelId="{2FABF336-C986-47D0-BA66-216EF25FE577}" type="presParOf" srcId="{8B974E86-5AE0-4893-A35D-18D32595B32A}" destId="{AABD167A-5449-48CC-B859-F7724579415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03E0D3-BA5B-4D2A-85E7-845420D43071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80CB15F3-C0F3-4844-A117-76BC4D523BBA}">
      <dgm:prSet phldrT="[Text]"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</dgm:spPr>
      <dgm:t>
        <a:bodyPr/>
        <a:lstStyle/>
        <a:p>
          <a:r>
            <a:rPr lang="en-US" dirty="0" err="1"/>
            <a:t>digitalWrite</a:t>
          </a:r>
          <a:r>
            <a:rPr lang="en-US" dirty="0"/>
            <a:t>()</a:t>
          </a:r>
        </a:p>
      </dgm:t>
    </dgm:pt>
    <dgm:pt modelId="{1E2A9D57-DE67-4B8F-89F2-E095A49B654D}" type="parTrans" cxnId="{52099BF7-FC6F-41B2-A1C9-7781D5266225}">
      <dgm:prSet/>
      <dgm:spPr/>
      <dgm:t>
        <a:bodyPr/>
        <a:lstStyle/>
        <a:p>
          <a:endParaRPr lang="en-US"/>
        </a:p>
      </dgm:t>
    </dgm:pt>
    <dgm:pt modelId="{40A5D76D-CD6C-4CC9-8536-9C203E214E2B}" type="sibTrans" cxnId="{52099BF7-FC6F-41B2-A1C9-7781D5266225}">
      <dgm:prSet/>
      <dgm:spPr/>
      <dgm:t>
        <a:bodyPr/>
        <a:lstStyle/>
        <a:p>
          <a:endParaRPr lang="en-US"/>
        </a:p>
      </dgm:t>
    </dgm:pt>
    <dgm:pt modelId="{1ED90507-0191-4AF9-8C29-F2AFF94DD596}">
      <dgm:prSet phldrT="[Text]"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</dgm:spPr>
      <dgm:t>
        <a:bodyPr/>
        <a:lstStyle/>
        <a:p>
          <a:r>
            <a:rPr lang="en-US" dirty="0" err="1"/>
            <a:t>analogWrite</a:t>
          </a:r>
          <a:r>
            <a:rPr lang="en-US" dirty="0"/>
            <a:t>()</a:t>
          </a:r>
        </a:p>
      </dgm:t>
    </dgm:pt>
    <dgm:pt modelId="{8005C636-ABBA-44BE-B671-B93E5CA94C01}" type="parTrans" cxnId="{EB018957-DF9C-432C-97D5-B693C45257E9}">
      <dgm:prSet/>
      <dgm:spPr/>
      <dgm:t>
        <a:bodyPr/>
        <a:lstStyle/>
        <a:p>
          <a:endParaRPr lang="en-US"/>
        </a:p>
      </dgm:t>
    </dgm:pt>
    <dgm:pt modelId="{937392D9-0825-400F-A264-5FFB2A9E066C}" type="sibTrans" cxnId="{EB018957-DF9C-432C-97D5-B693C45257E9}">
      <dgm:prSet/>
      <dgm:spPr/>
      <dgm:t>
        <a:bodyPr/>
        <a:lstStyle/>
        <a:p>
          <a:endParaRPr lang="en-US"/>
        </a:p>
      </dgm:t>
    </dgm:pt>
    <dgm:pt modelId="{6C4A0894-1759-46DF-8422-60A673C00517}">
      <dgm:prSet phldrT="[Text]"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</dgm:spPr>
      <dgm:t>
        <a:bodyPr/>
        <a:lstStyle/>
        <a:p>
          <a:r>
            <a:rPr lang="en-US" dirty="0" err="1"/>
            <a:t>digitalRead</a:t>
          </a:r>
          <a:r>
            <a:rPr lang="en-US" dirty="0"/>
            <a:t>()</a:t>
          </a:r>
        </a:p>
      </dgm:t>
    </dgm:pt>
    <dgm:pt modelId="{6E0556F9-FB3B-42B4-9038-0C386EB924CA}" type="parTrans" cxnId="{B926123C-1B3E-4B35-80BD-6504A88E8A19}">
      <dgm:prSet/>
      <dgm:spPr/>
      <dgm:t>
        <a:bodyPr/>
        <a:lstStyle/>
        <a:p>
          <a:endParaRPr lang="en-US"/>
        </a:p>
      </dgm:t>
    </dgm:pt>
    <dgm:pt modelId="{5B7E479A-DF66-4F5D-9A30-975C5B11B67E}" type="sibTrans" cxnId="{B926123C-1B3E-4B35-80BD-6504A88E8A19}">
      <dgm:prSet/>
      <dgm:spPr/>
      <dgm:t>
        <a:bodyPr/>
        <a:lstStyle/>
        <a:p>
          <a:endParaRPr lang="en-US"/>
        </a:p>
      </dgm:t>
    </dgm:pt>
    <dgm:pt modelId="{F4C798C8-463E-425C-A587-EF6712209509}">
      <dgm:prSet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</dgm:spPr>
      <dgm:t>
        <a:bodyPr/>
        <a:lstStyle/>
        <a:p>
          <a:r>
            <a:rPr lang="en-US" dirty="0"/>
            <a:t>if() statements / Boolean</a:t>
          </a:r>
        </a:p>
      </dgm:t>
    </dgm:pt>
    <dgm:pt modelId="{809600E0-F27D-4163-9E98-20342D32976F}" type="parTrans" cxnId="{150A4784-BD42-4BC4-BE54-B9422D5F51F3}">
      <dgm:prSet/>
      <dgm:spPr/>
      <dgm:t>
        <a:bodyPr/>
        <a:lstStyle/>
        <a:p>
          <a:endParaRPr lang="en-US"/>
        </a:p>
      </dgm:t>
    </dgm:pt>
    <dgm:pt modelId="{2E42A86F-748C-400B-B112-93A886867C94}" type="sibTrans" cxnId="{150A4784-BD42-4BC4-BE54-B9422D5F51F3}">
      <dgm:prSet/>
      <dgm:spPr/>
      <dgm:t>
        <a:bodyPr/>
        <a:lstStyle/>
        <a:p>
          <a:endParaRPr lang="en-US"/>
        </a:p>
      </dgm:t>
    </dgm:pt>
    <dgm:pt modelId="{8CC119E0-82D3-46F1-B815-C4F28AFF6DAA}">
      <dgm:prSet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</dgm:spPr>
      <dgm:t>
        <a:bodyPr/>
        <a:lstStyle/>
        <a:p>
          <a:r>
            <a:rPr lang="en-US" dirty="0" err="1"/>
            <a:t>analogRead</a:t>
          </a:r>
          <a:r>
            <a:rPr lang="en-US" dirty="0"/>
            <a:t>()</a:t>
          </a:r>
        </a:p>
      </dgm:t>
    </dgm:pt>
    <dgm:pt modelId="{87E6DDDC-592E-4AF2-B5F6-CC5DD7B2311D}" type="parTrans" cxnId="{AE50FCED-B9DA-4212-ACC5-6651E2FE0448}">
      <dgm:prSet/>
      <dgm:spPr/>
      <dgm:t>
        <a:bodyPr/>
        <a:lstStyle/>
        <a:p>
          <a:endParaRPr lang="en-US"/>
        </a:p>
      </dgm:t>
    </dgm:pt>
    <dgm:pt modelId="{8FF603E8-CB79-4BCE-AEB4-FC6E9C340D82}" type="sibTrans" cxnId="{AE50FCED-B9DA-4212-ACC5-6651E2FE0448}">
      <dgm:prSet/>
      <dgm:spPr/>
      <dgm:t>
        <a:bodyPr/>
        <a:lstStyle/>
        <a:p>
          <a:endParaRPr lang="en-US"/>
        </a:p>
      </dgm:t>
    </dgm:pt>
    <dgm:pt modelId="{23D752AD-6A89-4C9D-B760-25E48D0C6428}">
      <dgm:prSet/>
      <dgm:spPr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</dgm:spPr>
      <dgm:t>
        <a:bodyPr/>
        <a:lstStyle/>
        <a:p>
          <a:r>
            <a:rPr lang="en-US" dirty="0"/>
            <a:t>Serial communication</a:t>
          </a:r>
        </a:p>
      </dgm:t>
    </dgm:pt>
    <dgm:pt modelId="{620C2AEA-C924-4C94-9ECE-E2C87CCCB4F4}" type="parTrans" cxnId="{9E1F8859-A2BC-4CFE-9669-402E8F8B0F59}">
      <dgm:prSet/>
      <dgm:spPr/>
      <dgm:t>
        <a:bodyPr/>
        <a:lstStyle/>
        <a:p>
          <a:endParaRPr lang="en-US"/>
        </a:p>
      </dgm:t>
    </dgm:pt>
    <dgm:pt modelId="{AB8AFBB1-9A42-448A-AA99-D63EFB16C7B8}" type="sibTrans" cxnId="{9E1F8859-A2BC-4CFE-9669-402E8F8B0F59}">
      <dgm:prSet/>
      <dgm:spPr/>
      <dgm:t>
        <a:bodyPr/>
        <a:lstStyle/>
        <a:p>
          <a:endParaRPr lang="en-US"/>
        </a:p>
      </dgm:t>
    </dgm:pt>
    <dgm:pt modelId="{ADA649B9-24E9-4E79-97D6-D675E6F75EBC}" type="pres">
      <dgm:prSet presAssocID="{6303E0D3-BA5B-4D2A-85E7-845420D43071}" presName="linearFlow" presStyleCnt="0">
        <dgm:presLayoutVars>
          <dgm:dir/>
          <dgm:resizeHandles val="exact"/>
        </dgm:presLayoutVars>
      </dgm:prSet>
      <dgm:spPr/>
    </dgm:pt>
    <dgm:pt modelId="{424D1419-8706-4C38-8172-EA4E0BADF0E8}" type="pres">
      <dgm:prSet presAssocID="{80CB15F3-C0F3-4844-A117-76BC4D523BBA}" presName="composite" presStyleCnt="0"/>
      <dgm:spPr/>
    </dgm:pt>
    <dgm:pt modelId="{DE615931-E18A-4B46-9997-62E2D6484113}" type="pres">
      <dgm:prSet presAssocID="{80CB15F3-C0F3-4844-A117-76BC4D523BBA}" presName="imgShp" presStyleLbl="f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86BED2F-0D90-4668-9177-A98D89BC1665}" type="pres">
      <dgm:prSet presAssocID="{80CB15F3-C0F3-4844-A117-76BC4D523BBA}" presName="txShp" presStyleLbl="node1" presStyleIdx="0" presStyleCnt="6">
        <dgm:presLayoutVars>
          <dgm:bulletEnabled val="1"/>
        </dgm:presLayoutVars>
      </dgm:prSet>
      <dgm:spPr/>
    </dgm:pt>
    <dgm:pt modelId="{7BAEEE49-FF63-4DE1-BEAC-C958B12ACD2A}" type="pres">
      <dgm:prSet presAssocID="{40A5D76D-CD6C-4CC9-8536-9C203E214E2B}" presName="spacing" presStyleCnt="0"/>
      <dgm:spPr/>
    </dgm:pt>
    <dgm:pt modelId="{28194AA5-B75C-4D33-97D0-AA50BA2FC932}" type="pres">
      <dgm:prSet presAssocID="{1ED90507-0191-4AF9-8C29-F2AFF94DD596}" presName="composite" presStyleCnt="0"/>
      <dgm:spPr/>
    </dgm:pt>
    <dgm:pt modelId="{4CFA63DD-9ECD-475A-9BD5-69B0DA30921A}" type="pres">
      <dgm:prSet presAssocID="{1ED90507-0191-4AF9-8C29-F2AFF94DD596}" presName="imgShp" presStyleLbl="f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EFAEA27-0B2A-4897-BAAB-FEB424D54882}" type="pres">
      <dgm:prSet presAssocID="{1ED90507-0191-4AF9-8C29-F2AFF94DD596}" presName="txShp" presStyleLbl="node1" presStyleIdx="1" presStyleCnt="6">
        <dgm:presLayoutVars>
          <dgm:bulletEnabled val="1"/>
        </dgm:presLayoutVars>
      </dgm:prSet>
      <dgm:spPr/>
    </dgm:pt>
    <dgm:pt modelId="{103FBEA2-FEDF-4434-8393-71B8841FC204}" type="pres">
      <dgm:prSet presAssocID="{937392D9-0825-400F-A264-5FFB2A9E066C}" presName="spacing" presStyleCnt="0"/>
      <dgm:spPr/>
    </dgm:pt>
    <dgm:pt modelId="{5060793E-C9EE-4830-8660-5A26BE706A0B}" type="pres">
      <dgm:prSet presAssocID="{6C4A0894-1759-46DF-8422-60A673C00517}" presName="composite" presStyleCnt="0"/>
      <dgm:spPr/>
    </dgm:pt>
    <dgm:pt modelId="{B9D5BF04-6BB3-4AEB-B353-DA8887736671}" type="pres">
      <dgm:prSet presAssocID="{6C4A0894-1759-46DF-8422-60A673C00517}" presName="imgShp" presStyleLbl="f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70D1899-6786-4C48-93E8-5AEF57F7BB45}" type="pres">
      <dgm:prSet presAssocID="{6C4A0894-1759-46DF-8422-60A673C00517}" presName="txShp" presStyleLbl="node1" presStyleIdx="2" presStyleCnt="6">
        <dgm:presLayoutVars>
          <dgm:bulletEnabled val="1"/>
        </dgm:presLayoutVars>
      </dgm:prSet>
      <dgm:spPr/>
    </dgm:pt>
    <dgm:pt modelId="{148E8675-2B86-4339-8075-7FE0A09C85B3}" type="pres">
      <dgm:prSet presAssocID="{5B7E479A-DF66-4F5D-9A30-975C5B11B67E}" presName="spacing" presStyleCnt="0"/>
      <dgm:spPr/>
    </dgm:pt>
    <dgm:pt modelId="{92789078-C24F-4724-BEB9-56EA3CEC160B}" type="pres">
      <dgm:prSet presAssocID="{F4C798C8-463E-425C-A587-EF6712209509}" presName="composite" presStyleCnt="0"/>
      <dgm:spPr/>
    </dgm:pt>
    <dgm:pt modelId="{BD64F537-5989-478F-87FA-B04A6079D04F}" type="pres">
      <dgm:prSet presAssocID="{F4C798C8-463E-425C-A587-EF6712209509}" presName="imgShp" presStyleLbl="fgImgPlace1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6E91C8E-C041-4414-8DEB-CC2DC7D290F1}" type="pres">
      <dgm:prSet presAssocID="{F4C798C8-463E-425C-A587-EF6712209509}" presName="txShp" presStyleLbl="node1" presStyleIdx="3" presStyleCnt="6">
        <dgm:presLayoutVars>
          <dgm:bulletEnabled val="1"/>
        </dgm:presLayoutVars>
      </dgm:prSet>
      <dgm:spPr/>
    </dgm:pt>
    <dgm:pt modelId="{2F7D2C97-FE6A-4786-AEE4-FEB02CD67B56}" type="pres">
      <dgm:prSet presAssocID="{2E42A86F-748C-400B-B112-93A886867C94}" presName="spacing" presStyleCnt="0"/>
      <dgm:spPr/>
    </dgm:pt>
    <dgm:pt modelId="{965FB904-C86C-40E8-91E1-5E6515467ADE}" type="pres">
      <dgm:prSet presAssocID="{8CC119E0-82D3-46F1-B815-C4F28AFF6DAA}" presName="composite" presStyleCnt="0"/>
      <dgm:spPr/>
    </dgm:pt>
    <dgm:pt modelId="{C0C6929D-467C-48A6-86F1-1D9D9B16FD72}" type="pres">
      <dgm:prSet presAssocID="{8CC119E0-82D3-46F1-B815-C4F28AFF6DAA}" presName="imgShp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0DD91E52-9069-460A-B837-E53A7A3F9150}" type="pres">
      <dgm:prSet presAssocID="{8CC119E0-82D3-46F1-B815-C4F28AFF6DAA}" presName="txShp" presStyleLbl="node1" presStyleIdx="4" presStyleCnt="6">
        <dgm:presLayoutVars>
          <dgm:bulletEnabled val="1"/>
        </dgm:presLayoutVars>
      </dgm:prSet>
      <dgm:spPr/>
    </dgm:pt>
    <dgm:pt modelId="{4FC6D3FE-5733-45EA-8A1A-E046A53F05C5}" type="pres">
      <dgm:prSet presAssocID="{8FF603E8-CB79-4BCE-AEB4-FC6E9C340D82}" presName="spacing" presStyleCnt="0"/>
      <dgm:spPr/>
    </dgm:pt>
    <dgm:pt modelId="{638BDF4A-9FFB-4DBD-9D2D-3185E7CEC98F}" type="pres">
      <dgm:prSet presAssocID="{23D752AD-6A89-4C9D-B760-25E48D0C6428}" presName="composite" presStyleCnt="0"/>
      <dgm:spPr/>
    </dgm:pt>
    <dgm:pt modelId="{EF3EF3FA-FEB9-4C9A-94F4-587FF70020F0}" type="pres">
      <dgm:prSet presAssocID="{23D752AD-6A89-4C9D-B760-25E48D0C6428}" presName="imgShp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2DAE5E98-6C0E-440F-BF8D-944B8F37D409}" type="pres">
      <dgm:prSet presAssocID="{23D752AD-6A89-4C9D-B760-25E48D0C6428}" presName="txShp" presStyleLbl="node1" presStyleIdx="5" presStyleCnt="6">
        <dgm:presLayoutVars>
          <dgm:bulletEnabled val="1"/>
        </dgm:presLayoutVars>
      </dgm:prSet>
      <dgm:spPr/>
    </dgm:pt>
  </dgm:ptLst>
  <dgm:cxnLst>
    <dgm:cxn modelId="{67597F13-0320-47F0-A09F-EFE68F41F8A5}" type="presOf" srcId="{80CB15F3-C0F3-4844-A117-76BC4D523BBA}" destId="{786BED2F-0D90-4668-9177-A98D89BC1665}" srcOrd="0" destOrd="0" presId="urn:microsoft.com/office/officeart/2005/8/layout/vList3"/>
    <dgm:cxn modelId="{8962B715-01B1-4DFD-9DF4-0171DD5EA64A}" type="presOf" srcId="{1ED90507-0191-4AF9-8C29-F2AFF94DD596}" destId="{0EFAEA27-0B2A-4897-BAAB-FEB424D54882}" srcOrd="0" destOrd="0" presId="urn:microsoft.com/office/officeart/2005/8/layout/vList3"/>
    <dgm:cxn modelId="{A3EFB030-5291-4485-B9EA-1CD34EBE9B1E}" type="presOf" srcId="{6303E0D3-BA5B-4D2A-85E7-845420D43071}" destId="{ADA649B9-24E9-4E79-97D6-D675E6F75EBC}" srcOrd="0" destOrd="0" presId="urn:microsoft.com/office/officeart/2005/8/layout/vList3"/>
    <dgm:cxn modelId="{B0D64735-7007-4DC3-851A-0DB23CB8D915}" type="presOf" srcId="{23D752AD-6A89-4C9D-B760-25E48D0C6428}" destId="{2DAE5E98-6C0E-440F-BF8D-944B8F37D409}" srcOrd="0" destOrd="0" presId="urn:microsoft.com/office/officeart/2005/8/layout/vList3"/>
    <dgm:cxn modelId="{B926123C-1B3E-4B35-80BD-6504A88E8A19}" srcId="{6303E0D3-BA5B-4D2A-85E7-845420D43071}" destId="{6C4A0894-1759-46DF-8422-60A673C00517}" srcOrd="2" destOrd="0" parTransId="{6E0556F9-FB3B-42B4-9038-0C386EB924CA}" sibTransId="{5B7E479A-DF66-4F5D-9A30-975C5B11B67E}"/>
    <dgm:cxn modelId="{7EEB193C-2BFE-4334-831B-1B3FFD9558A0}" type="presOf" srcId="{F4C798C8-463E-425C-A587-EF6712209509}" destId="{D6E91C8E-C041-4414-8DEB-CC2DC7D290F1}" srcOrd="0" destOrd="0" presId="urn:microsoft.com/office/officeart/2005/8/layout/vList3"/>
    <dgm:cxn modelId="{DBF42040-8951-4C0D-9C40-B0C320967189}" type="presOf" srcId="{8CC119E0-82D3-46F1-B815-C4F28AFF6DAA}" destId="{0DD91E52-9069-460A-B837-E53A7A3F9150}" srcOrd="0" destOrd="0" presId="urn:microsoft.com/office/officeart/2005/8/layout/vList3"/>
    <dgm:cxn modelId="{EB018957-DF9C-432C-97D5-B693C45257E9}" srcId="{6303E0D3-BA5B-4D2A-85E7-845420D43071}" destId="{1ED90507-0191-4AF9-8C29-F2AFF94DD596}" srcOrd="1" destOrd="0" parTransId="{8005C636-ABBA-44BE-B671-B93E5CA94C01}" sibTransId="{937392D9-0825-400F-A264-5FFB2A9E066C}"/>
    <dgm:cxn modelId="{9E1F8859-A2BC-4CFE-9669-402E8F8B0F59}" srcId="{6303E0D3-BA5B-4D2A-85E7-845420D43071}" destId="{23D752AD-6A89-4C9D-B760-25E48D0C6428}" srcOrd="5" destOrd="0" parTransId="{620C2AEA-C924-4C94-9ECE-E2C87CCCB4F4}" sibTransId="{AB8AFBB1-9A42-448A-AA99-D63EFB16C7B8}"/>
    <dgm:cxn modelId="{150A4784-BD42-4BC4-BE54-B9422D5F51F3}" srcId="{6303E0D3-BA5B-4D2A-85E7-845420D43071}" destId="{F4C798C8-463E-425C-A587-EF6712209509}" srcOrd="3" destOrd="0" parTransId="{809600E0-F27D-4163-9E98-20342D32976F}" sibTransId="{2E42A86F-748C-400B-B112-93A886867C94}"/>
    <dgm:cxn modelId="{FBEEE3B5-3030-40E9-8595-B5235A9AA5C3}" type="presOf" srcId="{6C4A0894-1759-46DF-8422-60A673C00517}" destId="{370D1899-6786-4C48-93E8-5AEF57F7BB45}" srcOrd="0" destOrd="0" presId="urn:microsoft.com/office/officeart/2005/8/layout/vList3"/>
    <dgm:cxn modelId="{AE50FCED-B9DA-4212-ACC5-6651E2FE0448}" srcId="{6303E0D3-BA5B-4D2A-85E7-845420D43071}" destId="{8CC119E0-82D3-46F1-B815-C4F28AFF6DAA}" srcOrd="4" destOrd="0" parTransId="{87E6DDDC-592E-4AF2-B5F6-CC5DD7B2311D}" sibTransId="{8FF603E8-CB79-4BCE-AEB4-FC6E9C340D82}"/>
    <dgm:cxn modelId="{52099BF7-FC6F-41B2-A1C9-7781D5266225}" srcId="{6303E0D3-BA5B-4D2A-85E7-845420D43071}" destId="{80CB15F3-C0F3-4844-A117-76BC4D523BBA}" srcOrd="0" destOrd="0" parTransId="{1E2A9D57-DE67-4B8F-89F2-E095A49B654D}" sibTransId="{40A5D76D-CD6C-4CC9-8536-9C203E214E2B}"/>
    <dgm:cxn modelId="{AD489817-F23D-4829-BE46-107B5F5A8E54}" type="presParOf" srcId="{ADA649B9-24E9-4E79-97D6-D675E6F75EBC}" destId="{424D1419-8706-4C38-8172-EA4E0BADF0E8}" srcOrd="0" destOrd="0" presId="urn:microsoft.com/office/officeart/2005/8/layout/vList3"/>
    <dgm:cxn modelId="{F292ABAD-E025-4B88-9C9D-8C2803D90B3A}" type="presParOf" srcId="{424D1419-8706-4C38-8172-EA4E0BADF0E8}" destId="{DE615931-E18A-4B46-9997-62E2D6484113}" srcOrd="0" destOrd="0" presId="urn:microsoft.com/office/officeart/2005/8/layout/vList3"/>
    <dgm:cxn modelId="{4FCBA807-E201-4AD0-8183-BB9EFD30C04B}" type="presParOf" srcId="{424D1419-8706-4C38-8172-EA4E0BADF0E8}" destId="{786BED2F-0D90-4668-9177-A98D89BC1665}" srcOrd="1" destOrd="0" presId="urn:microsoft.com/office/officeart/2005/8/layout/vList3"/>
    <dgm:cxn modelId="{07C1CCE7-499A-4C3D-BB7A-2E30641FAA73}" type="presParOf" srcId="{ADA649B9-24E9-4E79-97D6-D675E6F75EBC}" destId="{7BAEEE49-FF63-4DE1-BEAC-C958B12ACD2A}" srcOrd="1" destOrd="0" presId="urn:microsoft.com/office/officeart/2005/8/layout/vList3"/>
    <dgm:cxn modelId="{573BC66D-1CC7-47B2-853A-6A1001C8617F}" type="presParOf" srcId="{ADA649B9-24E9-4E79-97D6-D675E6F75EBC}" destId="{28194AA5-B75C-4D33-97D0-AA50BA2FC932}" srcOrd="2" destOrd="0" presId="urn:microsoft.com/office/officeart/2005/8/layout/vList3"/>
    <dgm:cxn modelId="{C840E919-34CF-42F9-8A0E-DFF4968580C6}" type="presParOf" srcId="{28194AA5-B75C-4D33-97D0-AA50BA2FC932}" destId="{4CFA63DD-9ECD-475A-9BD5-69B0DA30921A}" srcOrd="0" destOrd="0" presId="urn:microsoft.com/office/officeart/2005/8/layout/vList3"/>
    <dgm:cxn modelId="{0674C53E-E500-458F-AA00-160600E8D5E3}" type="presParOf" srcId="{28194AA5-B75C-4D33-97D0-AA50BA2FC932}" destId="{0EFAEA27-0B2A-4897-BAAB-FEB424D54882}" srcOrd="1" destOrd="0" presId="urn:microsoft.com/office/officeart/2005/8/layout/vList3"/>
    <dgm:cxn modelId="{3FF235C5-18E8-4372-8370-5C4725C6D047}" type="presParOf" srcId="{ADA649B9-24E9-4E79-97D6-D675E6F75EBC}" destId="{103FBEA2-FEDF-4434-8393-71B8841FC204}" srcOrd="3" destOrd="0" presId="urn:microsoft.com/office/officeart/2005/8/layout/vList3"/>
    <dgm:cxn modelId="{388A2D42-1BFB-4632-87D7-2EE3A56DAD09}" type="presParOf" srcId="{ADA649B9-24E9-4E79-97D6-D675E6F75EBC}" destId="{5060793E-C9EE-4830-8660-5A26BE706A0B}" srcOrd="4" destOrd="0" presId="urn:microsoft.com/office/officeart/2005/8/layout/vList3"/>
    <dgm:cxn modelId="{A6BA2A9D-931A-4033-BA71-AE0EBE1AA99E}" type="presParOf" srcId="{5060793E-C9EE-4830-8660-5A26BE706A0B}" destId="{B9D5BF04-6BB3-4AEB-B353-DA8887736671}" srcOrd="0" destOrd="0" presId="urn:microsoft.com/office/officeart/2005/8/layout/vList3"/>
    <dgm:cxn modelId="{FC289ABE-8965-4261-B522-189A881740E3}" type="presParOf" srcId="{5060793E-C9EE-4830-8660-5A26BE706A0B}" destId="{370D1899-6786-4C48-93E8-5AEF57F7BB45}" srcOrd="1" destOrd="0" presId="urn:microsoft.com/office/officeart/2005/8/layout/vList3"/>
    <dgm:cxn modelId="{85619EEB-D183-4E4A-8D23-CEABB91B7FC9}" type="presParOf" srcId="{ADA649B9-24E9-4E79-97D6-D675E6F75EBC}" destId="{148E8675-2B86-4339-8075-7FE0A09C85B3}" srcOrd="5" destOrd="0" presId="urn:microsoft.com/office/officeart/2005/8/layout/vList3"/>
    <dgm:cxn modelId="{49948600-DB71-4324-9A35-38F69BD792CF}" type="presParOf" srcId="{ADA649B9-24E9-4E79-97D6-D675E6F75EBC}" destId="{92789078-C24F-4724-BEB9-56EA3CEC160B}" srcOrd="6" destOrd="0" presId="urn:microsoft.com/office/officeart/2005/8/layout/vList3"/>
    <dgm:cxn modelId="{88910F4B-A759-4F9C-9DC6-A1C760FFE2C5}" type="presParOf" srcId="{92789078-C24F-4724-BEB9-56EA3CEC160B}" destId="{BD64F537-5989-478F-87FA-B04A6079D04F}" srcOrd="0" destOrd="0" presId="urn:microsoft.com/office/officeart/2005/8/layout/vList3"/>
    <dgm:cxn modelId="{1ACEC738-3A07-4815-AB10-4E5B10BC9011}" type="presParOf" srcId="{92789078-C24F-4724-BEB9-56EA3CEC160B}" destId="{D6E91C8E-C041-4414-8DEB-CC2DC7D290F1}" srcOrd="1" destOrd="0" presId="urn:microsoft.com/office/officeart/2005/8/layout/vList3"/>
    <dgm:cxn modelId="{DB895F17-1EBB-4743-AB3F-BEF456000147}" type="presParOf" srcId="{ADA649B9-24E9-4E79-97D6-D675E6F75EBC}" destId="{2F7D2C97-FE6A-4786-AEE4-FEB02CD67B56}" srcOrd="7" destOrd="0" presId="urn:microsoft.com/office/officeart/2005/8/layout/vList3"/>
    <dgm:cxn modelId="{DB62DDEA-71C3-45B2-90E8-1DB9A4A4C652}" type="presParOf" srcId="{ADA649B9-24E9-4E79-97D6-D675E6F75EBC}" destId="{965FB904-C86C-40E8-91E1-5E6515467ADE}" srcOrd="8" destOrd="0" presId="urn:microsoft.com/office/officeart/2005/8/layout/vList3"/>
    <dgm:cxn modelId="{63596A48-E1AF-4667-B3AF-EC9261896BC5}" type="presParOf" srcId="{965FB904-C86C-40E8-91E1-5E6515467ADE}" destId="{C0C6929D-467C-48A6-86F1-1D9D9B16FD72}" srcOrd="0" destOrd="0" presId="urn:microsoft.com/office/officeart/2005/8/layout/vList3"/>
    <dgm:cxn modelId="{668CD95E-E5B2-45E1-9393-02A36112108E}" type="presParOf" srcId="{965FB904-C86C-40E8-91E1-5E6515467ADE}" destId="{0DD91E52-9069-460A-B837-E53A7A3F9150}" srcOrd="1" destOrd="0" presId="urn:microsoft.com/office/officeart/2005/8/layout/vList3"/>
    <dgm:cxn modelId="{5ACECE8E-0EA9-4331-A337-EDAB006AF65C}" type="presParOf" srcId="{ADA649B9-24E9-4E79-97D6-D675E6F75EBC}" destId="{4FC6D3FE-5733-45EA-8A1A-E046A53F05C5}" srcOrd="9" destOrd="0" presId="urn:microsoft.com/office/officeart/2005/8/layout/vList3"/>
    <dgm:cxn modelId="{CE1CDF32-FF1F-4704-9D66-0F36939C4C10}" type="presParOf" srcId="{ADA649B9-24E9-4E79-97D6-D675E6F75EBC}" destId="{638BDF4A-9FFB-4DBD-9D2D-3185E7CEC98F}" srcOrd="10" destOrd="0" presId="urn:microsoft.com/office/officeart/2005/8/layout/vList3"/>
    <dgm:cxn modelId="{8811F504-04C8-470B-8460-2B82774203FC}" type="presParOf" srcId="{638BDF4A-9FFB-4DBD-9D2D-3185E7CEC98F}" destId="{EF3EF3FA-FEB9-4C9A-94F4-587FF70020F0}" srcOrd="0" destOrd="0" presId="urn:microsoft.com/office/officeart/2005/8/layout/vList3"/>
    <dgm:cxn modelId="{A79DC814-F3E2-4FE7-B9DB-9728C7F702EF}" type="presParOf" srcId="{638BDF4A-9FFB-4DBD-9D2D-3185E7CEC98F}" destId="{2DAE5E98-6C0E-440F-BF8D-944B8F37D40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D22019-F4D4-4F2C-9485-B5B5A8AFF8CD}" type="doc">
      <dgm:prSet loTypeId="urn:microsoft.com/office/officeart/2005/8/layout/process1" loCatId="process" qsTypeId="urn:microsoft.com/office/officeart/2005/8/quickstyle/3d4" qsCatId="3D" csTypeId="urn:microsoft.com/office/officeart/2005/8/colors/accent0_3" csCatId="mainScheme" phldr="1"/>
      <dgm:spPr/>
    </dgm:pt>
    <dgm:pt modelId="{43D6149F-1BBF-49C1-A721-D8AFA9662F67}">
      <dgm:prSet phldrT="[Text]"/>
      <dgm:spPr>
        <a:gradFill flip="none" rotWithShape="1">
          <a:gsLst>
            <a:gs pos="0">
              <a:srgbClr val="E72D2F">
                <a:lumMod val="100000"/>
              </a:srgbClr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  <a:tileRect/>
        </a:gradFill>
        <a:effectLst/>
        <a:scene3d>
          <a:camera prst="orthographicFront"/>
          <a:lightRig rig="twoPt" dir="t"/>
        </a:scene3d>
        <a:sp3d prstMaterial="metal">
          <a:bevelT/>
        </a:sp3d>
      </dgm:spPr>
      <dgm:t>
        <a:bodyPr/>
        <a:lstStyle/>
        <a:p>
          <a:r>
            <a:rPr lang="en-US" dirty="0"/>
            <a:t>Turn LED ON</a:t>
          </a:r>
        </a:p>
      </dgm:t>
    </dgm:pt>
    <dgm:pt modelId="{46BBE010-A0C0-40BF-A675-B867797FBB54}" type="parTrans" cxnId="{0950821A-6B8E-46C8-8564-B8BBABB98220}">
      <dgm:prSet/>
      <dgm:spPr/>
      <dgm:t>
        <a:bodyPr/>
        <a:lstStyle/>
        <a:p>
          <a:endParaRPr lang="en-US"/>
        </a:p>
      </dgm:t>
    </dgm:pt>
    <dgm:pt modelId="{E3D32F22-1BB8-4EDD-A5E8-0CAB5E438703}" type="sibTrans" cxnId="{0950821A-6B8E-46C8-8564-B8BBABB98220}">
      <dgm:prSet/>
      <dgm:spPr>
        <a:solidFill>
          <a:schemeClr val="accent4">
            <a:lumMod val="65000"/>
            <a:lumOff val="35000"/>
          </a:schemeClr>
        </a:solidFill>
      </dgm:spPr>
      <dgm:t>
        <a:bodyPr/>
        <a:lstStyle/>
        <a:p>
          <a:endParaRPr lang="en-US"/>
        </a:p>
      </dgm:t>
    </dgm:pt>
    <dgm:pt modelId="{24F85A22-D29E-48CE-BCDE-F15F6BC934FB}">
      <dgm:prSet phldrT="[Text]"/>
      <dgm:spPr>
        <a:gradFill flip="none" rotWithShape="1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2700000" scaled="1"/>
          <a:tileRect/>
        </a:gradFill>
        <a:scene3d>
          <a:camera prst="orthographicFront"/>
          <a:lightRig rig="chilly" dir="t"/>
        </a:scene3d>
        <a:sp3d prstMaterial="metal">
          <a:bevelT w="127000" h="25400" prst="softRound"/>
        </a:sp3d>
      </dgm:spPr>
      <dgm:t>
        <a:bodyPr/>
        <a:lstStyle/>
        <a:p>
          <a:r>
            <a:rPr lang="en-US" dirty="0"/>
            <a:t>Wait</a:t>
          </a:r>
        </a:p>
      </dgm:t>
    </dgm:pt>
    <dgm:pt modelId="{42BA4D33-7838-4064-8E2C-28C5372535EB}" type="parTrans" cxnId="{185E29E7-AC21-44C4-BD0A-291880B2A37E}">
      <dgm:prSet/>
      <dgm:spPr/>
      <dgm:t>
        <a:bodyPr/>
        <a:lstStyle/>
        <a:p>
          <a:endParaRPr lang="en-US"/>
        </a:p>
      </dgm:t>
    </dgm:pt>
    <dgm:pt modelId="{E3CAEA7F-B6D3-4FCB-BE25-1A2FD11A4C58}" type="sibTrans" cxnId="{185E29E7-AC21-44C4-BD0A-291880B2A37E}">
      <dgm:prSet/>
      <dgm:spPr>
        <a:solidFill>
          <a:schemeClr val="accent4">
            <a:lumMod val="65000"/>
            <a:lumOff val="35000"/>
          </a:schemeClr>
        </a:solidFill>
      </dgm:spPr>
      <dgm:t>
        <a:bodyPr/>
        <a:lstStyle/>
        <a:p>
          <a:endParaRPr lang="en-US"/>
        </a:p>
      </dgm:t>
    </dgm:pt>
    <dgm:pt modelId="{DD8CE1C4-541C-4853-9BE2-5ADD27F375B3}">
      <dgm:prSet phldrT="[Text]"/>
      <dgm:spPr>
        <a:gradFill flip="none" rotWithShape="1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2700000" scaled="1"/>
          <a:tileRect/>
        </a:gradFill>
        <a:scene3d>
          <a:camera prst="orthographicFront"/>
          <a:lightRig rig="chilly" dir="t"/>
        </a:scene3d>
        <a:sp3d prstMaterial="metal">
          <a:bevelT w="127000" h="25400" prst="softRound"/>
        </a:sp3d>
      </dgm:spPr>
      <dgm:t>
        <a:bodyPr/>
        <a:lstStyle/>
        <a:p>
          <a:r>
            <a:rPr lang="en-US" dirty="0"/>
            <a:t>Turn LED OFF</a:t>
          </a:r>
        </a:p>
      </dgm:t>
    </dgm:pt>
    <dgm:pt modelId="{AF851E29-BB09-419C-8781-4E5B4B6A1CC7}" type="parTrans" cxnId="{86B9F14F-DA4C-41DB-8B90-2B8B2F86EE3B}">
      <dgm:prSet/>
      <dgm:spPr/>
      <dgm:t>
        <a:bodyPr/>
        <a:lstStyle/>
        <a:p>
          <a:endParaRPr lang="en-US"/>
        </a:p>
      </dgm:t>
    </dgm:pt>
    <dgm:pt modelId="{857CD322-323E-40CF-AE2C-7E240ABFD0C5}" type="sibTrans" cxnId="{86B9F14F-DA4C-41DB-8B90-2B8B2F86EE3B}">
      <dgm:prSet/>
      <dgm:spPr>
        <a:solidFill>
          <a:schemeClr val="accent4">
            <a:lumMod val="65000"/>
            <a:lumOff val="35000"/>
          </a:schemeClr>
        </a:solidFill>
      </dgm:spPr>
      <dgm:t>
        <a:bodyPr/>
        <a:lstStyle/>
        <a:p>
          <a:endParaRPr lang="en-US"/>
        </a:p>
      </dgm:t>
    </dgm:pt>
    <dgm:pt modelId="{9E8E8BA0-AFE6-49A4-9EEF-3495353A763D}">
      <dgm:prSet phldrT="[Text]"/>
      <dgm:spPr>
        <a:gradFill flip="none" rotWithShape="1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2700000" scaled="1"/>
          <a:tileRect/>
        </a:gradFill>
        <a:scene3d>
          <a:camera prst="orthographicFront"/>
          <a:lightRig rig="chilly" dir="t"/>
        </a:scene3d>
        <a:sp3d prstMaterial="metal">
          <a:bevelT w="127000" h="25400" prst="softRound"/>
        </a:sp3d>
      </dgm:spPr>
      <dgm:t>
        <a:bodyPr/>
        <a:lstStyle/>
        <a:p>
          <a:r>
            <a:rPr lang="en-US" dirty="0"/>
            <a:t>Wait</a:t>
          </a:r>
        </a:p>
      </dgm:t>
    </dgm:pt>
    <dgm:pt modelId="{DE4F1DAB-46C1-4622-A818-04CEC6A65505}" type="parTrans" cxnId="{7B995019-3583-4F5F-BBEC-70E3BCA58D06}">
      <dgm:prSet/>
      <dgm:spPr/>
      <dgm:t>
        <a:bodyPr/>
        <a:lstStyle/>
        <a:p>
          <a:endParaRPr lang="en-US"/>
        </a:p>
      </dgm:t>
    </dgm:pt>
    <dgm:pt modelId="{C3AEFAC1-62DA-499C-B00C-A09BAFF17CAB}" type="sibTrans" cxnId="{7B995019-3583-4F5F-BBEC-70E3BCA58D06}">
      <dgm:prSet/>
      <dgm:spPr>
        <a:solidFill>
          <a:schemeClr val="accent4">
            <a:lumMod val="65000"/>
            <a:lumOff val="35000"/>
          </a:schemeClr>
        </a:solidFill>
      </dgm:spPr>
      <dgm:t>
        <a:bodyPr/>
        <a:lstStyle/>
        <a:p>
          <a:endParaRPr lang="en-US"/>
        </a:p>
      </dgm:t>
    </dgm:pt>
    <dgm:pt modelId="{B33246B7-C3D5-402B-8DF5-94AC63F6B384}">
      <dgm:prSet phldrT="[Text]"/>
      <dgm:spPr>
        <a:gradFill flip="none" rotWithShape="1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2700000" scaled="1"/>
          <a:tileRect/>
        </a:gradFill>
        <a:scene3d>
          <a:camera prst="orthographicFront"/>
          <a:lightRig rig="chilly" dir="t"/>
        </a:scene3d>
        <a:sp3d prstMaterial="metal">
          <a:bevelT w="127000" h="25400" prst="softRound"/>
        </a:sp3d>
      </dgm:spPr>
      <dgm:t>
        <a:bodyPr/>
        <a:lstStyle/>
        <a:p>
          <a:r>
            <a:rPr lang="en-US" dirty="0"/>
            <a:t>Rinse &amp; Repeat</a:t>
          </a:r>
        </a:p>
      </dgm:t>
    </dgm:pt>
    <dgm:pt modelId="{AF0AD99A-B315-4A43-8D7D-31BFD5F6382F}" type="parTrans" cxnId="{DF7CB6CB-084A-4AC7-B9C4-51A2936D8C48}">
      <dgm:prSet/>
      <dgm:spPr/>
      <dgm:t>
        <a:bodyPr/>
        <a:lstStyle/>
        <a:p>
          <a:endParaRPr lang="en-US"/>
        </a:p>
      </dgm:t>
    </dgm:pt>
    <dgm:pt modelId="{6FE5B703-804D-4E6E-A7D5-8A2C586BBA86}" type="sibTrans" cxnId="{DF7CB6CB-084A-4AC7-B9C4-51A2936D8C48}">
      <dgm:prSet/>
      <dgm:spPr/>
      <dgm:t>
        <a:bodyPr/>
        <a:lstStyle/>
        <a:p>
          <a:endParaRPr lang="en-US"/>
        </a:p>
      </dgm:t>
    </dgm:pt>
    <dgm:pt modelId="{F7A2F2AE-C3EC-43FC-B25F-090E841B7058}" type="pres">
      <dgm:prSet presAssocID="{1ED22019-F4D4-4F2C-9485-B5B5A8AFF8CD}" presName="Name0" presStyleCnt="0">
        <dgm:presLayoutVars>
          <dgm:dir/>
          <dgm:resizeHandles val="exact"/>
        </dgm:presLayoutVars>
      </dgm:prSet>
      <dgm:spPr/>
    </dgm:pt>
    <dgm:pt modelId="{019B01ED-AA37-4504-A209-CFCD270EBD8C}" type="pres">
      <dgm:prSet presAssocID="{43D6149F-1BBF-49C1-A721-D8AFA9662F67}" presName="node" presStyleLbl="node1" presStyleIdx="0" presStyleCnt="5">
        <dgm:presLayoutVars>
          <dgm:bulletEnabled val="1"/>
        </dgm:presLayoutVars>
      </dgm:prSet>
      <dgm:spPr/>
    </dgm:pt>
    <dgm:pt modelId="{54EA5AF1-79A0-45DF-B79B-9F2E6D7DAB07}" type="pres">
      <dgm:prSet presAssocID="{E3D32F22-1BB8-4EDD-A5E8-0CAB5E438703}" presName="sibTrans" presStyleLbl="sibTrans2D1" presStyleIdx="0" presStyleCnt="4"/>
      <dgm:spPr/>
    </dgm:pt>
    <dgm:pt modelId="{B92E4C64-195B-4838-A0FE-8E5CBD829741}" type="pres">
      <dgm:prSet presAssocID="{E3D32F22-1BB8-4EDD-A5E8-0CAB5E438703}" presName="connectorText" presStyleLbl="sibTrans2D1" presStyleIdx="0" presStyleCnt="4"/>
      <dgm:spPr/>
    </dgm:pt>
    <dgm:pt modelId="{0D272161-1572-4388-8E62-BCF5D14871DA}" type="pres">
      <dgm:prSet presAssocID="{24F85A22-D29E-48CE-BCDE-F15F6BC934FB}" presName="node" presStyleLbl="node1" presStyleIdx="1" presStyleCnt="5">
        <dgm:presLayoutVars>
          <dgm:bulletEnabled val="1"/>
        </dgm:presLayoutVars>
      </dgm:prSet>
      <dgm:spPr/>
    </dgm:pt>
    <dgm:pt modelId="{471C282A-392D-414A-913E-6C8955ACE80E}" type="pres">
      <dgm:prSet presAssocID="{E3CAEA7F-B6D3-4FCB-BE25-1A2FD11A4C58}" presName="sibTrans" presStyleLbl="sibTrans2D1" presStyleIdx="1" presStyleCnt="4"/>
      <dgm:spPr/>
    </dgm:pt>
    <dgm:pt modelId="{7968D87F-9BA3-49CF-9046-E4176EAE08AA}" type="pres">
      <dgm:prSet presAssocID="{E3CAEA7F-B6D3-4FCB-BE25-1A2FD11A4C58}" presName="connectorText" presStyleLbl="sibTrans2D1" presStyleIdx="1" presStyleCnt="4"/>
      <dgm:spPr/>
    </dgm:pt>
    <dgm:pt modelId="{21642693-5C77-4A9C-835F-42644119EE70}" type="pres">
      <dgm:prSet presAssocID="{DD8CE1C4-541C-4853-9BE2-5ADD27F375B3}" presName="node" presStyleLbl="node1" presStyleIdx="2" presStyleCnt="5">
        <dgm:presLayoutVars>
          <dgm:bulletEnabled val="1"/>
        </dgm:presLayoutVars>
      </dgm:prSet>
      <dgm:spPr/>
    </dgm:pt>
    <dgm:pt modelId="{C90522B2-5179-4C55-B065-D8EE0185BAC2}" type="pres">
      <dgm:prSet presAssocID="{857CD322-323E-40CF-AE2C-7E240ABFD0C5}" presName="sibTrans" presStyleLbl="sibTrans2D1" presStyleIdx="2" presStyleCnt="4"/>
      <dgm:spPr/>
    </dgm:pt>
    <dgm:pt modelId="{9F85A03D-EC5B-472B-93BF-B9AA3A93E3DF}" type="pres">
      <dgm:prSet presAssocID="{857CD322-323E-40CF-AE2C-7E240ABFD0C5}" presName="connectorText" presStyleLbl="sibTrans2D1" presStyleIdx="2" presStyleCnt="4"/>
      <dgm:spPr/>
    </dgm:pt>
    <dgm:pt modelId="{4D020D4E-8565-4609-87DC-FF8D74A2D58E}" type="pres">
      <dgm:prSet presAssocID="{9E8E8BA0-AFE6-49A4-9EEF-3495353A763D}" presName="node" presStyleLbl="node1" presStyleIdx="3" presStyleCnt="5">
        <dgm:presLayoutVars>
          <dgm:bulletEnabled val="1"/>
        </dgm:presLayoutVars>
      </dgm:prSet>
      <dgm:spPr/>
    </dgm:pt>
    <dgm:pt modelId="{6C26E0ED-3C04-4D28-8F78-791803B98705}" type="pres">
      <dgm:prSet presAssocID="{C3AEFAC1-62DA-499C-B00C-A09BAFF17CAB}" presName="sibTrans" presStyleLbl="sibTrans2D1" presStyleIdx="3" presStyleCnt="4"/>
      <dgm:spPr/>
    </dgm:pt>
    <dgm:pt modelId="{0B88F7AB-F845-4A64-9D07-3563288D3ED5}" type="pres">
      <dgm:prSet presAssocID="{C3AEFAC1-62DA-499C-B00C-A09BAFF17CAB}" presName="connectorText" presStyleLbl="sibTrans2D1" presStyleIdx="3" presStyleCnt="4"/>
      <dgm:spPr/>
    </dgm:pt>
    <dgm:pt modelId="{4C1BBBB8-C0E1-480A-AA20-A50B4E181F2C}" type="pres">
      <dgm:prSet presAssocID="{B33246B7-C3D5-402B-8DF5-94AC63F6B384}" presName="node" presStyleLbl="node1" presStyleIdx="4" presStyleCnt="5">
        <dgm:presLayoutVars>
          <dgm:bulletEnabled val="1"/>
        </dgm:presLayoutVars>
      </dgm:prSet>
      <dgm:spPr/>
    </dgm:pt>
  </dgm:ptLst>
  <dgm:cxnLst>
    <dgm:cxn modelId="{493E4E04-656C-4712-8C4F-911DA31F5FE8}" type="presOf" srcId="{E3CAEA7F-B6D3-4FCB-BE25-1A2FD11A4C58}" destId="{7968D87F-9BA3-49CF-9046-E4176EAE08AA}" srcOrd="1" destOrd="0" presId="urn:microsoft.com/office/officeart/2005/8/layout/process1"/>
    <dgm:cxn modelId="{7B995019-3583-4F5F-BBEC-70E3BCA58D06}" srcId="{1ED22019-F4D4-4F2C-9485-B5B5A8AFF8CD}" destId="{9E8E8BA0-AFE6-49A4-9EEF-3495353A763D}" srcOrd="3" destOrd="0" parTransId="{DE4F1DAB-46C1-4622-A818-04CEC6A65505}" sibTransId="{C3AEFAC1-62DA-499C-B00C-A09BAFF17CAB}"/>
    <dgm:cxn modelId="{0950821A-6B8E-46C8-8564-B8BBABB98220}" srcId="{1ED22019-F4D4-4F2C-9485-B5B5A8AFF8CD}" destId="{43D6149F-1BBF-49C1-A721-D8AFA9662F67}" srcOrd="0" destOrd="0" parTransId="{46BBE010-A0C0-40BF-A675-B867797FBB54}" sibTransId="{E3D32F22-1BB8-4EDD-A5E8-0CAB5E438703}"/>
    <dgm:cxn modelId="{73055A37-C9C8-41D8-8C1F-1442E16C1853}" type="presOf" srcId="{E3CAEA7F-B6D3-4FCB-BE25-1A2FD11A4C58}" destId="{471C282A-392D-414A-913E-6C8955ACE80E}" srcOrd="0" destOrd="0" presId="urn:microsoft.com/office/officeart/2005/8/layout/process1"/>
    <dgm:cxn modelId="{2EF13267-7924-4D57-9076-2C4ED7B5FE68}" type="presOf" srcId="{DD8CE1C4-541C-4853-9BE2-5ADD27F375B3}" destId="{21642693-5C77-4A9C-835F-42644119EE70}" srcOrd="0" destOrd="0" presId="urn:microsoft.com/office/officeart/2005/8/layout/process1"/>
    <dgm:cxn modelId="{FA054448-DE68-4727-A5A8-D2F8DB73D6E8}" type="presOf" srcId="{857CD322-323E-40CF-AE2C-7E240ABFD0C5}" destId="{C90522B2-5179-4C55-B065-D8EE0185BAC2}" srcOrd="0" destOrd="0" presId="urn:microsoft.com/office/officeart/2005/8/layout/process1"/>
    <dgm:cxn modelId="{0D4B074B-0821-4ED2-9DE0-BF5E3B5B53D2}" type="presOf" srcId="{857CD322-323E-40CF-AE2C-7E240ABFD0C5}" destId="{9F85A03D-EC5B-472B-93BF-B9AA3A93E3DF}" srcOrd="1" destOrd="0" presId="urn:microsoft.com/office/officeart/2005/8/layout/process1"/>
    <dgm:cxn modelId="{86B9F14F-DA4C-41DB-8B90-2B8B2F86EE3B}" srcId="{1ED22019-F4D4-4F2C-9485-B5B5A8AFF8CD}" destId="{DD8CE1C4-541C-4853-9BE2-5ADD27F375B3}" srcOrd="2" destOrd="0" parTransId="{AF851E29-BB09-419C-8781-4E5B4B6A1CC7}" sibTransId="{857CD322-323E-40CF-AE2C-7E240ABFD0C5}"/>
    <dgm:cxn modelId="{33CAFD6F-E2BD-4388-BA6E-AC4954F49190}" type="presOf" srcId="{C3AEFAC1-62DA-499C-B00C-A09BAFF17CAB}" destId="{6C26E0ED-3C04-4D28-8F78-791803B98705}" srcOrd="0" destOrd="0" presId="urn:microsoft.com/office/officeart/2005/8/layout/process1"/>
    <dgm:cxn modelId="{7A82308F-14DD-4B5B-AFB3-EB6AD94CD4EB}" type="presOf" srcId="{E3D32F22-1BB8-4EDD-A5E8-0CAB5E438703}" destId="{B92E4C64-195B-4838-A0FE-8E5CBD829741}" srcOrd="1" destOrd="0" presId="urn:microsoft.com/office/officeart/2005/8/layout/process1"/>
    <dgm:cxn modelId="{4B7493A1-67DC-4502-8260-BCEDCB435B74}" type="presOf" srcId="{43D6149F-1BBF-49C1-A721-D8AFA9662F67}" destId="{019B01ED-AA37-4504-A209-CFCD270EBD8C}" srcOrd="0" destOrd="0" presId="urn:microsoft.com/office/officeart/2005/8/layout/process1"/>
    <dgm:cxn modelId="{6FBDE2A1-FF11-42F7-9A7B-EFC916DA4788}" type="presOf" srcId="{E3D32F22-1BB8-4EDD-A5E8-0CAB5E438703}" destId="{54EA5AF1-79A0-45DF-B79B-9F2E6D7DAB07}" srcOrd="0" destOrd="0" presId="urn:microsoft.com/office/officeart/2005/8/layout/process1"/>
    <dgm:cxn modelId="{A99FD6A5-D0AB-45A1-B5AF-4B6788AA080A}" type="presOf" srcId="{B33246B7-C3D5-402B-8DF5-94AC63F6B384}" destId="{4C1BBBB8-C0E1-480A-AA20-A50B4E181F2C}" srcOrd="0" destOrd="0" presId="urn:microsoft.com/office/officeart/2005/8/layout/process1"/>
    <dgm:cxn modelId="{E3CDACAD-F8A5-435D-BDA0-3DB66A44C52D}" type="presOf" srcId="{9E8E8BA0-AFE6-49A4-9EEF-3495353A763D}" destId="{4D020D4E-8565-4609-87DC-FF8D74A2D58E}" srcOrd="0" destOrd="0" presId="urn:microsoft.com/office/officeart/2005/8/layout/process1"/>
    <dgm:cxn modelId="{6E9E0EB3-B7BD-4911-AA4E-2CE942209CA7}" type="presOf" srcId="{24F85A22-D29E-48CE-BCDE-F15F6BC934FB}" destId="{0D272161-1572-4388-8E62-BCF5D14871DA}" srcOrd="0" destOrd="0" presId="urn:microsoft.com/office/officeart/2005/8/layout/process1"/>
    <dgm:cxn modelId="{620CCEB6-2EC2-4D5C-B464-9F8ABEC0F03A}" type="presOf" srcId="{1ED22019-F4D4-4F2C-9485-B5B5A8AFF8CD}" destId="{F7A2F2AE-C3EC-43FC-B25F-090E841B7058}" srcOrd="0" destOrd="0" presId="urn:microsoft.com/office/officeart/2005/8/layout/process1"/>
    <dgm:cxn modelId="{DF7CB6CB-084A-4AC7-B9C4-51A2936D8C48}" srcId="{1ED22019-F4D4-4F2C-9485-B5B5A8AFF8CD}" destId="{B33246B7-C3D5-402B-8DF5-94AC63F6B384}" srcOrd="4" destOrd="0" parTransId="{AF0AD99A-B315-4A43-8D7D-31BFD5F6382F}" sibTransId="{6FE5B703-804D-4E6E-A7D5-8A2C586BBA86}"/>
    <dgm:cxn modelId="{185E29E7-AC21-44C4-BD0A-291880B2A37E}" srcId="{1ED22019-F4D4-4F2C-9485-B5B5A8AFF8CD}" destId="{24F85A22-D29E-48CE-BCDE-F15F6BC934FB}" srcOrd="1" destOrd="0" parTransId="{42BA4D33-7838-4064-8E2C-28C5372535EB}" sibTransId="{E3CAEA7F-B6D3-4FCB-BE25-1A2FD11A4C58}"/>
    <dgm:cxn modelId="{655F34FC-67E1-46FB-8FD3-06A958319944}" type="presOf" srcId="{C3AEFAC1-62DA-499C-B00C-A09BAFF17CAB}" destId="{0B88F7AB-F845-4A64-9D07-3563288D3ED5}" srcOrd="1" destOrd="0" presId="urn:microsoft.com/office/officeart/2005/8/layout/process1"/>
    <dgm:cxn modelId="{6AE5D43D-5830-432F-837C-85521594B905}" type="presParOf" srcId="{F7A2F2AE-C3EC-43FC-B25F-090E841B7058}" destId="{019B01ED-AA37-4504-A209-CFCD270EBD8C}" srcOrd="0" destOrd="0" presId="urn:microsoft.com/office/officeart/2005/8/layout/process1"/>
    <dgm:cxn modelId="{EC5D07E1-3E72-4C57-BEB1-41BA6BBBE6BF}" type="presParOf" srcId="{F7A2F2AE-C3EC-43FC-B25F-090E841B7058}" destId="{54EA5AF1-79A0-45DF-B79B-9F2E6D7DAB07}" srcOrd="1" destOrd="0" presId="urn:microsoft.com/office/officeart/2005/8/layout/process1"/>
    <dgm:cxn modelId="{B60BACE3-20B5-4A05-8201-EA35F0B26BA2}" type="presParOf" srcId="{54EA5AF1-79A0-45DF-B79B-9F2E6D7DAB07}" destId="{B92E4C64-195B-4838-A0FE-8E5CBD829741}" srcOrd="0" destOrd="0" presId="urn:microsoft.com/office/officeart/2005/8/layout/process1"/>
    <dgm:cxn modelId="{D2A630B7-2552-4869-982C-E7A284435C0A}" type="presParOf" srcId="{F7A2F2AE-C3EC-43FC-B25F-090E841B7058}" destId="{0D272161-1572-4388-8E62-BCF5D14871DA}" srcOrd="2" destOrd="0" presId="urn:microsoft.com/office/officeart/2005/8/layout/process1"/>
    <dgm:cxn modelId="{D5AC68D8-02B7-4464-8375-484067434232}" type="presParOf" srcId="{F7A2F2AE-C3EC-43FC-B25F-090E841B7058}" destId="{471C282A-392D-414A-913E-6C8955ACE80E}" srcOrd="3" destOrd="0" presId="urn:microsoft.com/office/officeart/2005/8/layout/process1"/>
    <dgm:cxn modelId="{F5F0DABB-CE52-4966-9E0F-E5DD4AADB191}" type="presParOf" srcId="{471C282A-392D-414A-913E-6C8955ACE80E}" destId="{7968D87F-9BA3-49CF-9046-E4176EAE08AA}" srcOrd="0" destOrd="0" presId="urn:microsoft.com/office/officeart/2005/8/layout/process1"/>
    <dgm:cxn modelId="{1D4AD40E-8EEF-4070-9654-9C4B3298289E}" type="presParOf" srcId="{F7A2F2AE-C3EC-43FC-B25F-090E841B7058}" destId="{21642693-5C77-4A9C-835F-42644119EE70}" srcOrd="4" destOrd="0" presId="urn:microsoft.com/office/officeart/2005/8/layout/process1"/>
    <dgm:cxn modelId="{4428FD19-92FB-4535-8BD9-7250A119B6FE}" type="presParOf" srcId="{F7A2F2AE-C3EC-43FC-B25F-090E841B7058}" destId="{C90522B2-5179-4C55-B065-D8EE0185BAC2}" srcOrd="5" destOrd="0" presId="urn:microsoft.com/office/officeart/2005/8/layout/process1"/>
    <dgm:cxn modelId="{AF040EA3-8740-4508-A8CF-C30D6E0259B5}" type="presParOf" srcId="{C90522B2-5179-4C55-B065-D8EE0185BAC2}" destId="{9F85A03D-EC5B-472B-93BF-B9AA3A93E3DF}" srcOrd="0" destOrd="0" presId="urn:microsoft.com/office/officeart/2005/8/layout/process1"/>
    <dgm:cxn modelId="{8ED6403D-4CA5-45AD-B318-49ECD1DCEEE4}" type="presParOf" srcId="{F7A2F2AE-C3EC-43FC-B25F-090E841B7058}" destId="{4D020D4E-8565-4609-87DC-FF8D74A2D58E}" srcOrd="6" destOrd="0" presId="urn:microsoft.com/office/officeart/2005/8/layout/process1"/>
    <dgm:cxn modelId="{846EC472-35C6-4652-ADDD-C53C7BDA7641}" type="presParOf" srcId="{F7A2F2AE-C3EC-43FC-B25F-090E841B7058}" destId="{6C26E0ED-3C04-4D28-8F78-791803B98705}" srcOrd="7" destOrd="0" presId="urn:microsoft.com/office/officeart/2005/8/layout/process1"/>
    <dgm:cxn modelId="{DCCC9FFE-9D58-4D16-964A-82D28BDC5598}" type="presParOf" srcId="{6C26E0ED-3C04-4D28-8F78-791803B98705}" destId="{0B88F7AB-F845-4A64-9D07-3563288D3ED5}" srcOrd="0" destOrd="0" presId="urn:microsoft.com/office/officeart/2005/8/layout/process1"/>
    <dgm:cxn modelId="{52EA3BD6-06D3-4CA7-925E-3C92EE46045A}" type="presParOf" srcId="{F7A2F2AE-C3EC-43FC-B25F-090E841B7058}" destId="{4C1BBBB8-C0E1-480A-AA20-A50B4E181F2C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E2A91-FA46-4E4F-AED9-A756D3F633A2}">
      <dsp:nvSpPr>
        <dsp:cNvPr id="0" name=""/>
        <dsp:cNvSpPr/>
      </dsp:nvSpPr>
      <dsp:spPr>
        <a:xfrm>
          <a:off x="2714" y="791314"/>
          <a:ext cx="2646759" cy="1029650"/>
        </a:xfrm>
        <a:prstGeom prst="rect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Voltage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</a:t>
          </a:r>
        </a:p>
      </dsp:txBody>
      <dsp:txXfrm>
        <a:off x="2714" y="791314"/>
        <a:ext cx="2646759" cy="1029650"/>
      </dsp:txXfrm>
    </dsp:sp>
    <dsp:sp modelId="{C950A4EB-D46C-4DA6-AC3F-7A494ED5B365}">
      <dsp:nvSpPr>
        <dsp:cNvPr id="0" name=""/>
        <dsp:cNvSpPr/>
      </dsp:nvSpPr>
      <dsp:spPr>
        <a:xfrm>
          <a:off x="0" y="1819012"/>
          <a:ext cx="2646759" cy="2569320"/>
        </a:xfrm>
        <a:prstGeom prst="rect">
          <a:avLst/>
        </a:prstGeom>
        <a:solidFill>
          <a:srgbClr val="F9CBCB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Defined as the amount of potential energy in a circuit.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i="0" u="sng" kern="1200" dirty="0"/>
            <a:t>Units</a:t>
          </a:r>
          <a:r>
            <a:rPr lang="en-US" sz="2000" kern="1200" dirty="0"/>
            <a:t>: Volts (V)</a:t>
          </a:r>
        </a:p>
      </dsp:txBody>
      <dsp:txXfrm>
        <a:off x="0" y="1819012"/>
        <a:ext cx="2646759" cy="2569320"/>
      </dsp:txXfrm>
    </dsp:sp>
    <dsp:sp modelId="{57046A06-D580-4ABC-B2DF-932E4CE8396B}">
      <dsp:nvSpPr>
        <dsp:cNvPr id="0" name=""/>
        <dsp:cNvSpPr/>
      </dsp:nvSpPr>
      <dsp:spPr>
        <a:xfrm>
          <a:off x="3020020" y="791314"/>
          <a:ext cx="2646759" cy="1029650"/>
        </a:xfrm>
        <a:prstGeom prst="rect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Current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</a:t>
          </a:r>
          <a:endParaRPr lang="en-US" sz="2600" kern="1200" dirty="0"/>
        </a:p>
      </dsp:txBody>
      <dsp:txXfrm>
        <a:off x="3020020" y="791314"/>
        <a:ext cx="2646759" cy="1029650"/>
      </dsp:txXfrm>
    </dsp:sp>
    <dsp:sp modelId="{84D321E1-CE67-40E6-8335-47A968155B16}">
      <dsp:nvSpPr>
        <dsp:cNvPr id="0" name=""/>
        <dsp:cNvSpPr/>
      </dsp:nvSpPr>
      <dsp:spPr>
        <a:xfrm>
          <a:off x="3020020" y="1820965"/>
          <a:ext cx="2646759" cy="2569320"/>
        </a:xfrm>
        <a:prstGeom prst="rect">
          <a:avLst/>
        </a:prstGeom>
        <a:solidFill>
          <a:srgbClr val="F9CBCB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The rate of charge flow in a circuit.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u="sng" kern="1200" dirty="0"/>
            <a:t>Units</a:t>
          </a:r>
          <a:r>
            <a:rPr lang="en-US" sz="2000" kern="1200" dirty="0"/>
            <a:t>: Amperes (A)</a:t>
          </a:r>
        </a:p>
      </dsp:txBody>
      <dsp:txXfrm>
        <a:off x="3020020" y="1820965"/>
        <a:ext cx="2646759" cy="2569320"/>
      </dsp:txXfrm>
    </dsp:sp>
    <dsp:sp modelId="{E6696E2D-DC83-4D82-9BF4-D67F0C1DCEAF}">
      <dsp:nvSpPr>
        <dsp:cNvPr id="0" name=""/>
        <dsp:cNvSpPr/>
      </dsp:nvSpPr>
      <dsp:spPr>
        <a:xfrm>
          <a:off x="6037326" y="791314"/>
          <a:ext cx="2646759" cy="1029650"/>
        </a:xfrm>
        <a:prstGeom prst="rect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Resistance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</a:t>
          </a:r>
        </a:p>
      </dsp:txBody>
      <dsp:txXfrm>
        <a:off x="6037326" y="791314"/>
        <a:ext cx="2646759" cy="1029650"/>
      </dsp:txXfrm>
    </dsp:sp>
    <dsp:sp modelId="{AABD167A-5449-48CC-B859-F7724579415E}">
      <dsp:nvSpPr>
        <dsp:cNvPr id="0" name=""/>
        <dsp:cNvSpPr/>
      </dsp:nvSpPr>
      <dsp:spPr>
        <a:xfrm>
          <a:off x="6037326" y="1820965"/>
          <a:ext cx="2646759" cy="256932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 l="-1598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>
              <a:noFill/>
            </a:rPr>
            <a:t> 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>
              <a:noFill/>
            </a:rPr>
            <a:t> </a:t>
          </a:r>
        </a:p>
      </dsp:txBody>
      <dsp:txXfrm>
        <a:off x="6037326" y="1820965"/>
        <a:ext cx="2646759" cy="2569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6BED2F-0D90-4668-9177-A98D89BC1665}">
      <dsp:nvSpPr>
        <dsp:cNvPr id="0" name=""/>
        <dsp:cNvSpPr/>
      </dsp:nvSpPr>
      <dsp:spPr>
        <a:xfrm rot="10800000">
          <a:off x="1465920" y="1152"/>
          <a:ext cx="5041963" cy="783808"/>
        </a:xfrm>
        <a:prstGeom prst="homePlate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638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digitalWrite</a:t>
          </a:r>
          <a:r>
            <a:rPr lang="en-US" sz="3100" kern="1200" dirty="0"/>
            <a:t>()</a:t>
          </a:r>
        </a:p>
      </dsp:txBody>
      <dsp:txXfrm rot="10800000">
        <a:off x="1661872" y="1152"/>
        <a:ext cx="4846011" cy="783808"/>
      </dsp:txXfrm>
    </dsp:sp>
    <dsp:sp modelId="{DE615931-E18A-4B46-9997-62E2D6484113}">
      <dsp:nvSpPr>
        <dsp:cNvPr id="0" name=""/>
        <dsp:cNvSpPr/>
      </dsp:nvSpPr>
      <dsp:spPr>
        <a:xfrm>
          <a:off x="1074016" y="1152"/>
          <a:ext cx="783808" cy="783808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AEA27-0B2A-4897-BAAB-FEB424D54882}">
      <dsp:nvSpPr>
        <dsp:cNvPr id="0" name=""/>
        <dsp:cNvSpPr/>
      </dsp:nvSpPr>
      <dsp:spPr>
        <a:xfrm rot="10800000">
          <a:off x="1465920" y="1018933"/>
          <a:ext cx="5041963" cy="783808"/>
        </a:xfrm>
        <a:prstGeom prst="homePlate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638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analogWrite</a:t>
          </a:r>
          <a:r>
            <a:rPr lang="en-US" sz="3100" kern="1200" dirty="0"/>
            <a:t>()</a:t>
          </a:r>
        </a:p>
      </dsp:txBody>
      <dsp:txXfrm rot="10800000">
        <a:off x="1661872" y="1018933"/>
        <a:ext cx="4846011" cy="783808"/>
      </dsp:txXfrm>
    </dsp:sp>
    <dsp:sp modelId="{4CFA63DD-9ECD-475A-9BD5-69B0DA30921A}">
      <dsp:nvSpPr>
        <dsp:cNvPr id="0" name=""/>
        <dsp:cNvSpPr/>
      </dsp:nvSpPr>
      <dsp:spPr>
        <a:xfrm>
          <a:off x="1074016" y="1018933"/>
          <a:ext cx="783808" cy="78380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0D1899-6786-4C48-93E8-5AEF57F7BB45}">
      <dsp:nvSpPr>
        <dsp:cNvPr id="0" name=""/>
        <dsp:cNvSpPr/>
      </dsp:nvSpPr>
      <dsp:spPr>
        <a:xfrm rot="10800000">
          <a:off x="1465920" y="2036715"/>
          <a:ext cx="5041963" cy="783808"/>
        </a:xfrm>
        <a:prstGeom prst="homePlate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638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digitalRead</a:t>
          </a:r>
          <a:r>
            <a:rPr lang="en-US" sz="3100" kern="1200" dirty="0"/>
            <a:t>()</a:t>
          </a:r>
        </a:p>
      </dsp:txBody>
      <dsp:txXfrm rot="10800000">
        <a:off x="1661872" y="2036715"/>
        <a:ext cx="4846011" cy="783808"/>
      </dsp:txXfrm>
    </dsp:sp>
    <dsp:sp modelId="{B9D5BF04-6BB3-4AEB-B353-DA8887736671}">
      <dsp:nvSpPr>
        <dsp:cNvPr id="0" name=""/>
        <dsp:cNvSpPr/>
      </dsp:nvSpPr>
      <dsp:spPr>
        <a:xfrm>
          <a:off x="1074016" y="2036715"/>
          <a:ext cx="783808" cy="783808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E91C8E-C041-4414-8DEB-CC2DC7D290F1}">
      <dsp:nvSpPr>
        <dsp:cNvPr id="0" name=""/>
        <dsp:cNvSpPr/>
      </dsp:nvSpPr>
      <dsp:spPr>
        <a:xfrm rot="10800000">
          <a:off x="1465920" y="3054496"/>
          <a:ext cx="5041963" cy="783808"/>
        </a:xfrm>
        <a:prstGeom prst="homePlate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638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if() statements / Boolean</a:t>
          </a:r>
        </a:p>
      </dsp:txBody>
      <dsp:txXfrm rot="10800000">
        <a:off x="1661872" y="3054496"/>
        <a:ext cx="4846011" cy="783808"/>
      </dsp:txXfrm>
    </dsp:sp>
    <dsp:sp modelId="{BD64F537-5989-478F-87FA-B04A6079D04F}">
      <dsp:nvSpPr>
        <dsp:cNvPr id="0" name=""/>
        <dsp:cNvSpPr/>
      </dsp:nvSpPr>
      <dsp:spPr>
        <a:xfrm>
          <a:off x="1074016" y="3054496"/>
          <a:ext cx="783808" cy="783808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91E52-9069-460A-B837-E53A7A3F9150}">
      <dsp:nvSpPr>
        <dsp:cNvPr id="0" name=""/>
        <dsp:cNvSpPr/>
      </dsp:nvSpPr>
      <dsp:spPr>
        <a:xfrm rot="10800000">
          <a:off x="1465920" y="4072277"/>
          <a:ext cx="5041963" cy="783808"/>
        </a:xfrm>
        <a:prstGeom prst="homePlate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638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analogRead</a:t>
          </a:r>
          <a:r>
            <a:rPr lang="en-US" sz="3100" kern="1200" dirty="0"/>
            <a:t>()</a:t>
          </a:r>
        </a:p>
      </dsp:txBody>
      <dsp:txXfrm rot="10800000">
        <a:off x="1661872" y="4072277"/>
        <a:ext cx="4846011" cy="783808"/>
      </dsp:txXfrm>
    </dsp:sp>
    <dsp:sp modelId="{C0C6929D-467C-48A6-86F1-1D9D9B16FD72}">
      <dsp:nvSpPr>
        <dsp:cNvPr id="0" name=""/>
        <dsp:cNvSpPr/>
      </dsp:nvSpPr>
      <dsp:spPr>
        <a:xfrm>
          <a:off x="1074016" y="4072277"/>
          <a:ext cx="783808" cy="783808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AE5E98-6C0E-440F-BF8D-944B8F37D409}">
      <dsp:nvSpPr>
        <dsp:cNvPr id="0" name=""/>
        <dsp:cNvSpPr/>
      </dsp:nvSpPr>
      <dsp:spPr>
        <a:xfrm rot="10800000">
          <a:off x="1465920" y="5090058"/>
          <a:ext cx="5041963" cy="783808"/>
        </a:xfrm>
        <a:prstGeom prst="homePlate">
          <a:avLst/>
        </a:prstGeom>
        <a:gradFill rotWithShape="0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638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Serial communication</a:t>
          </a:r>
        </a:p>
      </dsp:txBody>
      <dsp:txXfrm rot="10800000">
        <a:off x="1661872" y="5090058"/>
        <a:ext cx="4846011" cy="783808"/>
      </dsp:txXfrm>
    </dsp:sp>
    <dsp:sp modelId="{EF3EF3FA-FEB9-4C9A-94F4-587FF70020F0}">
      <dsp:nvSpPr>
        <dsp:cNvPr id="0" name=""/>
        <dsp:cNvSpPr/>
      </dsp:nvSpPr>
      <dsp:spPr>
        <a:xfrm>
          <a:off x="1074016" y="5090058"/>
          <a:ext cx="783808" cy="783808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B01ED-AA37-4504-A209-CFCD270EBD8C}">
      <dsp:nvSpPr>
        <dsp:cNvPr id="0" name=""/>
        <dsp:cNvSpPr/>
      </dsp:nvSpPr>
      <dsp:spPr>
        <a:xfrm>
          <a:off x="3571" y="610046"/>
          <a:ext cx="1107281" cy="913507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E72D2F">
                <a:lumMod val="100000"/>
              </a:srgbClr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0" scaled="1"/>
          <a:tileRect/>
        </a:gradFill>
        <a:ln>
          <a:noFill/>
        </a:ln>
        <a:effectLst/>
        <a:scene3d>
          <a:camera prst="orthographicFront"/>
          <a:lightRig rig="twoPt" dir="t"/>
        </a:scene3d>
        <a:sp3d prstMaterial="metal"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Turn LED ON</a:t>
          </a:r>
        </a:p>
      </dsp:txBody>
      <dsp:txXfrm>
        <a:off x="30327" y="636802"/>
        <a:ext cx="1053769" cy="859995"/>
      </dsp:txXfrm>
    </dsp:sp>
    <dsp:sp modelId="{54EA5AF1-79A0-45DF-B79B-9F2E6D7DAB07}">
      <dsp:nvSpPr>
        <dsp:cNvPr id="0" name=""/>
        <dsp:cNvSpPr/>
      </dsp:nvSpPr>
      <dsp:spPr>
        <a:xfrm>
          <a:off x="1221581" y="929497"/>
          <a:ext cx="234743" cy="2746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5000"/>
            <a:lumOff val="3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221581" y="984418"/>
        <a:ext cx="164320" cy="164763"/>
      </dsp:txXfrm>
    </dsp:sp>
    <dsp:sp modelId="{0D272161-1572-4388-8E62-BCF5D14871DA}">
      <dsp:nvSpPr>
        <dsp:cNvPr id="0" name=""/>
        <dsp:cNvSpPr/>
      </dsp:nvSpPr>
      <dsp:spPr>
        <a:xfrm>
          <a:off x="1553765" y="610046"/>
          <a:ext cx="1107281" cy="913507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chilly" dir="t"/>
        </a:scene3d>
        <a:sp3d prstMaterial="metal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Wait</a:t>
          </a:r>
        </a:p>
      </dsp:txBody>
      <dsp:txXfrm>
        <a:off x="1580521" y="636802"/>
        <a:ext cx="1053769" cy="859995"/>
      </dsp:txXfrm>
    </dsp:sp>
    <dsp:sp modelId="{471C282A-392D-414A-913E-6C8955ACE80E}">
      <dsp:nvSpPr>
        <dsp:cNvPr id="0" name=""/>
        <dsp:cNvSpPr/>
      </dsp:nvSpPr>
      <dsp:spPr>
        <a:xfrm>
          <a:off x="2771775" y="929497"/>
          <a:ext cx="234743" cy="2746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5000"/>
            <a:lumOff val="3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771775" y="984418"/>
        <a:ext cx="164320" cy="164763"/>
      </dsp:txXfrm>
    </dsp:sp>
    <dsp:sp modelId="{21642693-5C77-4A9C-835F-42644119EE70}">
      <dsp:nvSpPr>
        <dsp:cNvPr id="0" name=""/>
        <dsp:cNvSpPr/>
      </dsp:nvSpPr>
      <dsp:spPr>
        <a:xfrm>
          <a:off x="3103959" y="610046"/>
          <a:ext cx="1107281" cy="913507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chilly" dir="t"/>
        </a:scene3d>
        <a:sp3d prstMaterial="metal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Turn LED OFF</a:t>
          </a:r>
        </a:p>
      </dsp:txBody>
      <dsp:txXfrm>
        <a:off x="3130715" y="636802"/>
        <a:ext cx="1053769" cy="859995"/>
      </dsp:txXfrm>
    </dsp:sp>
    <dsp:sp modelId="{C90522B2-5179-4C55-B065-D8EE0185BAC2}">
      <dsp:nvSpPr>
        <dsp:cNvPr id="0" name=""/>
        <dsp:cNvSpPr/>
      </dsp:nvSpPr>
      <dsp:spPr>
        <a:xfrm>
          <a:off x="4321968" y="929497"/>
          <a:ext cx="234743" cy="2746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5000"/>
            <a:lumOff val="3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321968" y="984418"/>
        <a:ext cx="164320" cy="164763"/>
      </dsp:txXfrm>
    </dsp:sp>
    <dsp:sp modelId="{4D020D4E-8565-4609-87DC-FF8D74A2D58E}">
      <dsp:nvSpPr>
        <dsp:cNvPr id="0" name=""/>
        <dsp:cNvSpPr/>
      </dsp:nvSpPr>
      <dsp:spPr>
        <a:xfrm>
          <a:off x="4654153" y="610046"/>
          <a:ext cx="1107281" cy="913507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chilly" dir="t"/>
        </a:scene3d>
        <a:sp3d prstMaterial="metal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Wait</a:t>
          </a:r>
        </a:p>
      </dsp:txBody>
      <dsp:txXfrm>
        <a:off x="4680909" y="636802"/>
        <a:ext cx="1053769" cy="859995"/>
      </dsp:txXfrm>
    </dsp:sp>
    <dsp:sp modelId="{6C26E0ED-3C04-4D28-8F78-791803B98705}">
      <dsp:nvSpPr>
        <dsp:cNvPr id="0" name=""/>
        <dsp:cNvSpPr/>
      </dsp:nvSpPr>
      <dsp:spPr>
        <a:xfrm>
          <a:off x="5872162" y="929497"/>
          <a:ext cx="234743" cy="2746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5000"/>
            <a:lumOff val="3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5872162" y="984418"/>
        <a:ext cx="164320" cy="164763"/>
      </dsp:txXfrm>
    </dsp:sp>
    <dsp:sp modelId="{4C1BBBB8-C0E1-480A-AA20-A50B4E181F2C}">
      <dsp:nvSpPr>
        <dsp:cNvPr id="0" name=""/>
        <dsp:cNvSpPr/>
      </dsp:nvSpPr>
      <dsp:spPr>
        <a:xfrm>
          <a:off x="6204346" y="610046"/>
          <a:ext cx="1107281" cy="913507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E72D2F"/>
            </a:gs>
            <a:gs pos="0">
              <a:srgbClr val="E72D2F"/>
            </a:gs>
            <a:gs pos="100000">
              <a:srgbClr val="E72D2F">
                <a:lumMod val="68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chilly" dir="t"/>
        </a:scene3d>
        <a:sp3d prstMaterial="metal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Rinse &amp; Repeat</a:t>
          </a:r>
        </a:p>
      </dsp:txBody>
      <dsp:txXfrm>
        <a:off x="6231102" y="636802"/>
        <a:ext cx="1053769" cy="859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>
            <a:extLst>
              <a:ext uri="{FF2B5EF4-FFF2-40B4-BE49-F238E27FC236}">
                <a16:creationId xmlns:a16="http://schemas.microsoft.com/office/drawing/2014/main" id="{084C21D8-6D9D-47B3-834C-0953308D9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0AF60C90-6647-4DF8-8694-29FB72124534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762000" y="152400"/>
            <a:ext cx="2665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0"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1200">
                <a:solidFill>
                  <a:srgbClr val="000000"/>
                </a:solidFill>
                <a:latin typeface="HelveticaNeueLT Pro 77 BdCn" charset="0"/>
                <a:ea typeface="ＭＳ Ｐゴシック" charset="0"/>
                <a:cs typeface="Lucida Sans Unicode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DEB075C-5AAC-48D8-9651-5CB5EC9B4F46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505200" y="152400"/>
            <a:ext cx="24368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hangingPunct="0">
              <a:buSzPct val="100000"/>
              <a:tabLst>
                <a:tab pos="723900" algn="l"/>
                <a:tab pos="1447800" algn="l"/>
                <a:tab pos="2171700" algn="l"/>
              </a:tabLst>
              <a:defRPr sz="1000">
                <a:solidFill>
                  <a:srgbClr val="000000"/>
                </a:solidFill>
                <a:latin typeface="HelveticaNeueLT Pro 77 BdCn"/>
              </a:defRPr>
            </a:lvl1pPr>
          </a:lstStyle>
          <a:p>
            <a:endParaRPr lang="en-US" altLang="en-US"/>
          </a:p>
          <a:p>
            <a:fld id="{B97DD79F-C6D4-4CAE-BB75-1DDD0611AC6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C3BE0FA-8975-46C9-86FF-95D8000759F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4EC56E42-40F4-477A-95DE-E367D40D161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ＭＳ Ｐゴシック" charset="0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6F4457A-2411-405D-8D37-A0F2D9E3DDE0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395DAD1F-0EF0-4329-8BE1-690EDDE2EC39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1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3313" name="Text Box 1">
            <a:extLst>
              <a:ext uri="{FF2B5EF4-FFF2-40B4-BE49-F238E27FC236}">
                <a16:creationId xmlns:a16="http://schemas.microsoft.com/office/drawing/2014/main" id="{06BE486F-6CAE-4FFE-B1AB-D681CF7F77FB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3314" name="Text Box 2">
            <a:extLst>
              <a:ext uri="{FF2B5EF4-FFF2-40B4-BE49-F238E27FC236}">
                <a16:creationId xmlns:a16="http://schemas.microsoft.com/office/drawing/2014/main" id="{0C66061B-84B5-4227-88AF-F88FCB6AB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CB5DD090-B72E-41BC-AA06-EE0D7B67FF6C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E351B7F5-0F8D-424F-9AE0-291A8FE4AB56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2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7851405B-0B74-4DCF-96B4-2CA4ED0E9AB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CE249AF8-2784-442F-8F2C-6FF5825ED0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929DBF8-C764-46B9-BB5C-3D59838B5E93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D600249A-B9C6-4AE9-8662-A6CE5B6136AE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3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DCFD69A6-A1FD-4467-ACA2-7D2524D904E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006C8B5E-8441-41F7-A447-94B3A767F9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BB3B677-DAB8-4CDC-8109-AC010BEF9BBB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B732AF4D-E3CF-4E25-B593-2EA8ADC9E483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5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EC28425A-20FB-4F07-97D5-6DE883D3D59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A0A85A70-33D4-423A-B2DF-27EDC32E7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61550643-E7A4-42CA-BE20-23ADB353083A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78FCA1AF-93D6-49D5-88D6-365BF0522B0F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6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5435AEDF-B384-4DF1-9A85-24156DF030D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47184A44-9E0D-4136-B830-9AE7B17D30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Look up analog ref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C426118A-0E2E-4953-BF4D-404CD880B170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BA4E951B-5EB1-40A8-8738-C89FC8E80264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7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0253B4BE-0202-4DEA-9B38-A751F071217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36BECE97-2F17-4486-AF63-5FF04B64E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Look up analog ref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D5E5E68-8259-436F-90DC-397090610FBF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2A30C2DC-9322-44CF-A2C8-6EB5948B7E8A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8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6344D93C-5E64-4903-BBB2-FC711C78DB2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21E5B612-D30A-4020-8548-4C4E02261A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Look up analog ref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4060C00-07E5-44A2-B032-3D2ACA00D827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6DEA3945-55A9-4D97-A8A1-0C8C8A90CD78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10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44C63832-7602-48F0-A581-AF856535C07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3759FEA9-0F77-4F82-AE88-F2EBCD4981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DE65977-BB9B-4144-B1BA-A04D81C5E44F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8DA40746-B74B-4B7F-AECE-08318D678BEE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11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C86D5D70-004B-43F7-91F8-857AA53FFF9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B8E8C6A0-449D-4F11-B0E1-46FF3F9F8B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009A367-FF4A-45BA-A44F-2023361C5D6A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2E61D095-3DAF-4B7D-9301-4846812A8274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12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0FDC61D0-060B-40E0-AF25-0D90ABC128E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BB1B1A22-EC42-458D-B468-95056926AB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1E8671F-AD43-4879-BD20-5141A964DDB6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43FB41B3-694E-4008-A6A2-832D62953037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18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4F2F8168-D086-4707-A4AD-48E8980F5F1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4DCFF51C-2BCC-423B-88CF-4CB149A181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7F454F2E-804F-4CE4-829E-234905A9AC9A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8A282D31-F305-4D24-A74A-9C5ECD2FEA56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23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A05FC02F-D017-4E26-8DE8-03B1BA53C48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06FE9B60-2125-4056-A16A-F95F24DF74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7B65C85E-4FCA-4116-9B06-D3DE7B683BF4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03EF5CF1-BCD6-435B-95A8-E48E0C8DC0B2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24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D5548667-0DA9-48BD-A183-D39B5362E2E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1001DC6D-7C3A-4D8A-921A-C7A5C0C2D3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C9AE06E6-613B-43CC-AB9F-04B2203809C6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9E5E1DE6-6BE8-46E2-870A-1B639F5C8FB6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25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AEA1D88B-68C9-46DF-9BFF-ED77E9C23F9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6DD5D2D8-3EF7-4C84-92B3-E29A2B5C20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DC491500-2CA1-436D-A9EF-511DA8C8EF84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D7339A05-48D0-4957-992D-5C4DA0DCF266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26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90375B56-2598-41F7-B556-6AEC815D902B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6471B0E3-934E-4885-ADF9-259572875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AE6FB31-813B-4A3E-AC13-76BFEB00A97B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762F065F-B18A-4F26-911E-8FB59917D5A4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27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A9D6D6AF-65BB-45EB-81CC-64B244AB1EC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2929C2AA-A764-4477-A1C3-C4C8FBBE4C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6092726-5369-40E9-9B97-9C3531AC9155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E93B81A5-62D7-4B89-A406-3BFB6F1B4615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28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26E9C2BE-5303-44EC-AE0C-17636DBAC77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1638AC34-4F15-48FB-B67E-F840F4F4B8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00406517-1B35-4E03-8723-142FC5654E16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05784425-56BB-4AD2-B663-E87C5EBD6637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33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632DB7B1-458A-43A8-8FA6-B6B639DBCF1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7342146B-9F3B-4ED8-98F5-BD968A4CEB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EA988932-267B-4120-8D6B-C89F370E72B5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7F9978A3-6B6C-4D13-8AD3-A773C0E7AEFD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34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19856D49-4810-4B7E-87AA-3E93269813FB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054245E4-3AB7-4392-9078-601459E12A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0BC77-2E1A-4B3D-BFAC-BF324260A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DE580D-BF92-4311-88D8-876E7E05E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Be sure to point out the what all of the buttons do.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E63E9-284C-4FBC-BAF4-1BBFB1DD080C}"/>
              </a:ext>
            </a:extLst>
          </p:cNvPr>
          <p:cNvSpPr>
            <a:spLocks noGrp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AABA0911-80F5-455E-86CD-ABFC76071DD6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37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90DF0AA-8C56-435E-831D-4A5A5C52957C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A18E007F-DECE-467B-83C5-32A5B2A1D00E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38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DDDAA9E8-3B0C-4D35-BEE8-43CB36068D9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F9F32620-76F7-4079-B183-60D351619D9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cs typeface="+mn-cs"/>
              </a:rPr>
              <a:t>All connections to computers- mice, printers </a:t>
            </a:r>
            <a:r>
              <a:rPr lang="en-US" dirty="0" err="1">
                <a:cs typeface="+mn-cs"/>
              </a:rPr>
              <a:t>etc</a:t>
            </a:r>
            <a:r>
              <a:rPr lang="en-US" dirty="0">
                <a:cs typeface="+mn-cs"/>
              </a:rPr>
              <a:t> use a serial port. </a:t>
            </a:r>
            <a:r>
              <a:rPr lang="en-US" dirty="0" err="1">
                <a:cs typeface="+mn-cs"/>
              </a:rPr>
              <a:t>Gotta</a:t>
            </a:r>
            <a:r>
              <a:rPr lang="en-US" dirty="0">
                <a:cs typeface="+mn-cs"/>
              </a:rPr>
              <a:t> pick the right one.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073D5980-E829-4253-A564-957EA39D883A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D962BBB2-904A-42A7-B11A-053544B1951B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39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D337151F-A4AF-404D-9313-F1C86ED2CAE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B885FDE8-C25E-44C0-9C2A-B1573B59C83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>
                <a:cs typeface="+mn-cs"/>
              </a:rPr>
              <a:t>All connections to computers- mice, printers </a:t>
            </a:r>
            <a:r>
              <a:rPr lang="en-US" dirty="0" err="1">
                <a:cs typeface="+mn-cs"/>
              </a:rPr>
              <a:t>etc</a:t>
            </a:r>
            <a:r>
              <a:rPr lang="en-US" dirty="0">
                <a:cs typeface="+mn-cs"/>
              </a:rPr>
              <a:t> use a serial port. </a:t>
            </a:r>
            <a:r>
              <a:rPr lang="en-US" dirty="0" err="1">
                <a:cs typeface="+mn-cs"/>
              </a:rPr>
              <a:t>Gotta</a:t>
            </a:r>
            <a:r>
              <a:rPr lang="en-US" dirty="0">
                <a:cs typeface="+mn-cs"/>
              </a:rPr>
              <a:t> pick the right one.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49DAF9-FD85-4AC5-AA8A-5FD3D1AEF5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60FC7-53D6-4C3A-89B8-49FE7F907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Review the two main parts of the sketch – void setup() and void loop()</a:t>
            </a:r>
          </a:p>
          <a:p>
            <a:pPr>
              <a:defRPr/>
            </a:pPr>
            <a:r>
              <a:rPr lang="en-US" dirty="0"/>
              <a:t>Provide rationale for good commenting.</a:t>
            </a:r>
          </a:p>
          <a:p>
            <a:pPr>
              <a:defRPr/>
            </a:pPr>
            <a:r>
              <a:rPr lang="en-US" dirty="0"/>
              <a:t>Emphasize the need for good / clean coding practices like indenting.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F9087-1A41-4220-B1D4-0D9DC730F58F}"/>
              </a:ext>
            </a:extLst>
          </p:cNvPr>
          <p:cNvSpPr>
            <a:spLocks noGrp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6B8C4B50-135B-4FDB-8CB6-D8E2C5D0AD6E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44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3F3B0B-F43A-4DA1-A001-0EAB1C832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33A4E0-8318-4E4C-B667-42A9CAA96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Three commands to rule the world… or at least do 80% of cool </a:t>
            </a:r>
            <a:r>
              <a:rPr lang="en-US" dirty="0" err="1"/>
              <a:t>Arduino</a:t>
            </a:r>
            <a:r>
              <a:rPr lang="en-US" dirty="0"/>
              <a:t> projects.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AE1BF-CB0A-4046-B186-23278A48F193}"/>
              </a:ext>
            </a:extLst>
          </p:cNvPr>
          <p:cNvSpPr>
            <a:spLocks noGrp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F7C65F68-6F89-4BEF-95FD-5B514CD126B5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45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10D62937-C536-4914-80E7-5B0449F05151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6679C2B7-7B21-43E2-A9CA-42FF3FA76453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46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6385" name="Text Box 1">
            <a:extLst>
              <a:ext uri="{FF2B5EF4-FFF2-40B4-BE49-F238E27FC236}">
                <a16:creationId xmlns:a16="http://schemas.microsoft.com/office/drawing/2014/main" id="{01EB60C0-192C-4AA1-8614-7DB01B4D1C1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4F41F80D-F7DB-4777-BAAF-371C9ECB76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62DE7F-3FD3-4F58-819D-C59D14DB5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DA159-D3F7-4DEC-9E6B-9C463D59A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Here are a few examples of project ideas that you can extend this to in the class.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EA908-CA34-465A-B044-E6B751CB44C3}"/>
              </a:ext>
            </a:extLst>
          </p:cNvPr>
          <p:cNvSpPr>
            <a:spLocks noGrp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99D1B15A-3F68-4DB5-BDEE-F05C1753BE32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63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1F45F975-A200-4C71-A782-08346D3B31EA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23A85BF0-F705-41D6-A715-09629DF454F2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67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CFFFA811-FAFB-476C-83F1-21DEF5E5CAA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57131A6A-9203-40C1-AFB9-9B74E55AA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FA010D5-42E5-4383-84CA-944F8B62CF66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3E4C882E-4253-49CF-955E-BF4C01822460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71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726CA5F0-67BE-439C-9429-16B33FFDD0CB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544F675D-4AAB-421A-AFD8-7CD460A29D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Put together circuit # 7 and leave in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7B812CA6-1651-4A8C-AC40-9B20EE14B357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30CF6D07-EB47-4A88-B2D4-A83301616120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72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1FF929EE-F1D5-4B69-902D-4675827EE22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5BFD2A97-5E56-4C67-AF4F-F66120822B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0F58CB02-A669-4DCA-9A18-04688FFDB399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2EA5EE0C-30D6-4FBC-A201-193A82EE0192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81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08214D2C-12B9-4E9B-9E93-DA334B68290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82342B37-925F-4413-842E-73C86B5E0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r>
              <a:rPr lang="en-US" dirty="0">
                <a:cs typeface="+mn-cs"/>
              </a:rPr>
              <a:t>For this reason, we typically do not use Digital I/O 0 or 1 for anything in our designs.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045FE21-EAC1-4AAF-B9F1-C5D357AE8470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46087AC9-9DEF-47CE-9468-349EE13B9054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85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125103A0-1A1B-4DE8-A843-AF248D22698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2FDF8C7D-6BB2-4FF7-A99D-F53649A792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D451AB61-0BA3-4B2F-8FCA-D0770B2088D1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33B78698-BDAF-41D5-9C71-D71116934A1E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86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6385" name="Text Box 1">
            <a:extLst>
              <a:ext uri="{FF2B5EF4-FFF2-40B4-BE49-F238E27FC236}">
                <a16:creationId xmlns:a16="http://schemas.microsoft.com/office/drawing/2014/main" id="{FC0A23AE-2577-47E5-9E8F-3BB4D6FE038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0CA4F442-B1D4-4DC6-8FFC-A1E3ED120B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FD5FEA93-7293-4F56-A486-D9B22FE9E2CA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996216BE-593E-4C2C-B010-F2F563A0D5F8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88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6385" name="Text Box 1">
            <a:extLst>
              <a:ext uri="{FF2B5EF4-FFF2-40B4-BE49-F238E27FC236}">
                <a16:creationId xmlns:a16="http://schemas.microsoft.com/office/drawing/2014/main" id="{7DE69405-750C-47E1-AC9E-BB955FB9D389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AB22455F-80C5-4830-A5AF-5B3536222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14548F6-E754-493D-AE91-D3C196C4FCE6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81BA390C-01CB-4130-8FBC-9E1F88D65E1F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89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6385" name="Text Box 1">
            <a:extLst>
              <a:ext uri="{FF2B5EF4-FFF2-40B4-BE49-F238E27FC236}">
                <a16:creationId xmlns:a16="http://schemas.microsoft.com/office/drawing/2014/main" id="{FA68A491-6679-4E10-90EE-D8934A1C5A8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C737D6D0-0572-4F2F-8990-A54606980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722AE04-A883-4020-A36A-22824A182B9A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5C97BD20-9572-4512-B05E-3EBD015FFFF8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90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0D71AA65-6240-4902-B320-C1158C2B1A7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93D4FA21-2A0B-4C9B-8089-E21F6DA22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63B15DCF-DF52-4100-91BF-DF6E2498A41A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DDA4565E-C23D-4478-B537-D0C6EC09CAE8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91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EBCE24D0-9167-4ABB-8F03-4AC3413638A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DFEB55F6-9FCF-46FF-8488-37D5CE6940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D469DB6B-1B5B-4E4E-8C9F-6429E7FB3633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845040F2-639F-4CB0-8895-B1A304F29344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92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D2BBA4A4-E794-4B2D-B4B9-C9CFE2DF9B6C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3328319C-953F-4E4D-8B6D-1F9D4EC3B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0C5DA16-8DD0-4726-B493-CF4BD4AE15F1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3709FF58-DE31-4663-9F41-9D8AC64F74F4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93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20481" name="Text Box 1">
            <a:extLst>
              <a:ext uri="{FF2B5EF4-FFF2-40B4-BE49-F238E27FC236}">
                <a16:creationId xmlns:a16="http://schemas.microsoft.com/office/drawing/2014/main" id="{DD1B4707-49C4-48C4-BD48-E73DEA92828A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0482" name="Text Box 2">
            <a:extLst>
              <a:ext uri="{FF2B5EF4-FFF2-40B4-BE49-F238E27FC236}">
                <a16:creationId xmlns:a16="http://schemas.microsoft.com/office/drawing/2014/main" id="{D40F9DAB-69E0-412D-AADA-159625B96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904E47F-FCA2-47F3-AA2C-CBFED3697A41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/>
        <p:txBody>
          <a:bodyPr/>
          <a:lstStyle>
            <a:lvl1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  <a:p>
            <a:pPr eaLnBrk="1">
              <a:buClrTx/>
              <a:buFontTx/>
              <a:buNone/>
            </a:pPr>
            <a:fld id="{DF65C436-75C1-4FED-A527-9F9447D46F86}" type="slidenum">
              <a:rPr lang="en-US" altLang="en-US" sz="1000">
                <a:solidFill>
                  <a:srgbClr val="000000"/>
                </a:solidFill>
                <a:latin typeface="HelveticaNeueLT Pro 77 BdCn"/>
              </a:rPr>
              <a:pPr eaLnBrk="1">
                <a:buClrTx/>
                <a:buFontTx/>
                <a:buNone/>
              </a:pPr>
              <a:t>94</a:t>
            </a:fld>
            <a:endParaRPr lang="en-US" altLang="en-US" sz="1000">
              <a:solidFill>
                <a:srgbClr val="000000"/>
              </a:solidFill>
              <a:latin typeface="HelveticaNeueLT Pro 77 BdCn"/>
            </a:endParaRPr>
          </a:p>
        </p:txBody>
      </p:sp>
      <p:sp>
        <p:nvSpPr>
          <p:cNvPr id="21505" name="Text Box 1">
            <a:extLst>
              <a:ext uri="{FF2B5EF4-FFF2-40B4-BE49-F238E27FC236}">
                <a16:creationId xmlns:a16="http://schemas.microsoft.com/office/drawing/2014/main" id="{46B881B9-E907-4B73-9846-5924CE9DB49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21506" name="Text Box 2">
            <a:extLst>
              <a:ext uri="{FF2B5EF4-FFF2-40B4-BE49-F238E27FC236}">
                <a16:creationId xmlns:a16="http://schemas.microsoft.com/office/drawing/2014/main" id="{C5D2493D-2275-415C-8B40-751950992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D9C7A7-D679-4B33-BA1B-46313DFAD06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4CB5F5-5970-4139-BFD6-FAF3D40604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51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0813" cy="114141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0813" cy="4418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7E26ED-5102-48DB-A4C7-711505F8B13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66B25-BA1B-497A-AB5C-53D5BE8BB7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135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A97E25-F595-4A8E-B419-514CDFC6836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53BBD3-BB13-46C7-9C63-3F8A62C27E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19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08413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52600"/>
            <a:ext cx="3810000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69C2DB-AC56-49AD-B226-8E0C3F2231C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68F1E6-8DF2-4138-8E9A-0E7EE1E459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530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281A3FD-AFA4-4167-B7A7-00B3CB7CE89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54F704-5133-4FAC-909F-C58253DD4C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57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593B697-9498-4395-97D1-E5EC5BD8897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53BCD8-0D42-4404-9F88-DD0F96403C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657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C1194D-99EA-4E43-8045-CF90569647E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2DC89B-9CC8-495C-81FD-1DD9184650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627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D98A23-79F1-43AD-8686-ACCFA1C94C2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E4AE7D-0350-4EBA-8CCE-FCF21CACB2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088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F3DEBB-41C0-4B3E-9B81-53BE70F9C07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16AA50-25FF-45E8-9695-EC3D1D1E94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73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DDB838-B553-40B2-81D4-D9233C00125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BAF3EF-1DAC-446A-9C57-816DC090EB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391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1513" cy="5484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4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E5AA0-D6BE-40CE-AA02-4B3827ECE12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FA16A7-9022-40DB-A03B-D10D7FAB4E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922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2C82234-AAB5-4CEE-A7D5-1C90EA7E5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9BF66-A029-49BE-B932-5896127AD1FC}" type="datetimeFigureOut">
              <a:rPr lang="en-US"/>
              <a:pPr>
                <a:defRPr/>
              </a:pPr>
              <a:t>9/15/2020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95AAC88-D7DF-41C3-A939-38D0CB823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41BEF3-B16C-4D27-816F-2DBCC854E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C65DB-83C8-419D-9595-D42D848B1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9492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2981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4043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2461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0915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4215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6899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286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50783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468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0718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5813" cy="45243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4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0523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57575"/>
            <a:ext cx="7770813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4481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creativecommons.org/licenses/by-sa/3.0/us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>
            <a:extLst>
              <a:ext uri="{FF2B5EF4-FFF2-40B4-BE49-F238E27FC236}">
                <a16:creationId xmlns:a16="http://schemas.microsoft.com/office/drawing/2014/main" id="{A6DEAA83-77C6-4B85-B928-F3A37DE55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C9312405-1695-4BFC-9680-AC34449F7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08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the title text format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8C15F2E-3C8D-4902-A786-C52FAC4973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0813" cy="449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the outline text format</a:t>
            </a:r>
          </a:p>
          <a:p>
            <a:pPr lvl="1"/>
            <a:r>
              <a:rPr lang="en-GB" dirty="0"/>
              <a:t>Second Outline Level</a:t>
            </a:r>
          </a:p>
          <a:p>
            <a:pPr lvl="2"/>
            <a:r>
              <a:rPr lang="en-GB" dirty="0"/>
              <a:t>Third Outline Level</a:t>
            </a:r>
          </a:p>
          <a:p>
            <a:pPr lvl="3"/>
            <a:r>
              <a:rPr lang="en-GB" dirty="0"/>
              <a:t>Fourth Outline Level</a:t>
            </a:r>
          </a:p>
          <a:p>
            <a:pPr lvl="4"/>
            <a:r>
              <a:rPr lang="en-GB" dirty="0"/>
              <a:t>Fifth Outline Level</a:t>
            </a:r>
          </a:p>
          <a:p>
            <a:pPr lvl="4"/>
            <a:r>
              <a:rPr lang="en-GB" dirty="0"/>
              <a:t>Sixth Outline Level</a:t>
            </a:r>
          </a:p>
          <a:p>
            <a:pPr lvl="4"/>
            <a:r>
              <a:rPr lang="en-GB" dirty="0"/>
              <a:t>Seventh Outline Level</a:t>
            </a:r>
          </a:p>
          <a:p>
            <a:pPr lvl="4"/>
            <a:r>
              <a:rPr lang="en-GB" dirty="0"/>
              <a:t>Eighth Outline Level</a:t>
            </a:r>
          </a:p>
          <a:p>
            <a:pPr lvl="4"/>
            <a:r>
              <a:rPr lang="en-GB" dirty="0"/>
              <a:t>Ninth Outline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66B2AE6-9534-46D9-861C-B1C3A998B65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001000" y="6370638"/>
            <a:ext cx="455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0" hangingPunct="0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rgbClr val="000000"/>
                </a:solidFill>
              </a:defRPr>
            </a:lvl1pPr>
          </a:lstStyle>
          <a:p>
            <a:fld id="{7803D2BF-744C-4B5C-BB91-003F8F4134DB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0" name="Group 5">
            <a:extLst>
              <a:ext uri="{FF2B5EF4-FFF2-40B4-BE49-F238E27FC236}">
                <a16:creationId xmlns:a16="http://schemas.microsoft.com/office/drawing/2014/main" id="{48199D8F-48E3-4DBD-A7A1-6078E3723A1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885950" y="6297613"/>
            <a:ext cx="5476875" cy="488950"/>
            <a:chOff x="1885950" y="6164473"/>
            <a:chExt cx="5476875" cy="488738"/>
          </a:xfrm>
        </p:grpSpPr>
        <p:sp>
          <p:nvSpPr>
            <p:cNvPr id="1031" name="Rectangle 1">
              <a:extLst>
                <a:ext uri="{FF2B5EF4-FFF2-40B4-BE49-F238E27FC236}">
                  <a16:creationId xmlns:a16="http://schemas.microsoft.com/office/drawing/2014/main" id="{0C49750E-A7C8-47A1-AFC2-8691D321E3D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85950" y="6237713"/>
              <a:ext cx="5476875" cy="4154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900" u="sng">
                  <a:solidFill>
                    <a:srgbClr val="4374B7"/>
                  </a:solidFill>
                  <a:latin typeface="Helvetica Neue"/>
                  <a:cs typeface="Arial" panose="020B0604020202020204" pitchFamily="34" charset="0"/>
                  <a:hlinkClick r:id="rId14"/>
                </a:rPr>
                <a:t> </a:t>
              </a:r>
              <a:r>
                <a:rPr lang="en-US" altLang="en-US" u="sng">
                  <a:solidFill>
                    <a:srgbClr val="4374B7"/>
                  </a:solidFill>
                  <a:latin typeface="Helvetica Neue"/>
                  <a:cs typeface="Arial" panose="020B0604020202020204" pitchFamily="34" charset="0"/>
                </a:rPr>
                <a:t> </a:t>
              </a:r>
              <a:r>
                <a:rPr lang="en-US" altLang="en-US" sz="900" u="sng">
                  <a:solidFill>
                    <a:srgbClr val="4374B7"/>
                  </a:solidFill>
                  <a:latin typeface="Helvetica Neue"/>
                  <a:cs typeface="Arial" panose="020B0604020202020204" pitchFamily="34" charset="0"/>
                </a:rPr>
                <a:t>                         </a:t>
              </a:r>
              <a:br>
                <a:rPr lang="en-US" altLang="en-US" sz="700" u="sng">
                  <a:solidFill>
                    <a:schemeClr val="tx1"/>
                  </a:solidFill>
                  <a:cs typeface="Arial" panose="020B0604020202020204" pitchFamily="34" charset="0"/>
                </a:rPr>
              </a:br>
              <a:r>
                <a:rPr lang="en-US" altLang="en-US" sz="900" u="sng">
                  <a:solidFill>
                    <a:srgbClr val="000000"/>
                  </a:solidFill>
                  <a:latin typeface="Helvetica Neue"/>
                  <a:cs typeface="Arial" panose="020B0604020202020204" pitchFamily="34" charset="0"/>
                </a:rPr>
                <a:t>This work is licensed under a </a:t>
              </a:r>
              <a:r>
                <a:rPr lang="en-US" altLang="en-US" sz="900" u="sng">
                  <a:solidFill>
                    <a:srgbClr val="4374B7"/>
                  </a:solidFill>
                  <a:latin typeface="Helvetica Neue"/>
                  <a:cs typeface="Arial" panose="020B0604020202020204" pitchFamily="34" charset="0"/>
                  <a:hlinkClick r:id="rId14"/>
                </a:rPr>
                <a:t>Creative Commons Attribution-ShareAlike 3.0 United States License</a:t>
              </a:r>
              <a:r>
                <a:rPr lang="en-US" altLang="en-US" sz="900" u="sng">
                  <a:solidFill>
                    <a:srgbClr val="000000"/>
                  </a:solidFill>
                  <a:latin typeface="Helvetica Neue"/>
                  <a:cs typeface="Arial" panose="020B0604020202020204" pitchFamily="34" charset="0"/>
                </a:rPr>
                <a:t>.</a:t>
              </a:r>
              <a:r>
                <a:rPr lang="en-US" altLang="en-US" sz="700" u="sng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endParaRPr lang="en-US" altLang="en-US" sz="900" u="sng">
                <a:solidFill>
                  <a:srgbClr val="4374B7"/>
                </a:solidFill>
                <a:latin typeface="Helvetica Neue"/>
                <a:cs typeface="Arial" panose="020B0604020202020204" pitchFamily="34" charset="0"/>
              </a:endParaRPr>
            </a:p>
          </p:txBody>
        </p:sp>
        <p:pic>
          <p:nvPicPr>
            <p:cNvPr id="1032" name="Picture 2" descr="Creative Commons License">
              <a:hlinkClick r:id="rId14"/>
              <a:extLst>
                <a:ext uri="{FF2B5EF4-FFF2-40B4-BE49-F238E27FC236}">
                  <a16:creationId xmlns:a16="http://schemas.microsoft.com/office/drawing/2014/main" id="{6618DBC4-4DB5-473A-8744-DE180541A73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5287" y="6164473"/>
              <a:ext cx="838200" cy="295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2pPr>
      <a:lvl3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3pPr>
      <a:lvl4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4pPr>
      <a:lvl5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5pPr>
      <a:lvl6pPr marL="2514600" indent="-228600" algn="ctr" defTabSz="457200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6pPr>
      <a:lvl7pPr marL="2971800" indent="-228600" algn="ctr" defTabSz="457200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7pPr>
      <a:lvl8pPr marL="3429000" indent="-228600" algn="ctr" defTabSz="457200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8pPr>
      <a:lvl9pPr marL="3886200" indent="-228600" algn="ctr" defTabSz="457200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9pPr>
    </p:titleStyle>
    <p:bodyStyle>
      <a:lvl1pPr marL="342900" indent="-342900" algn="l" defTabSz="457200" rtl="0" fontAlgn="base">
        <a:spcBef>
          <a:spcPts val="7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6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500">
          <a:solidFill>
            <a:srgbClr val="000000"/>
          </a:solidFill>
          <a:latin typeface="HelveticaNeueLT Pro 57 Cn" charset="0"/>
          <a:ea typeface="+mn-ea"/>
          <a:cs typeface="+mn-cs"/>
        </a:defRPr>
      </a:lvl2pPr>
      <a:lvl3pPr marL="1143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5pPr>
      <a:lvl6pPr marL="2514600" indent="-228600" algn="l" defTabSz="457200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6pPr>
      <a:lvl7pPr marL="2971800" indent="-228600" algn="l" defTabSz="457200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7pPr>
      <a:lvl8pPr marL="3429000" indent="-228600" algn="l" defTabSz="457200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8pPr>
      <a:lvl9pPr marL="3886200" indent="-228600" algn="l" defTabSz="457200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>
            <a:extLst>
              <a:ext uri="{FF2B5EF4-FFF2-40B4-BE49-F238E27FC236}">
                <a16:creationId xmlns:a16="http://schemas.microsoft.com/office/drawing/2014/main" id="{03EA612D-D127-404A-AEE6-66D18AA236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51" name="Title Placeholder 1">
            <a:extLst>
              <a:ext uri="{FF2B5EF4-FFF2-40B4-BE49-F238E27FC236}">
                <a16:creationId xmlns:a16="http://schemas.microsoft.com/office/drawing/2014/main" id="{F3C381FD-104D-4620-ABAF-C09BF6E057D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Text Placeholder 2">
            <a:extLst>
              <a:ext uri="{FF2B5EF4-FFF2-40B4-BE49-F238E27FC236}">
                <a16:creationId xmlns:a16="http://schemas.microsoft.com/office/drawing/2014/main" id="{34569513-454D-4447-A672-8A3AE61195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E4270-8810-42BD-82E2-CC9495A87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82D3103-2F92-4FC7-949F-5EF705E51CB0}" type="datetimeFigureOut">
              <a:rPr lang="en-US"/>
              <a:pPr>
                <a:defRPr/>
              </a:pPr>
              <a:t>9/15/2020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4C87A-F98A-4EC5-8B45-6295149B65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BA6BF-99EC-40A8-A668-D86D2980B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F0AD762E-939C-4C89-A86B-E46B63A78E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>
            <a:extLst>
              <a:ext uri="{FF2B5EF4-FFF2-40B4-BE49-F238E27FC236}">
                <a16:creationId xmlns:a16="http://schemas.microsoft.com/office/drawing/2014/main" id="{056BDD3C-8E60-4890-A6F0-41BA1CDD0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1588" y="0"/>
            <a:ext cx="9145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7B6378A5-4CBD-4926-81D5-09F16E0C5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457575"/>
            <a:ext cx="77708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06462E3-52FC-469D-80E6-DFBBD35BC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000000"/>
          </a:solidFill>
          <a:latin typeface="HelveticaNeueLT Pro 77 BdCn" charset="0"/>
          <a:ea typeface="Osaka" charset="0"/>
          <a:cs typeface="Osaka" charset="0"/>
        </a:defRPr>
      </a:lvl9pPr>
    </p:titleStyle>
    <p:bodyStyle>
      <a:lvl1pPr marL="342900" indent="-342900" algn="l" defTabSz="457200" rtl="0" eaLnBrk="0" fontAlgn="base" hangingPunct="0">
        <a:spcBef>
          <a:spcPts val="7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6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500">
          <a:solidFill>
            <a:srgbClr val="000000"/>
          </a:solidFill>
          <a:latin typeface="HelveticaNeueLT Pro 57 Cn" charset="0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HelveticaNeueLT Pro 57 Cn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pectrum.ieee.org/geek-life/hands-on/the-making-of-arduino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5.jpeg"/><Relationship Id="rId7" Type="http://schemas.openxmlformats.org/officeDocument/2006/relationships/image" Target="../media/image77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10" Type="http://schemas.openxmlformats.org/officeDocument/2006/relationships/image" Target="../media/image80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hyperlink" Target="http://creativecommons.org/licenses/by-sa/3.0/us/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falstad.com/circuit/#%24+4+5.0E-6+10.20027730826997+50+5.0+43%0Ar+288+160+288+256+0+10000.0%0AR+288+160+288+128+0+0+40.0+5.0+0.0+0.0+0.5%0Aw+288+256+336+256+0%0As+288+256+288+336+0+1+true%0Ag+288+336+288+368+0%0AM+336+256+384+256+0+2.5%0A" TargetMode="External"/><Relationship Id="rId2" Type="http://schemas.openxmlformats.org/officeDocument/2006/relationships/hyperlink" Target="http://falstad.com/circuit/#%24+4+5.0E-6+10.20027730826997+50+5.0+43%0Ar+240+224+240+320+0+10000.0%0Ag+240+320+240+368+0%0As+240+224+240+128+0+1+true%0AR+240+128+240+80+0+0+40.0+5.0+0.0+0.0+0.5%0Aw+240+224+304+224+0%0AM+304+224+352+224+0+2.5%0Ax+301+257+412+261+0+16+to+Digital+Input+3%0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sourcehardwarejunkies.com/tutorial-03-digitalread-and-serial-port-communication/" TargetMode="External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://falstad.com/circuit/#%24+4+5.0E-6+10.20027730826997+50+5.0+43%0Ar+400+224+400+320+0+2000.0%0Ag+400+320+400+368+0%0AR+400+128+400+80+0+0+40.0+5.0+0.0+0.0+0.5%0Aw+400+224+464+224+0%0Ar+400+128+400+224+0+8000.0%0A174+160+176+160+272+0+10000.0+0.797+Resistance%0Aw+176+224+224+224+0%0AO+464+224+528+224+1%0AR+160+176+160+80+0+0+40.0+5.0+0.0+0.0+0.5%0Ag+160+272+160+368+0%0AO+224+224+288+224+1%0A" TargetMode="External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9.pn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png"/><Relationship Id="rId4" Type="http://schemas.openxmlformats.org/officeDocument/2006/relationships/image" Target="../media/image146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ADD9717A-8668-4668-91DB-2A272BCE0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505200"/>
            <a:ext cx="7772400" cy="6096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3000" dirty="0">
                <a:solidFill>
                  <a:srgbClr val="FFFFFF"/>
                </a:solidFill>
              </a:rPr>
              <a:t>Intro to </a:t>
            </a:r>
            <a:r>
              <a:rPr lang="en-US" sz="3000" dirty="0" err="1">
                <a:solidFill>
                  <a:srgbClr val="FFFFFF"/>
                </a:solidFill>
              </a:rPr>
              <a:t>Arduino</a:t>
            </a: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F9988198-4116-49F8-AFAC-8B01D957E413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609600" y="4038600"/>
            <a:ext cx="7772400" cy="750888"/>
          </a:xfrm>
        </p:spPr>
        <p:txBody>
          <a:bodyPr lIns="90000" tIns="46800" rIns="90000" bIns="46800"/>
          <a:lstStyle/>
          <a:p>
            <a:pPr marL="0" indent="0" algn="ctr" eaLnBrk="1" hangingPunct="1">
              <a:spcBef>
                <a:spcPts val="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000" dirty="0">
                <a:solidFill>
                  <a:srgbClr val="FFFFFF"/>
                </a:solidFill>
              </a:rPr>
              <a:t>Zero to Prototyping</a:t>
            </a:r>
          </a:p>
          <a:p>
            <a:pPr marL="0" indent="0" algn="ctr" eaLnBrk="1" hangingPunct="1">
              <a:spcBef>
                <a:spcPts val="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000" dirty="0">
                <a:solidFill>
                  <a:srgbClr val="FFFFFF"/>
                </a:solidFill>
              </a:rPr>
              <a:t>in a Flash!</a:t>
            </a:r>
          </a:p>
          <a:p>
            <a:pPr marL="0" indent="0" algn="ctr" eaLnBrk="1" hangingPunct="1">
              <a:spcBef>
                <a:spcPts val="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5CA83D7-AF2E-4182-A147-F3C248881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907088"/>
            <a:ext cx="7772400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0" fontAlgn="base" hangingPunct="0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 marL="0" indent="0" algn="ctr" eaLnBrk="1" hangingPunct="1">
              <a:spcBef>
                <a:spcPts val="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800" dirty="0">
                <a:solidFill>
                  <a:srgbClr val="FFFFFF"/>
                </a:solidFill>
              </a:rPr>
              <a:t>Material designed by Linz Craig, Nick Poole, </a:t>
            </a:r>
            <a:r>
              <a:rPr lang="en-US" sz="1800" dirty="0" err="1">
                <a:solidFill>
                  <a:srgbClr val="FFFFFF"/>
                </a:solidFill>
              </a:rPr>
              <a:t>Prashanta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Aryal</a:t>
            </a:r>
            <a:r>
              <a:rPr lang="en-US" sz="1800" dirty="0">
                <a:solidFill>
                  <a:srgbClr val="FFFFFF"/>
                </a:solidFill>
              </a:rPr>
              <a:t>, </a:t>
            </a:r>
          </a:p>
          <a:p>
            <a:pPr marL="0" indent="0" algn="ctr" eaLnBrk="1" hangingPunct="1">
              <a:spcBef>
                <a:spcPts val="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800" dirty="0">
                <a:solidFill>
                  <a:srgbClr val="FFFFFF"/>
                </a:solidFill>
              </a:rPr>
              <a:t>Theo Simpson, Tai Johnson, and Eli </a:t>
            </a:r>
            <a:r>
              <a:rPr lang="en-US" sz="1800" dirty="0" err="1">
                <a:solidFill>
                  <a:srgbClr val="FFFFFF"/>
                </a:solidFill>
              </a:rPr>
              <a:t>Santistevan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A3021471-2DA5-444D-97ED-CBE3E41BD5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Overview of Class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B005420-34A0-4A11-AFF8-4ED77A6754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charset="0"/>
              <a:buNone/>
              <a:defRPr/>
            </a:pPr>
            <a:r>
              <a:rPr lang="en-US" sz="2000" b="1" dirty="0"/>
              <a:t>Getting Started: </a:t>
            </a:r>
          </a:p>
          <a:p>
            <a:pPr>
              <a:buFont typeface="Times New Roman" charset="0"/>
              <a:buNone/>
              <a:defRPr/>
            </a:pPr>
            <a:r>
              <a:rPr lang="en-US" sz="2000" dirty="0"/>
              <a:t>Installation, Applications and Materials</a:t>
            </a:r>
          </a:p>
          <a:p>
            <a:pPr>
              <a:buFont typeface="Times New Roman" charset="0"/>
              <a:buNone/>
              <a:defRPr/>
            </a:pPr>
            <a:r>
              <a:rPr lang="en-US" sz="2000" b="1" dirty="0"/>
              <a:t>Electrical:</a:t>
            </a:r>
            <a:r>
              <a:rPr lang="en-US" sz="2000" dirty="0"/>
              <a:t> </a:t>
            </a:r>
          </a:p>
          <a:p>
            <a:pPr>
              <a:buFont typeface="Times New Roman" charset="0"/>
              <a:buNone/>
              <a:defRPr/>
            </a:pPr>
            <a:r>
              <a:rPr lang="en-US" sz="2000" dirty="0"/>
              <a:t>Components, Ohm's Law, Input and Output, Analog and Digital</a:t>
            </a:r>
          </a:p>
          <a:p>
            <a:pPr>
              <a:buFont typeface="Times New Roman" charset="0"/>
              <a:buNone/>
              <a:defRPr/>
            </a:pPr>
            <a:r>
              <a:rPr lang="en-US" sz="2000" dirty="0"/>
              <a:t>-----------------------------</a:t>
            </a:r>
          </a:p>
          <a:p>
            <a:pPr>
              <a:buFont typeface="Times New Roman" charset="0"/>
              <a:buNone/>
              <a:defRPr/>
            </a:pPr>
            <a:r>
              <a:rPr lang="en-US" sz="2000" b="1" dirty="0"/>
              <a:t>Programming:</a:t>
            </a:r>
            <a:r>
              <a:rPr lang="en-US" sz="2000" dirty="0"/>
              <a:t> </a:t>
            </a:r>
          </a:p>
          <a:p>
            <a:pPr>
              <a:buFont typeface="Times New Roman" charset="0"/>
              <a:buNone/>
              <a:defRPr/>
            </a:pPr>
            <a:r>
              <a:rPr lang="en-US" sz="2000" dirty="0"/>
              <a:t>Split into groups depending on experience</a:t>
            </a:r>
          </a:p>
          <a:p>
            <a:pPr>
              <a:buFont typeface="Times New Roman" charset="0"/>
              <a:buNone/>
              <a:defRPr/>
            </a:pPr>
            <a:r>
              <a:rPr lang="en-US" sz="2000" b="1" dirty="0"/>
              <a:t>Serial Communication Basics:</a:t>
            </a:r>
            <a:r>
              <a:rPr lang="en-US" sz="2000" dirty="0"/>
              <a:t> </a:t>
            </a:r>
          </a:p>
          <a:p>
            <a:pPr>
              <a:buFont typeface="Times New Roman" charset="0"/>
              <a:buNone/>
              <a:defRPr/>
            </a:pPr>
            <a:r>
              <a:rPr lang="en-US" sz="2000" dirty="0"/>
              <a:t>Troubleshooting and Debugging</a:t>
            </a:r>
          </a:p>
          <a:p>
            <a:pPr>
              <a:buFont typeface="Times New Roman" charset="0"/>
              <a:buNone/>
              <a:defRPr/>
            </a:pPr>
            <a:r>
              <a:rPr lang="en-US" sz="2000" b="1" dirty="0"/>
              <a:t>Virtual Prototyping: </a:t>
            </a:r>
          </a:p>
          <a:p>
            <a:pPr>
              <a:buFont typeface="Times New Roman" charset="0"/>
              <a:buNone/>
              <a:defRPr/>
            </a:pPr>
            <a:r>
              <a:rPr lang="en-US" sz="2000" dirty="0"/>
              <a:t>Schematics and PCB Layout in </a:t>
            </a:r>
            <a:r>
              <a:rPr lang="en-US" sz="2000" dirty="0" err="1"/>
              <a:t>Fritzing</a:t>
            </a:r>
            <a:endParaRPr 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529E909A-1836-4E80-9C4A-B46E3D621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 err="1"/>
              <a:t>Arduino</a:t>
            </a:r>
            <a:r>
              <a:rPr lang="en-US" dirty="0"/>
              <a:t> Board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C8FF588-E7A4-4ED8-AEBA-DA84B0DB3C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0813" cy="2133600"/>
          </a:xfrm>
        </p:spPr>
        <p:txBody>
          <a:bodyPr/>
          <a:lstStyle/>
          <a:p>
            <a:pPr algn="ctr">
              <a:defRPr/>
            </a:pPr>
            <a:r>
              <a:rPr lang="en-US" altLang="en-US" sz="2000" dirty="0"/>
              <a:t>“</a:t>
            </a:r>
            <a:r>
              <a:rPr lang="en-US" sz="2000" dirty="0"/>
              <a:t>Strong Friend</a:t>
            </a:r>
            <a:r>
              <a:rPr lang="en-US" altLang="en-US" sz="2000" dirty="0"/>
              <a:t>”</a:t>
            </a:r>
            <a:r>
              <a:rPr lang="en-US" sz="2000" dirty="0"/>
              <a:t> Created in </a:t>
            </a:r>
            <a:r>
              <a:rPr lang="en-US" sz="2000" dirty="0" err="1"/>
              <a:t>Ivrea</a:t>
            </a:r>
            <a:r>
              <a:rPr lang="en-US" sz="2000" dirty="0"/>
              <a:t>, Italy </a:t>
            </a:r>
          </a:p>
          <a:p>
            <a:pPr algn="ctr">
              <a:defRPr/>
            </a:pPr>
            <a:r>
              <a:rPr lang="en-US" sz="2000" dirty="0"/>
              <a:t>in 2005 by Massimo </a:t>
            </a:r>
            <a:r>
              <a:rPr lang="en-US" sz="2000" dirty="0" err="1"/>
              <a:t>Banzi</a:t>
            </a:r>
            <a:r>
              <a:rPr lang="en-US" sz="2000" dirty="0"/>
              <a:t> &amp; David </a:t>
            </a:r>
            <a:r>
              <a:rPr lang="en-US" sz="2000" dirty="0" err="1"/>
              <a:t>Cuartielles</a:t>
            </a:r>
            <a:endParaRPr lang="en-US" sz="200" dirty="0"/>
          </a:p>
          <a:p>
            <a:pPr algn="ctr">
              <a:defRPr/>
            </a:pPr>
            <a:r>
              <a:rPr lang="en-US" sz="2000" dirty="0"/>
              <a:t>Open Source Hardware</a:t>
            </a:r>
            <a:endParaRPr lang="en-US" sz="200" dirty="0"/>
          </a:p>
          <a:p>
            <a:pPr algn="ctr">
              <a:defRPr/>
            </a:pPr>
            <a:r>
              <a:rPr lang="en-US" sz="2000" dirty="0"/>
              <a:t>	Processor</a:t>
            </a:r>
            <a:endParaRPr lang="en-US" sz="200" dirty="0"/>
          </a:p>
          <a:p>
            <a:pPr algn="ctr">
              <a:defRPr/>
            </a:pPr>
            <a:r>
              <a:rPr lang="en-US" sz="2000" dirty="0"/>
              <a:t>Coding is accessible &amp; transferrable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(C++, Processing, java)</a:t>
            </a:r>
          </a:p>
          <a:p>
            <a:pPr algn="ctr">
              <a:defRPr/>
            </a:pPr>
            <a:endParaRPr lang="en-US" sz="2000" b="1" dirty="0"/>
          </a:p>
          <a:p>
            <a:pPr algn="ctr">
              <a:defRPr/>
            </a:pPr>
            <a:endParaRPr lang="en-US" sz="2400" b="1" dirty="0"/>
          </a:p>
        </p:txBody>
      </p:sp>
      <p:pic>
        <p:nvPicPr>
          <p:cNvPr id="6148" name="Picture 1">
            <a:extLst>
              <a:ext uri="{FF2B5EF4-FFF2-40B4-BE49-F238E27FC236}">
                <a16:creationId xmlns:a16="http://schemas.microsoft.com/office/drawing/2014/main" id="{FE68DC9D-7CAF-4DA8-9ACA-B8D7639D4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3800"/>
            <a:ext cx="3657600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 descr="https://dlnmh9ip6v2uc.cloudfront.net/images/products/1/1/5/7/5/11575-01.jpg">
            <a:extLst>
              <a:ext uri="{FF2B5EF4-FFF2-40B4-BE49-F238E27FC236}">
                <a16:creationId xmlns:a16="http://schemas.microsoft.com/office/drawing/2014/main" id="{B4138963-D776-4485-8429-29CA91C8C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311525"/>
            <a:ext cx="240982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 descr="https://dlnmh9ip6v2uc.cloudfront.net/images/products/1/1/2/2/4/11224-01c.jpg">
            <a:extLst>
              <a:ext uri="{FF2B5EF4-FFF2-40B4-BE49-F238E27FC236}">
                <a16:creationId xmlns:a16="http://schemas.microsoft.com/office/drawing/2014/main" id="{C02F528D-7963-457C-B07F-1562F448D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4084638"/>
            <a:ext cx="2714625" cy="20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AutoShape 2" descr="data:image/jpeg;base64,/9j/4AAQSkZJRgABAQAAAQABAAD/2wCEAAkGBwgHBgkIBwgKCgkLDRYPDQwMDRsUFRAWIB0iIiAdHx8kKDQsJCYxJx8fLT0tMTU3Ojo6Iys/RD84QzQ5OjcBCgoKDQwNGg8PGjclHyU3Nzc3Nzc3Nzc3Nzc3Nzc3Nzc3Nzc3Nzc3Nzc3Nzc3Nzc3Nzc3Nzc3Nzc3Nzc3Nzc3N//AABEIAG0AlwMBEQACEQEDEQH/xAAcAAEAAgMBAQEAAAAAAAAAAAAABgcDBAUCCAH/xABIEAAABAMBCQsJBgUFAAAAAAAAAQIDBAURBgcSFyE2UVWT0RMVFjFBcXSBsrPSFCIyNVZhc6HTQlJykbHBI1NikpQ0RFSCov/EABoBAQACAwEAAAAAAAAAAAAAAAAEBQECAwb/xAA0EQABAwECDQQCAgIDAAAAAAAAAQIDBBNSBRESFSExMzRRU3Hh8BRBkaGBsTLRYcEiI0L/2gAMAwEAAhEDEQA/ALxAAAAAAAAAAAAAAAAAAAAAAAAAAAAAAAAAAAAAAAAAAAAAAAAAAAAAAAAAAAAAAAAAAAAc20M4Ykcqej4gr5KColBHQ1qPiSQ6wxOmejGnKaVImK9SEYWGdEOa8vCLHNTr/wBdyBnRt0YWGdEOa8vCGanX/ruM6NujCwzohzXl4QzU6/8AXcZ0bdGFhnRDmvLwhmp1/wCu4zo26MLDOiHNeXhDNTr/ANdxnRt0YWGdEOa8vCGanX/ruM6NujCwzohzXl4QzU6/9dxnRt0YWGdEOa8vCGanX/ruM6NujCwzohzXl4QzU6/9dxnRt0YWGdEOa8vCGanX/ruM6NujCwzohzXl4QzU6/8AXcZ0bdGFhnRDmvLwhmp1/wCu4zo26MLDOiHNeXhDNTr/ANdxnRt0YWGdEOf5BeEM1Ov/AF3GdG3SaWZnKZ/J2pilg2ScUorw1X1KGZcdPcK+ohsZFZjxk6CVJmI9EOqOJ2AAHxAClrpVoim038ih11hIMzSVDxLc+0fVxF15x6DB9NZx5a61KKvntH5CakIcLArgAFSzgZFSzgBUs4AVLOAFSzgBUs4AVLOAFSzgBUs4AVLOAFSzgBUs4GC7rl+RsL8R3tmPO4R3hT0OD93Qlggk0ADg2vtGzZuXJiXGt2dcXeNM397fZzrQ8RF7swkU1Os78lNBHqahIGZS6SBldFgCLJSE1qfpizza/mr8dyuzk3l/fY2LpHkz9lZNHw8GzDKiXEuGltJVIlNmdKkRVGmD8pJ3sVceL+zevVHQNciaytleifMLgqE1lvWttBAWZioaGKQQkTurBOX1UopjpT0DzChpad9Q1XZapi84l7U1LadUTIx4zh4RYD2VhNan6Yk5tfzF+O5Hzk3l/fYYRYD2VhNan6YZtfzF+O4zk2599hhFgPZWE1qfphm1/M+u4zk3l/fY9M3RJWbpE/ZeHS3ymhaFGXUaC/UYXB0mLRJ58hMJMx6WE1aiZJFSB6cQEDCvMtsrcvTZSk6pIzNJ4sR4hXK2VsqRuVULBHxujtGoQjCLAeysLrU/TFlm1/MX47lfnJvL++wwiwHsrC61P0wza/mL8dxnJvL++x7YugwDz7bXBaELdFkmu6pxVOn8sYdg97UVbRfPyZbhFrnI3I1/57HYtfaWX2amqIHg/CRN8wl2/qlFKqUVKXh/d+Yj0tK+oZl5app89zvU1TadyNyMfnQ0JNbaAms2hIDgzCNeUOki/v0qva8tLwh1loXxsV9oujzic4q5sr0Zka/OBYG9Uvp/oIXUp2CrtH8V+SyyG8DZZZaYbJthtDaC4koSREXUQ1VVXSplERNRkGDJ+HxACibeT7f6ercaXfQkP/DYzGXKrrP5EQ9JRQWMWnWus87WT2smjUhHBMIZYtu8gLN8zXdCoot6k/P7Ler3Rn4/RXKvRPmFuVKaye3XfW8v6IXaMVeC9m7qWeE/5N6EdsW229aqWNuoStCnqKSoqkeI+QTKtVSByoRKREWZuMz2/abYtfMG2W0NtpUiiEJIiLzE8hDShVVp2qvmk2rURKhyJ5oOjcugYWYTuKh46HaiGjhFeY4klF6SfmOOEXuZEitXEuP+zrg5jXvVHJj0EUjmksR0Sy3W9bdUhNeOhGZEJ7FVWoqkKREa9UQn1z1RnYy0qTM70m1mRV5TaOv6EKuu3iPz3LSh3d/nsV2hKlqJKSM1GdCIixmYtlKnWbu8010ZHf469g520V5Pk6WEt1fgzwMomaY2HUqWxpJJ1JmZw66EVS9w0kmjyF/5J8m8cMiPRVavwSK69lUz0JHbcEXBewXr/RKwntU6HCsZlXKukpEmr2D+hGo9u0+gCHlz0oAAAQ26ZPzlMlOEYXSKjaoTTjSj7R/OnX7hPoKe1kyl1IQa6ezjxJrUpcehKAAYLFt3kBZvma7oVFFvUn5/Zb1e6M/H6K5V6J8wtypTWT26763l/RC7RirwXs3dSzwn/JvQ4Fh8rpV8f9jEus3dxFo9u0z3Rcs5l+JHdpGlBu7fPdTNdvDvPY61yDKOJ6IrtJHDCmxTr/ZIwZtF6EPmvrWN6Q52jFhH/BOiEGbaO6qTq55kdaf4S+6UKyu3iPz3LKh3d/nsV8w6th5t5s6LbUS0n7yOpC1c1HIqKVTXK1UVCUYRLS/8xrUI2CFm6n4fZNzjOZoS6BaN2KYbXFtGlbiUn/ARxGfMNX4Op0aq4jaOvmc9EUzXXsqWOgo7bgxgvYL1/wBIZwntU6HCsZlXKukpEmr2D+hGo9u0+gCHlz0oAHh51DDSnXVEltBGpSjPERFxmCIqriQwq4kxqfP9qp0ufzt+OVUmz8xlJ/ZQXFt6x6imgSGNGnmqmZZpFcYIaVOvyaNmh1SxDLQ2X9alHxdRY+shs6ZElbH7qYZCro3SeyHPHY4Fi27yAs3zNd0Kii3qT8/st6vdGfj9Fcq9E+YW5UprJ7dd9by/ohdoxV4L2bupZ4T/AJN6HAsPldKvj/sYl1m7uItHt2me6LlnMvxI7tI0oN3b57qZrt4d57HWuQZRxPRFdpI4YU2Kdf7JGDNovQh819axvSHO0YsI/wCCdEIM20d1UnVzzI60/wAJfdKFZXbxH57llQ7u/wA9iv4dpUQ+0w3S/cWSE14qmdCFq5clFUqmtylREJhgytB96B1x+EV+c4P8/Hcn5tm4oZYW5tP2Ypl1SoK9Q4lR0ePiI6/dGr8JQK1U0/Hc2Zg6VrkXGh4uu5Us9CR23BtgvYL1X/RjCe1TocOxmVcq6SkSavYP6Eaj27T6AIeXPSgAV/dXn/kkvRKIdVHoor56h+i3m/7H8iMWeDYMt9oupP2VuEZ8hlmmtSp0Ea1kkjSRqOlVHQus+QXi6ikTSpaFpYSBgrmCWZa+1EMpcbq80dUuLvvOOvPUUtO9763G9MSl1OxrKTE1cZVouykLFt3kBZvma7oVFFvUn5/Zb1e6M/H6K5V6J8wtypTWT26763l/RC7RirwXs3dSzwn/ACb0OBYfK6VfH/YxLrN3cRaPbtM90XLOZfiR3aRpQbu3z3UzXbw7z2OtcgyjieiK7SRwwpsU6/2SMGbRehD5r61jekOdoxYR/wAE6IQZto7qpOrnmR1p/hL7pQrK7eI/PcsqHd3+exXZYqC2KkzeVRH893+8xrkt4G1o/iZ4CJfOPhiN5ym7I+2echrI1uQug6RSOy00+5Krr2VLPQkdtwQsF7Bev+kJeE9qnQhTa1NrJbalJUk6kpJ0MusWCoipiUrkVU0ob8C/NY+MZhIaLilPPrJCC3ZXGfXxDk9sTGq5yJiQ7MfK9yNRVxr/AJL9lECmWy1iDS4tzck0NxZ1NZ8pnzmPMSPV71cp6SNuQ1GldT2T2Zmc3ioqPtVexC3DJSKJ8ymK9LmpQWkE1RHGjWxaCtmhp5Hq50mk0ODNj/asv/I7eqquUcvTUvMO4tNlVWUTZ/hG1uKXL/dalfelfUpxCMnqUntrPSScVPY2WXoOHwYsf7Vl+SRJ9VVcojelpeYd2d8F5tI5fKl2kZbRBEkkuFQzXRN7jEWH1MUjpLPWSZfTyRpGr9RHzsvZIyMuFqMf9CRL9VVcojempuYdy1TVl7RxTEQ7aVlg2WtzIk0OuOtcfOI1M6pgRUSPHjO9Q2nnVFV+o0ZNKLKSqaQ0ei1TTiodd+SDSREodZZqmRisWPWc4oaaN6OSTUe5/LLKzqbxExctQ00p4yM0JIjIqJIv2GsEtTFGjEj1GZoqaV6vWTWbVlWLLWbmC4xq0rL5raNs0roRYzI64uYaVLqmdmSseI3p208DspHnJibO2TiIl587WNpNxalmV6WKp1HdtRVNREsji6npnKqrIdqRFZeTSiZS9u0jDqY5BpNaqEaKpNPXxiPN6iWRr1j1EiKwijViP1kf4L2V9r2dWW0S/VVPKInpabmDgvZX2vZ1ZbRj1VTyh6Wm5h7Ys3ZZl9t0rXMmaFkqm5ljodc4w6pqVRUsjZtNTtVFtDr2qhrLWjmaI520zLCkspavEkSixGo64/xDhTOqYGZCR4zvUNp53ZSvOPwYsl7Wo/sSJHqqrlEf0tNzCUWPszJZQ6U6hpkcchRG2ys0YiVWh3tOM+T8xCqqqaX/AKnNxEympoo1tGrjJkzFsOrNCDUSyKt4tBpOmehlxCvVqppUmo5FPnqdmW/Mfj/3TvbMerh2beiHmZto7qaVR0OIqAFQAqAFQAqAFQAqAFQAqAFQAqAFQAqAFQBvyKVvTqbQ8AxiU6rzlfcTyq6iHKaVIo1ep2giWV6NQuqYwKIWBKChW71BQamIUuQlZucyp+RjzbH5Tsp3HSehcxETJTgY0wj0LFvMN7kl5S0uQ5st7m2lN6ZK82p0zGfLVOYZV7XNRfnzz3MI1UXF8HZOVS5SjUqAhTMzqZmynH8hytXp/wClOtm3gfm9Mt0fCahOwZtZLyizZwG9Mt0fCahOwLWS8os2cBvTLdHwmoTsC1kvKLNnAb0y3R8JqE7AtZLyizZwG9Mt0fCahOwLWS8os2cBvTLdHwmoTsC1kvKLNnAb0y3R8JqE7AtZLyizZwG9Mt0fCahOwLWS8os2cBvTLdHwmoTsC1kvKLNnAb0y3R8JqE7AtZLyizZwG9Mt0fCahOwLWS8os2cBvTLdHwmoTsC1kvKLNnAb0y3R8JqE7AtZLyizZwG9Mt0fCahOwLWS8os2cBvTLdHwmoTsC1kvKLNnAyMS+Dhl38PCsNLpS+baSk6dRDVz3OTEqmUa1NSGZ1pDqDbdQlaFYjSoqkY1RcWlDKpj0KeGYVhgjJhltslHU7xJFX8hlXK7WoRqJqMwwZAAAAAAAAAAAAAAAAAAAAAAAAAAAAAAAAAAAAAAAAAAAAAAAAAAAAAAAAAAAAAA/9k=">
            <a:extLst>
              <a:ext uri="{FF2B5EF4-FFF2-40B4-BE49-F238E27FC236}">
                <a16:creationId xmlns:a16="http://schemas.microsoft.com/office/drawing/2014/main" id="{E8309A7D-7B34-4A29-AC41-DC289C8B86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152" name="AutoShape 4" descr="data:image/jpeg;base64,/9j/4AAQSkZJRgABAQAAAQABAAD/2wCEAAkGBwgHBgkIBwgKCgkLDRYPDQwMDRsUFRAWIB0iIiAdHx8kKDQsJCYxJx8fLT0tMTU3Ojo6Iys/RD84QzQ5OjcBCgoKDQwNGg8PGjclHyU3Nzc3Nzc3Nzc3Nzc3Nzc3Nzc3Nzc3Nzc3Nzc3Nzc3Nzc3Nzc3Nzc3Nzc3Nzc3Nzc3N//AABEIAG0AlwMBEQACEQEDEQH/xAAcAAEAAgMBAQEAAAAAAAAAAAAABgcDBAUCCAH/xABIEAAABAMBCQsJBgUFAAAAAAAAAQIDBAURBgcSFyE2UVWT0RMVFjFBcXSBsrPSFCIyNVZhc6HTQlJykbHBI1NikpQ0RFSCov/EABoBAQACAwEAAAAAAAAAAAAAAAAEBQECAwb/xAA0EQABAwECDQQCAgIDAAAAAAAAAQIDBBNSBRESFSExMzRRU3Hh8BRBkaGBsTLRYcEiI0L/2gAMAwEAAhEDEQA/ALxAAAAAAAAAAAAAAAAAAAAAAAAAAAAAAAAAAAAAAAAAAAAAAAAAAAAAAAAAAAAAAAAAAAAc20M4Ykcqej4gr5KColBHQ1qPiSQ6wxOmejGnKaVImK9SEYWGdEOa8vCLHNTr/wBdyBnRt0YWGdEOa8vCGanX/ruM6NujCwzohzXl4QzU6/8AXcZ0bdGFhnRDmvLwhmp1/wCu4zo26MLDOiHNeXhDNTr/ANdxnRt0YWGdEOa8vCGanX/ruM6NujCwzohzXl4QzU6/9dxnRt0YWGdEOa8vCGanX/ruM6NujCwzohzXl4QzU6/9dxnRt0YWGdEOa8vCGanX/ruM6NujCwzohzXl4QzU6/8AXcZ0bdGFhnRDmvLwhmp1/wCu4zo26MLDOiHNeXhDNTr/ANdxnRt0YWGdEOf5BeEM1Ov/AF3GdG3SaWZnKZ/J2pilg2ScUorw1X1KGZcdPcK+ohsZFZjxk6CVJmI9EOqOJ2AAHxAClrpVoim038ih11hIMzSVDxLc+0fVxF15x6DB9NZx5a61KKvntH5CakIcLArgAFSzgZFSzgBUs4AVLOAFSzgBUs4AVLOAFSzgBUs4AVLOAFSzgBUs4GC7rl+RsL8R3tmPO4R3hT0OD93Qlggk0ADg2vtGzZuXJiXGt2dcXeNM397fZzrQ8RF7swkU1Os78lNBHqahIGZS6SBldFgCLJSE1qfpizza/mr8dyuzk3l/fY2LpHkz9lZNHw8GzDKiXEuGltJVIlNmdKkRVGmD8pJ3sVceL+zevVHQNciaytleifMLgqE1lvWttBAWZioaGKQQkTurBOX1UopjpT0DzChpad9Q1XZapi84l7U1LadUTIx4zh4RYD2VhNan6Yk5tfzF+O5Hzk3l/fYYRYD2VhNan6YZtfzF+O4zk2599hhFgPZWE1qfphm1/M+u4zk3l/fY9M3RJWbpE/ZeHS3ymhaFGXUaC/UYXB0mLRJ58hMJMx6WE1aiZJFSB6cQEDCvMtsrcvTZSk6pIzNJ4sR4hXK2VsqRuVULBHxujtGoQjCLAeysLrU/TFlm1/MX47lfnJvL++wwiwHsrC61P0wza/mL8dxnJvL++x7YugwDz7bXBaELdFkmu6pxVOn8sYdg97UVbRfPyZbhFrnI3I1/57HYtfaWX2amqIHg/CRN8wl2/qlFKqUVKXh/d+Yj0tK+oZl5app89zvU1TadyNyMfnQ0JNbaAms2hIDgzCNeUOki/v0qva8tLwh1loXxsV9oujzic4q5sr0Zka/OBYG9Uvp/oIXUp2CrtH8V+SyyG8DZZZaYbJthtDaC4koSREXUQ1VVXSplERNRkGDJ+HxACibeT7f6ercaXfQkP/DYzGXKrrP5EQ9JRQWMWnWus87WT2smjUhHBMIZYtu8gLN8zXdCoot6k/P7Ler3Rn4/RXKvRPmFuVKaye3XfW8v6IXaMVeC9m7qWeE/5N6EdsW229aqWNuoStCnqKSoqkeI+QTKtVSByoRKREWZuMz2/abYtfMG2W0NtpUiiEJIiLzE8hDShVVp2qvmk2rURKhyJ5oOjcugYWYTuKh46HaiGjhFeY4klF6SfmOOEXuZEitXEuP+zrg5jXvVHJj0EUjmksR0Sy3W9bdUhNeOhGZEJ7FVWoqkKREa9UQn1z1RnYy0qTM70m1mRV5TaOv6EKuu3iPz3LSh3d/nsV2hKlqJKSM1GdCIixmYtlKnWbu8010ZHf469g520V5Pk6WEt1fgzwMomaY2HUqWxpJJ1JmZw66EVS9w0kmjyF/5J8m8cMiPRVavwSK69lUz0JHbcEXBewXr/RKwntU6HCsZlXKukpEmr2D+hGo9u0+gCHlz0oAAAQ26ZPzlMlOEYXSKjaoTTjSj7R/OnX7hPoKe1kyl1IQa6ezjxJrUpcehKAAYLFt3kBZvma7oVFFvUn5/Zb1e6M/H6K5V6J8wtypTWT26763l/RC7RirwXs3dSzwn/JvQ4Fh8rpV8f9jEus3dxFo9u0z3Rcs5l+JHdpGlBu7fPdTNdvDvPY61yDKOJ6IrtJHDCmxTr/ZIwZtF6EPmvrWN6Q52jFhH/BOiEGbaO6qTq55kdaf4S+6UKyu3iPz3LKh3d/nsV8w6th5t5s6LbUS0n7yOpC1c1HIqKVTXK1UVCUYRLS/8xrUI2CFm6n4fZNzjOZoS6BaN2KYbXFtGlbiUn/ARxGfMNX4Op0aq4jaOvmc9EUzXXsqWOgo7bgxgvYL1/wBIZwntU6HCsZlXKukpEmr2D+hGo9u0+gCHlz0oAHh51DDSnXVEltBGpSjPERFxmCIqriQwq4kxqfP9qp0ufzt+OVUmz8xlJ/ZQXFt6x6imgSGNGnmqmZZpFcYIaVOvyaNmh1SxDLQ2X9alHxdRY+shs6ZElbH7qYZCro3SeyHPHY4Fi27yAs3zNd0Kii3qT8/st6vdGfj9Fcq9E+YW5UprJ7dd9by/ohdoxV4L2bupZ4T/AJN6HAsPldKvj/sYl1m7uItHt2me6LlnMvxI7tI0oN3b57qZrt4d57HWuQZRxPRFdpI4YU2Kdf7JGDNovQh819axvSHO0YsI/wCCdEIM20d1UnVzzI60/wAJfdKFZXbxH57llQ7u/wA9iv4dpUQ+0w3S/cWSE14qmdCFq5clFUqmtylREJhgytB96B1x+EV+c4P8/Hcn5tm4oZYW5tP2Ypl1SoK9Q4lR0ePiI6/dGr8JQK1U0/Hc2Zg6VrkXGh4uu5Us9CR23BtgvYL1X/RjCe1TocOxmVcq6SkSavYP6Eaj27T6AIeXPSgAV/dXn/kkvRKIdVHoor56h+i3m/7H8iMWeDYMt9oupP2VuEZ8hlmmtSp0Ea1kkjSRqOlVHQus+QXi6ikTSpaFpYSBgrmCWZa+1EMpcbq80dUuLvvOOvPUUtO9763G9MSl1OxrKTE1cZVouykLFt3kBZvma7oVFFvUn5/Zb1e6M/H6K5V6J8wtypTWT26763l/RC7RirwXs3dSzwn/ACb0OBYfK6VfH/YxLrN3cRaPbtM90XLOZfiR3aRpQbu3z3UzXbw7z2OtcgyjieiK7SRwwpsU6/2SMGbRehD5r61jekOdoxYR/wAE6IQZto7qpOrnmR1p/hL7pQrK7eI/PcsqHd3+exXZYqC2KkzeVRH893+8xrkt4G1o/iZ4CJfOPhiN5ym7I+2echrI1uQug6RSOy00+5Krr2VLPQkdtwQsF7Bev+kJeE9qnQhTa1NrJbalJUk6kpJ0MusWCoipiUrkVU0ob8C/NY+MZhIaLilPPrJCC3ZXGfXxDk9sTGq5yJiQ7MfK9yNRVxr/AJL9lECmWy1iDS4tzck0NxZ1NZ8pnzmPMSPV71cp6SNuQ1GldT2T2Zmc3ioqPtVexC3DJSKJ8ymK9LmpQWkE1RHGjWxaCtmhp5Hq50mk0ODNj/asv/I7eqquUcvTUvMO4tNlVWUTZ/hG1uKXL/dalfelfUpxCMnqUntrPSScVPY2WXoOHwYsf7Vl+SRJ9VVcojelpeYd2d8F5tI5fKl2kZbRBEkkuFQzXRN7jEWH1MUjpLPWSZfTyRpGr9RHzsvZIyMuFqMf9CRL9VVcojempuYdy1TVl7RxTEQ7aVlg2WtzIk0OuOtcfOI1M6pgRUSPHjO9Q2nnVFV+o0ZNKLKSqaQ0ei1TTiodd+SDSREodZZqmRisWPWc4oaaN6OSTUe5/LLKzqbxExctQ00p4yM0JIjIqJIv2GsEtTFGjEj1GZoqaV6vWTWbVlWLLWbmC4xq0rL5raNs0roRYzI64uYaVLqmdmSseI3p208DspHnJibO2TiIl587WNpNxalmV6WKp1HdtRVNREsji6npnKqrIdqRFZeTSiZS9u0jDqY5BpNaqEaKpNPXxiPN6iWRr1j1EiKwijViP1kf4L2V9r2dWW0S/VVPKInpabmDgvZX2vZ1ZbRj1VTyh6Wm5h7Ys3ZZl9t0rXMmaFkqm5ljodc4w6pqVRUsjZtNTtVFtDr2qhrLWjmaI520zLCkspavEkSixGo64/xDhTOqYGZCR4zvUNp53ZSvOPwYsl7Wo/sSJHqqrlEf0tNzCUWPszJZQ6U6hpkcchRG2ys0YiVWh3tOM+T8xCqqqaX/AKnNxEympoo1tGrjJkzFsOrNCDUSyKt4tBpOmehlxCvVqppUmo5FPnqdmW/Mfj/3TvbMerh2beiHmZto7qaVR0OIqAFQAqAFQAqAFQAqAFQAqAFQAqAFQAqAFQBvyKVvTqbQ8AxiU6rzlfcTyq6iHKaVIo1ep2giWV6NQuqYwKIWBKChW71BQamIUuQlZucyp+RjzbH5Tsp3HSehcxETJTgY0wj0LFvMN7kl5S0uQ5st7m2lN6ZK82p0zGfLVOYZV7XNRfnzz3MI1UXF8HZOVS5SjUqAhTMzqZmynH8hytXp/wClOtm3gfm9Mt0fCahOwZtZLyizZwG9Mt0fCahOwLWS8os2cBvTLdHwmoTsC1kvKLNnAb0y3R8JqE7AtZLyizZwG9Mt0fCahOwLWS8os2cBvTLdHwmoTsC1kvKLNnAb0y3R8JqE7AtZLyizZwG9Mt0fCahOwLWS8os2cBvTLdHwmoTsC1kvKLNnAb0y3R8JqE7AtZLyizZwG9Mt0fCahOwLWS8os2cBvTLdHwmoTsC1kvKLNnAb0y3R8JqE7AtZLyizZwG9Mt0fCahOwLWS8os2cBvTLdHwmoTsC1kvKLNnAyMS+Dhl38PCsNLpS+baSk6dRDVz3OTEqmUa1NSGZ1pDqDbdQlaFYjSoqkY1RcWlDKpj0KeGYVhgjJhltslHU7xJFX8hlXK7WoRqJqMwwZAAAAAAAAAAAAAAAAAAAAAAAAAAAAAAAAAAAAAAAAAAAAAAAAAAAAAAAAAAAAAA/9k=">
            <a:extLst>
              <a:ext uri="{FF2B5EF4-FFF2-40B4-BE49-F238E27FC236}">
                <a16:creationId xmlns:a16="http://schemas.microsoft.com/office/drawing/2014/main" id="{82CB9F39-570A-43E0-9405-24D1E0061B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6153" name="Picture 6" descr="http://utahpeoplespost.com/logos/atmel_logo.jpg">
            <a:extLst>
              <a:ext uri="{FF2B5EF4-FFF2-40B4-BE49-F238E27FC236}">
                <a16:creationId xmlns:a16="http://schemas.microsoft.com/office/drawing/2014/main" id="{553067F1-5D64-4412-8BB9-C016FFF03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2506663"/>
            <a:ext cx="549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8" descr="http://oshwlogo.com/logos/oshw-logo-800-px.png">
            <a:extLst>
              <a:ext uri="{FF2B5EF4-FFF2-40B4-BE49-F238E27FC236}">
                <a16:creationId xmlns:a16="http://schemas.microsoft.com/office/drawing/2014/main" id="{271B0B17-B2C8-47DD-9F1A-A7F0B07FF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775" y="1658938"/>
            <a:ext cx="8064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first prototype board, made in 2005">
            <a:extLst>
              <a:ext uri="{FF2B5EF4-FFF2-40B4-BE49-F238E27FC236}">
                <a16:creationId xmlns:a16="http://schemas.microsoft.com/office/drawing/2014/main" id="{9815CF38-2F49-4BF3-ABAD-E14541A8A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2630541"/>
            <a:ext cx="5689600" cy="4267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CAAC7E-145F-4A17-BADA-8F864ACEF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Arduino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54FCC-28C2-4547-934E-CA2E3AAF1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is the go-to gear for artists, hobbyists, students, and anyone with a gadgetry dream.</a:t>
            </a:r>
          </a:p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rose out of another formidable challenge: how to teach students to create electronics, fast. 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77CCD03E-6149-4F61-B1F8-40E1CCA7B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59500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  <a:hlinkClick r:id="rId3"/>
              </a:rPr>
              <a:t>http://spectrum.ieee.org/geek-life/hands-on/the-making-of-arduino</a:t>
            </a:r>
            <a:endParaRPr lang="en-US" alt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7DBBAC2A-B88D-43C8-9D5D-9AFBCBD82B5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Getting Started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15D9B3E7-3ACD-4ECE-B509-1037C1509AB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>
              <a:buFont typeface="Arial"/>
              <a:buChar char="•"/>
              <a:defRPr/>
            </a:pPr>
            <a:r>
              <a:rPr lang="en-US" sz="2400" b="1" dirty="0">
                <a:solidFill>
                  <a:schemeClr val="tx1"/>
                </a:solidFill>
              </a:rPr>
              <a:t>SW Installation: </a:t>
            </a:r>
            <a:r>
              <a:rPr lang="en-US" sz="2400" dirty="0" err="1">
                <a:solidFill>
                  <a:schemeClr val="tx1"/>
                </a:solidFill>
              </a:rPr>
              <a:t>Arduino</a:t>
            </a:r>
            <a:r>
              <a:rPr lang="en-US" sz="2400" dirty="0">
                <a:solidFill>
                  <a:schemeClr val="tx1"/>
                </a:solidFill>
              </a:rPr>
              <a:t> (v.1.0+) </a:t>
            </a:r>
          </a:p>
          <a:p>
            <a:pPr marL="0" indent="0">
              <a:defRPr/>
            </a:pPr>
            <a:r>
              <a:rPr lang="en-US" sz="2400" dirty="0">
                <a:solidFill>
                  <a:schemeClr val="tx1"/>
                </a:solidFill>
              </a:rPr>
              <a:t>						</a:t>
            </a:r>
            <a:r>
              <a:rPr lang="en-US" sz="2400" dirty="0" err="1">
                <a:solidFill>
                  <a:schemeClr val="tx1"/>
                </a:solidFill>
              </a:rPr>
              <a:t>Fritzing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defRPr/>
            </a:pPr>
            <a:r>
              <a:rPr lang="en-US" sz="2400" dirty="0">
                <a:solidFill>
                  <a:schemeClr val="tx1"/>
                </a:solidFill>
              </a:rPr>
              <a:t>						SIK Guide Code</a:t>
            </a:r>
          </a:p>
          <a:p>
            <a:pPr marL="0" indent="0">
              <a:defRPr/>
            </a:pPr>
            <a:r>
              <a:rPr lang="en-US" sz="2400" dirty="0">
                <a:solidFill>
                  <a:schemeClr val="tx1"/>
                </a:solidFill>
              </a:rPr>
              <a:t>						Drivers (FTDI)</a:t>
            </a:r>
            <a:endParaRPr lang="en-US" sz="1900" dirty="0">
              <a:solidFill>
                <a:schemeClr val="tx1"/>
              </a:solidFill>
            </a:endParaRPr>
          </a:p>
          <a:p>
            <a:pPr marL="1828800" lvl="4" indent="0">
              <a:buFont typeface="Times New Roman" charset="0"/>
              <a:buNone/>
              <a:defRPr/>
            </a:pPr>
            <a:r>
              <a:rPr lang="en-US" sz="1400" b="1" dirty="0">
                <a:solidFill>
                  <a:schemeClr val="tx1"/>
                </a:solidFill>
              </a:rPr>
              <a:t>		</a:t>
            </a:r>
            <a:endParaRPr lang="en-US" sz="2400" b="1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  <a:defRPr/>
            </a:pPr>
            <a:r>
              <a:rPr lang="en-US" sz="2400" b="1" dirty="0">
                <a:solidFill>
                  <a:schemeClr val="tx1"/>
                </a:solidFill>
              </a:rPr>
              <a:t>Materials: </a:t>
            </a:r>
            <a:r>
              <a:rPr lang="en-US" sz="2400" dirty="0">
                <a:solidFill>
                  <a:schemeClr val="tx1"/>
                </a:solidFill>
              </a:rPr>
              <a:t> 		SIK Guide</a:t>
            </a:r>
          </a:p>
          <a:p>
            <a:pPr marL="1828800" lvl="4" indent="0">
              <a:buFont typeface="Times New Roman" charset="0"/>
              <a:buNone/>
              <a:defRPr/>
            </a:pPr>
            <a:r>
              <a:rPr lang="en-US" sz="1400" b="1" dirty="0">
                <a:solidFill>
                  <a:schemeClr val="tx1"/>
                </a:solidFill>
              </a:rPr>
              <a:t>		</a:t>
            </a:r>
            <a:r>
              <a:rPr lang="en-US" sz="2400" dirty="0">
                <a:solidFill>
                  <a:schemeClr val="tx1"/>
                </a:solidFill>
              </a:rPr>
              <a:t>Analog I/O, Digital I/O, Serial, 				 &amp; </a:t>
            </a:r>
            <a:r>
              <a:rPr lang="en-US" sz="2400" dirty="0" err="1">
                <a:solidFill>
                  <a:schemeClr val="tx1"/>
                </a:solidFill>
              </a:rPr>
              <a:t>Fritzing</a:t>
            </a:r>
            <a:r>
              <a:rPr lang="en-US" sz="2400" dirty="0">
                <a:solidFill>
                  <a:schemeClr val="tx1"/>
                </a:solidFill>
              </a:rPr>
              <a:t> handouts</a:t>
            </a:r>
          </a:p>
          <a:p>
            <a:pPr marL="1828800" lvl="4" indent="0">
              <a:buFont typeface="Times New Roman" charset="0"/>
              <a:buNone/>
              <a:defRPr/>
            </a:pPr>
            <a:r>
              <a:rPr lang="en-US" sz="2400" dirty="0">
                <a:solidFill>
                  <a:schemeClr val="tx1"/>
                </a:solidFill>
              </a:rPr>
              <a:t>		</a:t>
            </a:r>
            <a:r>
              <a:rPr lang="en-US" sz="2400" dirty="0" err="1">
                <a:solidFill>
                  <a:schemeClr val="tx1"/>
                </a:solidFill>
              </a:rPr>
              <a:t>Arduino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CheatSheet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>
            <a:extLst>
              <a:ext uri="{FF2B5EF4-FFF2-40B4-BE49-F238E27FC236}">
                <a16:creationId xmlns:a16="http://schemas.microsoft.com/office/drawing/2014/main" id="{E50BF0B2-E2A5-4AD5-8DDF-1F41A655F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6E7E8"/>
              </a:clrFrom>
              <a:clrTo>
                <a:srgbClr val="E6E7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895350"/>
            <a:ext cx="3857625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Left Brace 1">
            <a:extLst>
              <a:ext uri="{FF2B5EF4-FFF2-40B4-BE49-F238E27FC236}">
                <a16:creationId xmlns:a16="http://schemas.microsoft.com/office/drawing/2014/main" id="{E96BB809-1842-41FF-8F33-4AC114834F2F}"/>
              </a:ext>
            </a:extLst>
          </p:cNvPr>
          <p:cNvSpPr>
            <a:spLocks/>
          </p:cNvSpPr>
          <p:nvPr/>
        </p:nvSpPr>
        <p:spPr bwMode="auto">
          <a:xfrm>
            <a:off x="2362200" y="4572000"/>
            <a:ext cx="280988" cy="1143000"/>
          </a:xfrm>
          <a:prstGeom prst="leftBrace">
            <a:avLst>
              <a:gd name="adj1" fmla="val 8324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9220" name="TextBox 2">
            <a:extLst>
              <a:ext uri="{FF2B5EF4-FFF2-40B4-BE49-F238E27FC236}">
                <a16:creationId xmlns:a16="http://schemas.microsoft.com/office/drawing/2014/main" id="{67E9CB64-B02B-4AE3-A7B6-55BAA14F9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727575"/>
            <a:ext cx="1371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Analog INPUTS</a:t>
            </a:r>
          </a:p>
        </p:txBody>
      </p:sp>
      <p:sp>
        <p:nvSpPr>
          <p:cNvPr id="9221" name="Left Brace 7">
            <a:extLst>
              <a:ext uri="{FF2B5EF4-FFF2-40B4-BE49-F238E27FC236}">
                <a16:creationId xmlns:a16="http://schemas.microsoft.com/office/drawing/2014/main" id="{1A38436E-78B7-4F87-B4C0-E92567BC0808}"/>
              </a:ext>
            </a:extLst>
          </p:cNvPr>
          <p:cNvSpPr>
            <a:spLocks/>
          </p:cNvSpPr>
          <p:nvPr/>
        </p:nvSpPr>
        <p:spPr bwMode="auto">
          <a:xfrm flipH="1">
            <a:off x="6553200" y="3124200"/>
            <a:ext cx="280988" cy="2551113"/>
          </a:xfrm>
          <a:prstGeom prst="leftBrace">
            <a:avLst>
              <a:gd name="adj1" fmla="val 8322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9222" name="TextBox 8">
            <a:extLst>
              <a:ext uri="{FF2B5EF4-FFF2-40B4-BE49-F238E27FC236}">
                <a16:creationId xmlns:a16="http://schemas.microsoft.com/office/drawing/2014/main" id="{AB816C02-AD12-4415-B7B2-0319BB0D9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106863"/>
            <a:ext cx="1828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Digital I\O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200" b="1">
                <a:solidFill>
                  <a:schemeClr val="tx1"/>
                </a:solidFill>
              </a:rPr>
              <a:t>PWM(3, 5, 6, 9, 10, 11)</a:t>
            </a:r>
          </a:p>
        </p:txBody>
      </p:sp>
      <p:sp>
        <p:nvSpPr>
          <p:cNvPr id="9223" name="Left Brace 9">
            <a:extLst>
              <a:ext uri="{FF2B5EF4-FFF2-40B4-BE49-F238E27FC236}">
                <a16:creationId xmlns:a16="http://schemas.microsoft.com/office/drawing/2014/main" id="{6102C2CF-FDF8-4E56-BD5D-5AB12B9E61C0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3169444" y="538957"/>
            <a:ext cx="280987" cy="501650"/>
          </a:xfrm>
          <a:prstGeom prst="leftBrace">
            <a:avLst>
              <a:gd name="adj1" fmla="val 8331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9224" name="TextBox 10">
            <a:extLst>
              <a:ext uri="{FF2B5EF4-FFF2-40B4-BE49-F238E27FC236}">
                <a16:creationId xmlns:a16="http://schemas.microsoft.com/office/drawing/2014/main" id="{4C37CF4A-D929-46B4-AEC3-7F6A95087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8225" y="6350"/>
            <a:ext cx="198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PWR IN</a:t>
            </a:r>
            <a:endParaRPr lang="en-US" altLang="en-US" sz="1100" b="1">
              <a:solidFill>
                <a:schemeClr val="tx1"/>
              </a:solidFill>
            </a:endParaRPr>
          </a:p>
        </p:txBody>
      </p:sp>
      <p:sp>
        <p:nvSpPr>
          <p:cNvPr id="9225" name="TextBox 11">
            <a:extLst>
              <a:ext uri="{FF2B5EF4-FFF2-40B4-BE49-F238E27FC236}">
                <a16:creationId xmlns:a16="http://schemas.microsoft.com/office/drawing/2014/main" id="{D34D8F87-FC5D-4637-A618-E4C6D3482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350"/>
            <a:ext cx="3048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USB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(to Computer)</a:t>
            </a:r>
            <a:endParaRPr lang="en-US" altLang="en-US" sz="1100" b="1">
              <a:solidFill>
                <a:schemeClr val="tx1"/>
              </a:solidFill>
            </a:endParaRPr>
          </a:p>
        </p:txBody>
      </p:sp>
      <p:sp>
        <p:nvSpPr>
          <p:cNvPr id="9226" name="Left Brace 12">
            <a:extLst>
              <a:ext uri="{FF2B5EF4-FFF2-40B4-BE49-F238E27FC236}">
                <a16:creationId xmlns:a16="http://schemas.microsoft.com/office/drawing/2014/main" id="{CFBD3AC1-0E3B-40A8-87E8-664E8F9D128A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269706" y="538957"/>
            <a:ext cx="280987" cy="501650"/>
          </a:xfrm>
          <a:prstGeom prst="leftBrace">
            <a:avLst>
              <a:gd name="adj1" fmla="val 8331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9227" name="Left Brace 13">
            <a:extLst>
              <a:ext uri="{FF2B5EF4-FFF2-40B4-BE49-F238E27FC236}">
                <a16:creationId xmlns:a16="http://schemas.microsoft.com/office/drawing/2014/main" id="{D585CE5D-6B0F-4EEA-826D-751A262D6F39}"/>
              </a:ext>
            </a:extLst>
          </p:cNvPr>
          <p:cNvSpPr>
            <a:spLocks/>
          </p:cNvSpPr>
          <p:nvPr/>
        </p:nvSpPr>
        <p:spPr bwMode="auto">
          <a:xfrm flipH="1">
            <a:off x="6553200" y="2362200"/>
            <a:ext cx="280988" cy="381000"/>
          </a:xfrm>
          <a:prstGeom prst="leftBrace">
            <a:avLst>
              <a:gd name="adj1" fmla="val 8330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9228" name="TextBox 14">
            <a:extLst>
              <a:ext uri="{FF2B5EF4-FFF2-40B4-BE49-F238E27FC236}">
                <a16:creationId xmlns:a16="http://schemas.microsoft.com/office/drawing/2014/main" id="{FECBE406-5984-406E-BD2A-91A9347D6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2606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SCL\SDA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200" b="1">
                <a:solidFill>
                  <a:schemeClr val="tx1"/>
                </a:solidFill>
              </a:rPr>
              <a:t>(I2C Bus)</a:t>
            </a:r>
          </a:p>
        </p:txBody>
      </p:sp>
      <p:sp>
        <p:nvSpPr>
          <p:cNvPr id="9229" name="Left Brace 15">
            <a:extLst>
              <a:ext uri="{FF2B5EF4-FFF2-40B4-BE49-F238E27FC236}">
                <a16:creationId xmlns:a16="http://schemas.microsoft.com/office/drawing/2014/main" id="{CCD29242-18CF-4A46-B0C8-5286CD8DACCA}"/>
              </a:ext>
            </a:extLst>
          </p:cNvPr>
          <p:cNvSpPr>
            <a:spLocks/>
          </p:cNvSpPr>
          <p:nvPr/>
        </p:nvSpPr>
        <p:spPr bwMode="auto">
          <a:xfrm>
            <a:off x="2362200" y="3549650"/>
            <a:ext cx="280988" cy="850900"/>
          </a:xfrm>
          <a:prstGeom prst="leftBrace">
            <a:avLst>
              <a:gd name="adj1" fmla="val 8342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9230" name="TextBox 18">
            <a:extLst>
              <a:ext uri="{FF2B5EF4-FFF2-40B4-BE49-F238E27FC236}">
                <a16:creationId xmlns:a16="http://schemas.microsoft.com/office/drawing/2014/main" id="{CB77455E-8C02-4886-8E4D-8743CDE83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621088"/>
            <a:ext cx="137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POWER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200" b="1">
                <a:solidFill>
                  <a:schemeClr val="tx1"/>
                </a:solidFill>
              </a:rPr>
              <a:t>5V / 3.3V / GND</a:t>
            </a:r>
          </a:p>
        </p:txBody>
      </p:sp>
      <p:sp>
        <p:nvSpPr>
          <p:cNvPr id="9231" name="TextBox 19">
            <a:extLst>
              <a:ext uri="{FF2B5EF4-FFF2-40B4-BE49-F238E27FC236}">
                <a16:creationId xmlns:a16="http://schemas.microsoft.com/office/drawing/2014/main" id="{2A301BA9-4028-41A5-817D-B40661B2B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911225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RESET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7C1533-B273-474F-BDBD-54D6245F6316}"/>
              </a:ext>
            </a:extLst>
          </p:cNvPr>
          <p:cNvCxnSpPr/>
          <p:nvPr/>
        </p:nvCxnSpPr>
        <p:spPr bwMode="auto">
          <a:xfrm flipH="1">
            <a:off x="6500813" y="1114425"/>
            <a:ext cx="596900" cy="409575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dlnmh9ip6v2uc.cloudfront.net/images/products/1/1/0/2/1/11021-02a.jpg">
            <a:extLst>
              <a:ext uri="{FF2B5EF4-FFF2-40B4-BE49-F238E27FC236}">
                <a16:creationId xmlns:a16="http://schemas.microsoft.com/office/drawing/2014/main" id="{57220F03-56F7-46BD-A8F7-306F77BA2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446088"/>
            <a:ext cx="5857875" cy="585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Left Brace 1">
            <a:extLst>
              <a:ext uri="{FF2B5EF4-FFF2-40B4-BE49-F238E27FC236}">
                <a16:creationId xmlns:a16="http://schemas.microsoft.com/office/drawing/2014/main" id="{4A1FF4EA-3477-4954-B886-8CD0857328EC}"/>
              </a:ext>
            </a:extLst>
          </p:cNvPr>
          <p:cNvSpPr>
            <a:spLocks/>
          </p:cNvSpPr>
          <p:nvPr/>
        </p:nvSpPr>
        <p:spPr bwMode="auto">
          <a:xfrm>
            <a:off x="2362200" y="4572000"/>
            <a:ext cx="280988" cy="1143000"/>
          </a:xfrm>
          <a:prstGeom prst="leftBrace">
            <a:avLst>
              <a:gd name="adj1" fmla="val 8324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4" name="TextBox 2">
            <a:extLst>
              <a:ext uri="{FF2B5EF4-FFF2-40B4-BE49-F238E27FC236}">
                <a16:creationId xmlns:a16="http://schemas.microsoft.com/office/drawing/2014/main" id="{AF896090-ABC6-43B2-A484-A7BBCFD61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727575"/>
            <a:ext cx="1371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Analog INPUTS</a:t>
            </a:r>
          </a:p>
        </p:txBody>
      </p:sp>
      <p:sp>
        <p:nvSpPr>
          <p:cNvPr id="10245" name="Left Brace 7">
            <a:extLst>
              <a:ext uri="{FF2B5EF4-FFF2-40B4-BE49-F238E27FC236}">
                <a16:creationId xmlns:a16="http://schemas.microsoft.com/office/drawing/2014/main" id="{B0D01BB1-AC47-4AF2-84ED-22120940355A}"/>
              </a:ext>
            </a:extLst>
          </p:cNvPr>
          <p:cNvSpPr>
            <a:spLocks/>
          </p:cNvSpPr>
          <p:nvPr/>
        </p:nvSpPr>
        <p:spPr bwMode="auto">
          <a:xfrm flipH="1">
            <a:off x="6553200" y="3124200"/>
            <a:ext cx="280988" cy="2551113"/>
          </a:xfrm>
          <a:prstGeom prst="leftBrace">
            <a:avLst>
              <a:gd name="adj1" fmla="val 8322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6" name="TextBox 8">
            <a:extLst>
              <a:ext uri="{FF2B5EF4-FFF2-40B4-BE49-F238E27FC236}">
                <a16:creationId xmlns:a16="http://schemas.microsoft.com/office/drawing/2014/main" id="{BFB1ED1A-85EC-4BE3-B604-5DC8C8D34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106863"/>
            <a:ext cx="1828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Digital I\O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200" b="1">
                <a:solidFill>
                  <a:schemeClr val="tx1"/>
                </a:solidFill>
              </a:rPr>
              <a:t>PWM(3, 5, 6, 9, 10, 11)</a:t>
            </a:r>
          </a:p>
        </p:txBody>
      </p:sp>
      <p:sp>
        <p:nvSpPr>
          <p:cNvPr id="10247" name="Left Brace 9">
            <a:extLst>
              <a:ext uri="{FF2B5EF4-FFF2-40B4-BE49-F238E27FC236}">
                <a16:creationId xmlns:a16="http://schemas.microsoft.com/office/drawing/2014/main" id="{41EF6D2D-2395-4066-8F32-389DF86FA401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3169444" y="538957"/>
            <a:ext cx="280987" cy="501650"/>
          </a:xfrm>
          <a:prstGeom prst="leftBrace">
            <a:avLst>
              <a:gd name="adj1" fmla="val 8331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48" name="TextBox 10">
            <a:extLst>
              <a:ext uri="{FF2B5EF4-FFF2-40B4-BE49-F238E27FC236}">
                <a16:creationId xmlns:a16="http://schemas.microsoft.com/office/drawing/2014/main" id="{6150CD19-BBA2-4A56-8BB0-F9B2F087A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8225" y="6350"/>
            <a:ext cx="198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PWR IN</a:t>
            </a:r>
            <a:endParaRPr lang="en-US" altLang="en-US" sz="1100" b="1">
              <a:solidFill>
                <a:schemeClr val="tx1"/>
              </a:solidFill>
            </a:endParaRPr>
          </a:p>
        </p:txBody>
      </p:sp>
      <p:sp>
        <p:nvSpPr>
          <p:cNvPr id="10249" name="TextBox 11">
            <a:extLst>
              <a:ext uri="{FF2B5EF4-FFF2-40B4-BE49-F238E27FC236}">
                <a16:creationId xmlns:a16="http://schemas.microsoft.com/office/drawing/2014/main" id="{C2C3279C-DEFB-48CB-A40E-AEBDBBC1D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350"/>
            <a:ext cx="3048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USB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(to Computer)</a:t>
            </a:r>
            <a:endParaRPr lang="en-US" altLang="en-US" sz="1100" b="1">
              <a:solidFill>
                <a:schemeClr val="tx1"/>
              </a:solidFill>
            </a:endParaRPr>
          </a:p>
        </p:txBody>
      </p:sp>
      <p:sp>
        <p:nvSpPr>
          <p:cNvPr id="10250" name="Left Brace 12">
            <a:extLst>
              <a:ext uri="{FF2B5EF4-FFF2-40B4-BE49-F238E27FC236}">
                <a16:creationId xmlns:a16="http://schemas.microsoft.com/office/drawing/2014/main" id="{E7CF5620-662B-4239-8110-16C0E6D412B1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269706" y="538957"/>
            <a:ext cx="280987" cy="501650"/>
          </a:xfrm>
          <a:prstGeom prst="leftBrace">
            <a:avLst>
              <a:gd name="adj1" fmla="val 8331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51" name="Left Brace 13">
            <a:extLst>
              <a:ext uri="{FF2B5EF4-FFF2-40B4-BE49-F238E27FC236}">
                <a16:creationId xmlns:a16="http://schemas.microsoft.com/office/drawing/2014/main" id="{5FD043AC-9328-4B07-9293-B92ED6ADD37A}"/>
              </a:ext>
            </a:extLst>
          </p:cNvPr>
          <p:cNvSpPr>
            <a:spLocks/>
          </p:cNvSpPr>
          <p:nvPr/>
        </p:nvSpPr>
        <p:spPr bwMode="auto">
          <a:xfrm flipH="1">
            <a:off x="6553200" y="2466975"/>
            <a:ext cx="280988" cy="276225"/>
          </a:xfrm>
          <a:prstGeom prst="leftBrace">
            <a:avLst>
              <a:gd name="adj1" fmla="val 8333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52" name="TextBox 14">
            <a:extLst>
              <a:ext uri="{FF2B5EF4-FFF2-40B4-BE49-F238E27FC236}">
                <a16:creationId xmlns:a16="http://schemas.microsoft.com/office/drawing/2014/main" id="{ADD4BC4C-A603-47BA-93FB-86039DC38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2312988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SCL\SDA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200" b="1">
                <a:solidFill>
                  <a:schemeClr val="tx1"/>
                </a:solidFill>
              </a:rPr>
              <a:t>(I2C Bus)</a:t>
            </a:r>
          </a:p>
        </p:txBody>
      </p:sp>
      <p:sp>
        <p:nvSpPr>
          <p:cNvPr id="10253" name="Left Brace 15">
            <a:extLst>
              <a:ext uri="{FF2B5EF4-FFF2-40B4-BE49-F238E27FC236}">
                <a16:creationId xmlns:a16="http://schemas.microsoft.com/office/drawing/2014/main" id="{F3238C38-CF0A-49A9-80CA-8F0BA3068725}"/>
              </a:ext>
            </a:extLst>
          </p:cNvPr>
          <p:cNvSpPr>
            <a:spLocks/>
          </p:cNvSpPr>
          <p:nvPr/>
        </p:nvSpPr>
        <p:spPr bwMode="auto">
          <a:xfrm>
            <a:off x="2362200" y="3549650"/>
            <a:ext cx="280988" cy="850900"/>
          </a:xfrm>
          <a:prstGeom prst="leftBrace">
            <a:avLst>
              <a:gd name="adj1" fmla="val 8342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54" name="TextBox 18">
            <a:extLst>
              <a:ext uri="{FF2B5EF4-FFF2-40B4-BE49-F238E27FC236}">
                <a16:creationId xmlns:a16="http://schemas.microsoft.com/office/drawing/2014/main" id="{AD1F4BD7-0866-4D39-B8B2-139FAAA4B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621088"/>
            <a:ext cx="137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POWER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200" b="1">
                <a:solidFill>
                  <a:schemeClr val="tx1"/>
                </a:solidFill>
              </a:rPr>
              <a:t>5V / 3.3V / GND</a:t>
            </a:r>
          </a:p>
        </p:txBody>
      </p:sp>
      <p:sp>
        <p:nvSpPr>
          <p:cNvPr id="10255" name="TextBox 19">
            <a:extLst>
              <a:ext uri="{FF2B5EF4-FFF2-40B4-BE49-F238E27FC236}">
                <a16:creationId xmlns:a16="http://schemas.microsoft.com/office/drawing/2014/main" id="{95948A98-C96D-4F90-8294-0609167E6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911225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RESET</a:t>
            </a:r>
            <a:endParaRPr lang="en-US" altLang="en-US" sz="1200" b="1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5E0DCA8-94FB-459B-91F2-D9AACD32E2CE}"/>
              </a:ext>
            </a:extLst>
          </p:cNvPr>
          <p:cNvCxnSpPr/>
          <p:nvPr/>
        </p:nvCxnSpPr>
        <p:spPr bwMode="auto">
          <a:xfrm flipH="1">
            <a:off x="6500813" y="1114425"/>
            <a:ext cx="596900" cy="409575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dlnmh9ip6v2uc.cloudfront.net/images/products/1/1/0/2/1/11021-02a.jpg">
            <a:extLst>
              <a:ext uri="{FF2B5EF4-FFF2-40B4-BE49-F238E27FC236}">
                <a16:creationId xmlns:a16="http://schemas.microsoft.com/office/drawing/2014/main" id="{5BAF02AA-141F-41C8-83FD-518FBDA80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446088"/>
            <a:ext cx="5857875" cy="585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Left Brace 1">
            <a:extLst>
              <a:ext uri="{FF2B5EF4-FFF2-40B4-BE49-F238E27FC236}">
                <a16:creationId xmlns:a16="http://schemas.microsoft.com/office/drawing/2014/main" id="{FC8A96FF-368E-415A-A6F0-18815D70D068}"/>
              </a:ext>
            </a:extLst>
          </p:cNvPr>
          <p:cNvSpPr>
            <a:spLocks/>
          </p:cNvSpPr>
          <p:nvPr/>
        </p:nvSpPr>
        <p:spPr bwMode="auto">
          <a:xfrm>
            <a:off x="2362200" y="4572000"/>
            <a:ext cx="280988" cy="1143000"/>
          </a:xfrm>
          <a:prstGeom prst="leftBrace">
            <a:avLst>
              <a:gd name="adj1" fmla="val 8324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1268" name="TextBox 2">
            <a:extLst>
              <a:ext uri="{FF2B5EF4-FFF2-40B4-BE49-F238E27FC236}">
                <a16:creationId xmlns:a16="http://schemas.microsoft.com/office/drawing/2014/main" id="{79A14052-D140-40B8-B6C3-1F397890F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727575"/>
            <a:ext cx="1371600" cy="7080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000" b="1">
              <a:solidFill>
                <a:schemeClr val="tx1"/>
              </a:solidFill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000" b="1">
              <a:solidFill>
                <a:schemeClr val="tx1"/>
              </a:solidFill>
            </a:endParaRPr>
          </a:p>
        </p:txBody>
      </p:sp>
      <p:sp>
        <p:nvSpPr>
          <p:cNvPr id="11269" name="Left Brace 7">
            <a:extLst>
              <a:ext uri="{FF2B5EF4-FFF2-40B4-BE49-F238E27FC236}">
                <a16:creationId xmlns:a16="http://schemas.microsoft.com/office/drawing/2014/main" id="{E65F5EA7-A273-4946-AC01-DFE04CB61ED4}"/>
              </a:ext>
            </a:extLst>
          </p:cNvPr>
          <p:cNvSpPr>
            <a:spLocks/>
          </p:cNvSpPr>
          <p:nvPr/>
        </p:nvSpPr>
        <p:spPr bwMode="auto">
          <a:xfrm flipH="1">
            <a:off x="6553200" y="3124200"/>
            <a:ext cx="280988" cy="2551113"/>
          </a:xfrm>
          <a:prstGeom prst="leftBrace">
            <a:avLst>
              <a:gd name="adj1" fmla="val 8322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1270" name="TextBox 8">
            <a:extLst>
              <a:ext uri="{FF2B5EF4-FFF2-40B4-BE49-F238E27FC236}">
                <a16:creationId xmlns:a16="http://schemas.microsoft.com/office/drawing/2014/main" id="{65E8F7E7-ACFC-45D1-8D8F-49903DC22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106863"/>
            <a:ext cx="1828800" cy="6461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200" b="1">
              <a:solidFill>
                <a:schemeClr val="tx1"/>
              </a:solidFill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200" b="1">
              <a:solidFill>
                <a:schemeClr val="tx1"/>
              </a:solidFill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200" b="1">
              <a:solidFill>
                <a:schemeClr val="tx1"/>
              </a:solidFill>
            </a:endParaRPr>
          </a:p>
        </p:txBody>
      </p:sp>
      <p:sp>
        <p:nvSpPr>
          <p:cNvPr id="11271" name="Left Brace 9">
            <a:extLst>
              <a:ext uri="{FF2B5EF4-FFF2-40B4-BE49-F238E27FC236}">
                <a16:creationId xmlns:a16="http://schemas.microsoft.com/office/drawing/2014/main" id="{12A7B09D-B09C-4391-9797-40A48A0ACB78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3169444" y="538957"/>
            <a:ext cx="280987" cy="501650"/>
          </a:xfrm>
          <a:prstGeom prst="leftBrace">
            <a:avLst>
              <a:gd name="adj1" fmla="val 8331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1272" name="TextBox 10">
            <a:extLst>
              <a:ext uri="{FF2B5EF4-FFF2-40B4-BE49-F238E27FC236}">
                <a16:creationId xmlns:a16="http://schemas.microsoft.com/office/drawing/2014/main" id="{F7FA9ECB-6CE3-4515-B4E1-30CC81545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8225" y="6350"/>
            <a:ext cx="1981200" cy="5857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600" b="1">
              <a:solidFill>
                <a:schemeClr val="tx1"/>
              </a:solidFill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600" b="1">
              <a:solidFill>
                <a:schemeClr val="tx1"/>
              </a:solidFill>
            </a:endParaRPr>
          </a:p>
        </p:txBody>
      </p:sp>
      <p:sp>
        <p:nvSpPr>
          <p:cNvPr id="11273" name="TextBox 11">
            <a:extLst>
              <a:ext uri="{FF2B5EF4-FFF2-40B4-BE49-F238E27FC236}">
                <a16:creationId xmlns:a16="http://schemas.microsoft.com/office/drawing/2014/main" id="{49606FA4-3096-408D-A9CF-EB504121E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3888" y="-219075"/>
            <a:ext cx="1952625" cy="6461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1600" b="1">
              <a:solidFill>
                <a:schemeClr val="tx1"/>
              </a:solidFill>
            </a:endParaRPr>
          </a:p>
        </p:txBody>
      </p:sp>
      <p:sp>
        <p:nvSpPr>
          <p:cNvPr id="11274" name="Left Brace 12">
            <a:extLst>
              <a:ext uri="{FF2B5EF4-FFF2-40B4-BE49-F238E27FC236}">
                <a16:creationId xmlns:a16="http://schemas.microsoft.com/office/drawing/2014/main" id="{6E71AD67-9ED7-4FB8-A87F-2F275DE6D250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269706" y="397669"/>
            <a:ext cx="280988" cy="501650"/>
          </a:xfrm>
          <a:prstGeom prst="leftBrace">
            <a:avLst>
              <a:gd name="adj1" fmla="val 8331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1275" name="Left Brace 13">
            <a:extLst>
              <a:ext uri="{FF2B5EF4-FFF2-40B4-BE49-F238E27FC236}">
                <a16:creationId xmlns:a16="http://schemas.microsoft.com/office/drawing/2014/main" id="{239E91A9-E56E-4D8D-82E1-E84027E7AB3B}"/>
              </a:ext>
            </a:extLst>
          </p:cNvPr>
          <p:cNvSpPr>
            <a:spLocks/>
          </p:cNvSpPr>
          <p:nvPr/>
        </p:nvSpPr>
        <p:spPr bwMode="auto">
          <a:xfrm flipH="1">
            <a:off x="6553200" y="2466975"/>
            <a:ext cx="280988" cy="276225"/>
          </a:xfrm>
          <a:prstGeom prst="leftBrace">
            <a:avLst>
              <a:gd name="adj1" fmla="val 8333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1276" name="TextBox 14">
            <a:extLst>
              <a:ext uri="{FF2B5EF4-FFF2-40B4-BE49-F238E27FC236}">
                <a16:creationId xmlns:a16="http://schemas.microsoft.com/office/drawing/2014/main" id="{09BBD636-FEA3-4CD8-A81C-B8E2D9D66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2254250"/>
            <a:ext cx="1524000" cy="7080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000" b="1">
              <a:solidFill>
                <a:schemeClr val="tx1"/>
              </a:solidFill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000" b="1">
              <a:solidFill>
                <a:schemeClr val="tx1"/>
              </a:solidFill>
            </a:endParaRPr>
          </a:p>
        </p:txBody>
      </p:sp>
      <p:sp>
        <p:nvSpPr>
          <p:cNvPr id="11277" name="Left Brace 15">
            <a:extLst>
              <a:ext uri="{FF2B5EF4-FFF2-40B4-BE49-F238E27FC236}">
                <a16:creationId xmlns:a16="http://schemas.microsoft.com/office/drawing/2014/main" id="{8E803DF3-9B0D-4891-B015-01BCC5B334CF}"/>
              </a:ext>
            </a:extLst>
          </p:cNvPr>
          <p:cNvSpPr>
            <a:spLocks/>
          </p:cNvSpPr>
          <p:nvPr/>
        </p:nvSpPr>
        <p:spPr bwMode="auto">
          <a:xfrm>
            <a:off x="2362200" y="3549650"/>
            <a:ext cx="280988" cy="850900"/>
          </a:xfrm>
          <a:prstGeom prst="leftBrace">
            <a:avLst>
              <a:gd name="adj1" fmla="val 8342"/>
              <a:gd name="adj2" fmla="val 50000"/>
            </a:avLst>
          </a:prstGeom>
          <a:noFill/>
          <a:ln w="317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1278" name="TextBox 18">
            <a:extLst>
              <a:ext uri="{FF2B5EF4-FFF2-40B4-BE49-F238E27FC236}">
                <a16:creationId xmlns:a16="http://schemas.microsoft.com/office/drawing/2014/main" id="{18005205-D24D-4EDB-809E-A153BD07F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621088"/>
            <a:ext cx="1371600" cy="7080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000" b="1">
              <a:solidFill>
                <a:schemeClr val="tx1"/>
              </a:solidFill>
            </a:endParaRP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000" b="1">
              <a:solidFill>
                <a:schemeClr val="tx1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4DD9225-50EC-4F84-BB88-4C07DB5844D7}"/>
              </a:ext>
            </a:extLst>
          </p:cNvPr>
          <p:cNvCxnSpPr/>
          <p:nvPr/>
        </p:nvCxnSpPr>
        <p:spPr bwMode="auto">
          <a:xfrm flipH="1">
            <a:off x="6500813" y="1114425"/>
            <a:ext cx="596900" cy="409575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280" name="TextBox 19">
            <a:extLst>
              <a:ext uri="{FF2B5EF4-FFF2-40B4-BE49-F238E27FC236}">
                <a16:creationId xmlns:a16="http://schemas.microsoft.com/office/drawing/2014/main" id="{BE1F6487-B44F-4F60-9F01-0D5FBFAC9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809625"/>
            <a:ext cx="1524000" cy="4603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2AC9A-8C05-4D2D-BAC5-2DE1A66E7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Go ahead and plug your board in!</a:t>
            </a:r>
          </a:p>
        </p:txBody>
      </p:sp>
      <p:pic>
        <p:nvPicPr>
          <p:cNvPr id="12291" name="Picture 2" descr="https://dlnmh9ip6v2uc.cloudfront.net/images/products/1/1/3/0/1/11301-01.jpg">
            <a:extLst>
              <a:ext uri="{FF2B5EF4-FFF2-40B4-BE49-F238E27FC236}">
                <a16:creationId xmlns:a16="http://schemas.microsoft.com/office/drawing/2014/main" id="{23E6B307-5098-4F1D-B9B6-2EC238DBD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38" y="2963863"/>
            <a:ext cx="1565275" cy="156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>
            <a:extLst>
              <a:ext uri="{FF2B5EF4-FFF2-40B4-BE49-F238E27FC236}">
                <a16:creationId xmlns:a16="http://schemas.microsoft.com/office/drawing/2014/main" id="{271DB99E-7EB6-4E59-9517-433CCB479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2197100"/>
            <a:ext cx="2405063" cy="309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7" descr="http://us.123rf.com/400wm/400/400/daboost/daboost1102/daboost110200032/8948217-3d-laptop-computer-isolated-on-white-with-clipping-path.jpg">
            <a:extLst>
              <a:ext uri="{FF2B5EF4-FFF2-40B4-BE49-F238E27FC236}">
                <a16:creationId xmlns:a16="http://schemas.microsoft.com/office/drawing/2014/main" id="{C090AD91-0941-4564-916B-3C693A276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2667000"/>
            <a:ext cx="32448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B81F3394-A2F6-40D6-90CE-5F9E463AA9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 err="1"/>
              <a:t>Arduino</a:t>
            </a:r>
            <a:r>
              <a:rPr lang="en-US" dirty="0"/>
              <a:t> Shields</a:t>
            </a:r>
          </a:p>
        </p:txBody>
      </p:sp>
      <p:pic>
        <p:nvPicPr>
          <p:cNvPr id="13315" name="Picture 1" descr="09490-01.jpg">
            <a:extLst>
              <a:ext uri="{FF2B5EF4-FFF2-40B4-BE49-F238E27FC236}">
                <a16:creationId xmlns:a16="http://schemas.microsoft.com/office/drawing/2014/main" id="{1D006CBE-9D4E-493E-9224-AB9B1DBBF8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25146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 descr="09490-02.jpg">
            <a:extLst>
              <a:ext uri="{FF2B5EF4-FFF2-40B4-BE49-F238E27FC236}">
                <a16:creationId xmlns:a16="http://schemas.microsoft.com/office/drawing/2014/main" id="{4985FB19-3F0E-4E68-B002-9A10F4F965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3" descr="09490-05.jpg">
            <a:extLst>
              <a:ext uri="{FF2B5EF4-FFF2-40B4-BE49-F238E27FC236}">
                <a16:creationId xmlns:a16="http://schemas.microsoft.com/office/drawing/2014/main" id="{D2B08E4F-0967-40E4-8838-B5103DD5F4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146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4" descr="10007-01.jpg">
            <a:extLst>
              <a:ext uri="{FF2B5EF4-FFF2-40B4-BE49-F238E27FC236}">
                <a16:creationId xmlns:a16="http://schemas.microsoft.com/office/drawing/2014/main" id="{A21AF16D-7A8E-4EEF-8C52-6EE56D4681B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495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1">
            <a:extLst>
              <a:ext uri="{FF2B5EF4-FFF2-40B4-BE49-F238E27FC236}">
                <a16:creationId xmlns:a16="http://schemas.microsoft.com/office/drawing/2014/main" id="{5B6FD40A-D147-49FB-AB12-0EA45C800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3" y="1600200"/>
            <a:ext cx="110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PCB	</a:t>
            </a:r>
            <a:endParaRPr lang="en-US" altLang="en-US"/>
          </a:p>
        </p:txBody>
      </p:sp>
      <p:sp>
        <p:nvSpPr>
          <p:cNvPr id="13320" name="Rectangle 2">
            <a:extLst>
              <a:ext uri="{FF2B5EF4-FFF2-40B4-BE49-F238E27FC236}">
                <a16:creationId xmlns:a16="http://schemas.microsoft.com/office/drawing/2014/main" id="{8D549EE5-AD38-42DA-96CC-2944D89D1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1576388"/>
            <a:ext cx="1725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Built Shield</a:t>
            </a:r>
            <a:endParaRPr lang="en-US" altLang="en-US"/>
          </a:p>
        </p:txBody>
      </p:sp>
      <p:sp>
        <p:nvSpPr>
          <p:cNvPr id="13321" name="Rectangle 4">
            <a:extLst>
              <a:ext uri="{FF2B5EF4-FFF2-40B4-BE49-F238E27FC236}">
                <a16:creationId xmlns:a16="http://schemas.microsoft.com/office/drawing/2014/main" id="{8ECBBA14-F34A-423A-8E63-CBAFC5ED0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713" y="1576388"/>
            <a:ext cx="2238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Inserted Shield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350BAF91-0731-4C5D-B7B0-57CB6E8ADF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/>
              <a:t>Arduino Shields</a:t>
            </a:r>
            <a:endParaRPr lang="en-US" dirty="0"/>
          </a:p>
        </p:txBody>
      </p:sp>
      <p:pic>
        <p:nvPicPr>
          <p:cNvPr id="14339" name="Picture 2" descr="09736-01.jpg">
            <a:extLst>
              <a:ext uri="{FF2B5EF4-FFF2-40B4-BE49-F238E27FC236}">
                <a16:creationId xmlns:a16="http://schemas.microsoft.com/office/drawing/2014/main" id="{4DE08BFD-8285-4362-B188-F00D5E9430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675" y="30480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" descr="09802-01.jpg">
            <a:extLst>
              <a:ext uri="{FF2B5EF4-FFF2-40B4-BE49-F238E27FC236}">
                <a16:creationId xmlns:a16="http://schemas.microsoft.com/office/drawing/2014/main" id="{C20652D4-493A-46A1-8B70-4B868B4341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048000"/>
            <a:ext cx="2362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9">
            <a:extLst>
              <a:ext uri="{FF2B5EF4-FFF2-40B4-BE49-F238E27FC236}">
                <a16:creationId xmlns:a16="http://schemas.microsoft.com/office/drawing/2014/main" id="{4CCF9C24-AEAA-4301-9542-9A3B60C60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3" y="2309813"/>
            <a:ext cx="1450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Micro SD</a:t>
            </a:r>
            <a:endParaRPr lang="en-US" altLang="en-US"/>
          </a:p>
        </p:txBody>
      </p:sp>
      <p:sp>
        <p:nvSpPr>
          <p:cNvPr id="14342" name="Rectangle 10">
            <a:extLst>
              <a:ext uri="{FF2B5EF4-FFF2-40B4-BE49-F238E27FC236}">
                <a16:creationId xmlns:a16="http://schemas.microsoft.com/office/drawing/2014/main" id="{50139B43-DD04-4306-9746-D56F3DE26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2286000"/>
            <a:ext cx="1862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MP3 Trigger</a:t>
            </a:r>
            <a:endParaRPr lang="en-US" altLang="en-US"/>
          </a:p>
        </p:txBody>
      </p:sp>
      <p:sp>
        <p:nvSpPr>
          <p:cNvPr id="14343" name="Rectangle 11">
            <a:extLst>
              <a:ext uri="{FF2B5EF4-FFF2-40B4-BE49-F238E27FC236}">
                <a16:creationId xmlns:a16="http://schemas.microsoft.com/office/drawing/2014/main" id="{A8BD2305-76DF-4671-899B-CC13C2F86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63" y="2286000"/>
            <a:ext cx="803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LCD</a:t>
            </a:r>
          </a:p>
        </p:txBody>
      </p:sp>
      <p:pic>
        <p:nvPicPr>
          <p:cNvPr id="14344" name="Picture 2" descr="https://dlnmh9ip6v2uc.cloudfront.net/images/products/1/1/8/5/1/11851-01.jpg">
            <a:extLst>
              <a:ext uri="{FF2B5EF4-FFF2-40B4-BE49-F238E27FC236}">
                <a16:creationId xmlns:a16="http://schemas.microsoft.com/office/drawing/2014/main" id="{66CBA8A5-65B1-42FF-B892-30FBEB483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1242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CD098286-E0A6-48BA-AF8F-D8010E505C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SIK Components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8A02337-3A33-4CC2-8F0F-17B1078FC01C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597025"/>
          <a:ext cx="8458200" cy="4530828"/>
        </p:xfrm>
        <a:graphic>
          <a:graphicData uri="http://schemas.openxmlformats.org/drawingml/2006/table">
            <a:tbl>
              <a:tblPr/>
              <a:tblGrid>
                <a:gridCol w="1776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4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2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Push Button</a:t>
                      </a:r>
                    </a:p>
                  </a:txBody>
                  <a:tcPr marL="78010" marR="78010" marT="63490" marB="40558" horzOverflow="overflow">
                    <a:lnL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Digital Input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Switch - Closes or opens circuit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Polarized, needs resistor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93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Trim potentiometer</a:t>
                      </a:r>
                    </a:p>
                  </a:txBody>
                  <a:tcPr marL="78010" marR="78010" marT="63490" marB="40558" horzOverflow="overflow">
                    <a:lnL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Analog Input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Variable resistor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Also called a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Trimpot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.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36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Photoresistor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7376" marB="40558" horzOverflow="overflow">
                    <a:lnL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31204" marR="31204" marT="44958" marB="3119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Analog Input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Light Dependent Resistor (LDR)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Resistance varies with light.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4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Relay</a:t>
                      </a:r>
                    </a:p>
                  </a:txBody>
                  <a:tcPr marL="78010" marR="78010" marT="63490" marB="40558" horzOverflow="overflow">
                    <a:lnL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Digital Output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Switch driven by a small signal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Used to control larger voltages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36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Temp Sensor</a:t>
                      </a:r>
                    </a:p>
                  </a:txBody>
                  <a:tcPr marL="78010" marR="78010" marT="57376" marB="40558" horzOverflow="overflow">
                    <a:lnL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Analog Input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Temp Dependent Resistor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Flex Sensor</a:t>
                      </a:r>
                    </a:p>
                  </a:txBody>
                  <a:tcPr marL="78010" marR="78010" marT="57376" marB="40558" horzOverflow="overflow">
                    <a:lnL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Analog Input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Variable resistor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343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Soft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Trimpot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7376" marB="40558" horzOverflow="overflow">
                    <a:lnL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Analog Input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Variable resistor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Careful of shorts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RGB LED</a:t>
                      </a:r>
                    </a:p>
                  </a:txBody>
                  <a:tcPr marL="78010" marR="78010" marT="63490" marB="40558" horzOverflow="overflow">
                    <a:lnL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Lucida Sans Unicode" charset="0"/>
                      </a:endParaRP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Dig &amp; Analog Output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16,777,216 different colors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Ooh... So pretty.</a:t>
                      </a:r>
                    </a:p>
                  </a:txBody>
                  <a:tcPr marL="78010" marR="78010" marT="54319" marB="40558" horzOverflow="overflow">
                    <a:lnL>
                      <a:noFill/>
                    </a:lnL>
                    <a:lnR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Picture 72">
            <a:extLst>
              <a:ext uri="{FF2B5EF4-FFF2-40B4-BE49-F238E27FC236}">
                <a16:creationId xmlns:a16="http://schemas.microsoft.com/office/drawing/2014/main" id="{19BC9B5E-2C68-4163-980A-250748CA7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709738"/>
            <a:ext cx="700088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71">
            <a:extLst>
              <a:ext uri="{FF2B5EF4-FFF2-40B4-BE49-F238E27FC236}">
                <a16:creationId xmlns:a16="http://schemas.microsoft.com/office/drawing/2014/main" id="{087342A4-0F05-4818-A963-5B7F88FD2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2162175"/>
            <a:ext cx="730250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1" name="Picture 70">
            <a:extLst>
              <a:ext uri="{FF2B5EF4-FFF2-40B4-BE49-F238E27FC236}">
                <a16:creationId xmlns:a16="http://schemas.microsoft.com/office/drawing/2014/main" id="{B285EE74-1322-46AC-BD16-33C7EE9A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2825" y="3017838"/>
            <a:ext cx="145097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2" name="Picture 73">
            <a:extLst>
              <a:ext uri="{FF2B5EF4-FFF2-40B4-BE49-F238E27FC236}">
                <a16:creationId xmlns:a16="http://schemas.microsoft.com/office/drawing/2014/main" id="{FBE6994E-8D3F-4F0E-9296-5E60138FF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70175" y="3400425"/>
            <a:ext cx="60642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74">
            <a:extLst>
              <a:ext uri="{FF2B5EF4-FFF2-40B4-BE49-F238E27FC236}">
                <a16:creationId xmlns:a16="http://schemas.microsoft.com/office/drawing/2014/main" id="{0508E7EE-CD18-4736-9631-D2947CD09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57400" y="4611688"/>
            <a:ext cx="1584325" cy="21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4" name="Picture 75">
            <a:extLst>
              <a:ext uri="{FF2B5EF4-FFF2-40B4-BE49-F238E27FC236}">
                <a16:creationId xmlns:a16="http://schemas.microsoft.com/office/drawing/2014/main" id="{82F09E0E-0D02-404D-B3DD-D4CB68A86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57400" y="5097463"/>
            <a:ext cx="1543050" cy="4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" name="Picture 76">
            <a:extLst>
              <a:ext uri="{FF2B5EF4-FFF2-40B4-BE49-F238E27FC236}">
                <a16:creationId xmlns:a16="http://schemas.microsoft.com/office/drawing/2014/main" id="{A66F3286-8941-4D3D-9793-2251785A6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6000" y="5710238"/>
            <a:ext cx="12001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" name="Picture 77">
            <a:extLst>
              <a:ext uri="{FF2B5EF4-FFF2-40B4-BE49-F238E27FC236}">
                <a16:creationId xmlns:a16="http://schemas.microsoft.com/office/drawing/2014/main" id="{2986D238-24C9-4435-B6EA-DDF2C3EFB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9800" y="3990975"/>
            <a:ext cx="13160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E929FA9-C48A-47D1-91CD-F88A8D4AE4AE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219200"/>
          <a:ext cx="8458200" cy="359076"/>
        </p:xfrm>
        <a:graphic>
          <a:graphicData uri="http://schemas.openxmlformats.org/drawingml/2006/table">
            <a:tbl>
              <a:tblPr/>
              <a:tblGrid>
                <a:gridCol w="1776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4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5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2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7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Name</a:t>
                      </a:r>
                    </a:p>
                  </a:txBody>
                  <a:tcPr marL="78010" marR="78010" marT="63420" marB="40513" horzOverflow="overflow">
                    <a:lnL w="36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Image</a:t>
                      </a:r>
                    </a:p>
                  </a:txBody>
                  <a:tcPr marL="78010" marR="78010" marT="54259" marB="40513" horzOverflow="overflow">
                    <a:lnL>
                      <a:noFill/>
                    </a:lnL>
                    <a:lnR>
                      <a:noFill/>
                    </a:lnR>
                    <a:lnT w="36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Type</a:t>
                      </a:r>
                    </a:p>
                  </a:txBody>
                  <a:tcPr marL="78010" marR="78010" marT="54259" marB="40513" horzOverflow="overflow">
                    <a:lnL>
                      <a:noFill/>
                    </a:lnL>
                    <a:lnR>
                      <a:noFill/>
                    </a:lnR>
                    <a:lnT w="36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Function</a:t>
                      </a:r>
                    </a:p>
                  </a:txBody>
                  <a:tcPr marL="78010" marR="78010" marT="54259" marB="40513" horzOverflow="overflow">
                    <a:lnL>
                      <a:noFill/>
                    </a:lnL>
                    <a:lnR>
                      <a:noFill/>
                    </a:lnR>
                    <a:lnT w="36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Lucida Sans Unicode" charset="0"/>
                        </a:rPr>
                        <a:t>Notes</a:t>
                      </a:r>
                    </a:p>
                  </a:txBody>
                  <a:tcPr marL="78010" marR="78010" marT="54259" marB="40513" horzOverflow="overflow">
                    <a:lnL>
                      <a:noFill/>
                    </a:lnL>
                    <a:lnR w="36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6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5DDC0-29D1-49EE-9595-B787C5B7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>
              <a:defRPr/>
            </a:pPr>
            <a:r>
              <a:rPr lang="en-US" dirty="0"/>
              <a:t>SIK Components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A504D35B-E6D1-4701-B623-A98C25D95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825" y="1196975"/>
            <a:ext cx="6446838" cy="488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53ED-11EC-4A22-BCCA-728982942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>
              <a:defRPr/>
            </a:pPr>
            <a:r>
              <a:rPr lang="en-US" dirty="0"/>
              <a:t>SIK Components</a:t>
            </a: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A4A2A175-2955-47D0-BFBD-9A65D3460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1231900"/>
            <a:ext cx="6451600" cy="491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A5E832-1C06-4709-8589-68A2F79C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SIK Components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6898653E-25D4-4554-A3A2-922434B95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88" y="369888"/>
            <a:ext cx="3170237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2">
            <a:extLst>
              <a:ext uri="{FF2B5EF4-FFF2-40B4-BE49-F238E27FC236}">
                <a16:creationId xmlns:a16="http://schemas.microsoft.com/office/drawing/2014/main" id="{88EF3277-6B3C-4DCC-B247-68701B707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369888"/>
            <a:ext cx="3187700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>
            <a:extLst>
              <a:ext uri="{FF2B5EF4-FFF2-40B4-BE49-F238E27FC236}">
                <a16:creationId xmlns:a16="http://schemas.microsoft.com/office/drawing/2014/main" id="{C7C732DE-E282-4A49-AF94-C16300B5C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528638"/>
            <a:ext cx="3876675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5">
            <a:extLst>
              <a:ext uri="{FF2B5EF4-FFF2-40B4-BE49-F238E27FC236}">
                <a16:creationId xmlns:a16="http://schemas.microsoft.com/office/drawing/2014/main" id="{E92B973B-7B5E-49E9-A9E1-2E633B44B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1690688"/>
            <a:ext cx="386715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477D-7F36-42B6-8E18-09FA4EA4B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Electricity \ Electronics Basic Concept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0BA3D-78F8-4E77-AD5A-B149C5C2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/>
              <a:t>Ohms Law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/>
              <a:t>Voltage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/>
              <a:t>Current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/>
              <a:t>Resistance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/>
              <a:t>Using a Multi-meter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F41B4EE3-9A87-4E3F-B27B-CCDCA58FDF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/>
              <a:t>Ohm</a:t>
            </a:r>
            <a:r>
              <a:rPr lang="en-US" altLang="en-US"/>
              <a:t>’</a:t>
            </a:r>
            <a:r>
              <a:rPr lang="en-US"/>
              <a:t>s Law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C0652DFB-ACBA-44E7-9582-6545EBE1D5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1">
            <a:blip r:embed="rId3"/>
            <a:stretch>
              <a:fillRect l="-1256" t="-966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5468786-7CCD-4113-89EC-8FBA2555E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Electrical Properties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2000D6-30F1-47E4-9D99-ADB58142D194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228600" y="1219200"/>
          <a:ext cx="8686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D278C99-A8FD-4BDF-9AE8-1798B58ED3B1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565636" y="5989935"/>
            <a:ext cx="2225289" cy="58477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pic>
        <p:nvPicPr>
          <p:cNvPr id="22533" name="Picture 3">
            <a:extLst>
              <a:ext uri="{FF2B5EF4-FFF2-40B4-BE49-F238E27FC236}">
                <a16:creationId xmlns:a16="http://schemas.microsoft.com/office/drawing/2014/main" id="{4DE3D7E6-8191-4374-AC29-4A84AC530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90500"/>
            <a:ext cx="21494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4" name="AutoShape 2" descr="data:image/jpeg;base64,/9j/4AAQSkZJRgABAQAAAQABAAD/2wCEAAkGBwgHBhAIBwgWFBQXGSIXFhgXGBoaIBoiJyAdHyAgHCogKCklHB4oHicfJDQkLSksMS8uHx82ODMvNygvLi0BCgoKBQUFDgUFDisZExkrKysrKysrKysrKysrKysrKysrKysrKysrKysrKysrKysrKysrKysrKysrKysrKysrK//AABEIAOEA4QMBIgACEQEDEQH/xAAcAAEAAwEBAQEBAAAAAAAAAAAABgcIBQIEAwH/xABHEAACAQIDAwULCAkDBQAAAAAAAQIDBAUGEQchMRJBUWGBCBMWIlZicZGTodEUMkJygqKx0hUXIyRSVZKywTZ0wjM0N0Nj/8QAFAEBAAAAAAAAAAAAAAAAAAAAAP/EABQRAQAAAAAAAAAAAAAAAAAAAAD/2gAMAwEAAhEDEQA/ALxAAAAAAAAAAAAAAAAAAAAAAAAAAAAAAAAAAAAAAAAAAAAAAAAAAAAAAAAAAAAAAAAAAAAAAAAAAAAAAAAAAAAAAAAAAAAAAAAAAAAAAAAAAAAAAAAAAAAAAAAAAAAAAAAAAAAAAVznba/gWXZStcPfyqutzjB+JF+dLfv6lr2FNZh2rZuxuUo/pHvEH9CguR7/AJ3vA1Fd39lZR5V7dwprpnKMfxOPVz1lOi2qmYrbVf8A1i/wZkGvXrXNV1birKcnxcm2/efmBsCnnzKVXdDMdt21Yr8Tr2WKYdfrWxv6dT6k4y/BmKD1TqTpTU6U2muDT0aA3CDJeAbS824E0rbFpVIL6Fb9on1b/GS9DRb+TdteEYtKNrmCmrWo93L11pvt4w7d3WBaoPMJxqQU6ck01qmt6foPQAAAAAAAAAAAAAAAAAAAAAAAAHivWp29GVavUUYxWspN6JJcW+hGddqO1m6xypPCsu1XTtlulUWqlV/LDq4vn6D7Nuef5397LLGE1v2UH+3kn8+S+h9WPP0v0b6dAH0WFjd4jdRtbC2lUqS3RjBOTfqOzkfKOIZxxpYfYLkxXjVajXi049L6W+CXO+pNrUeUMoYRlHD1a4Vb6Nrx6j0c5vpk/wDHBAUfgOw3MV/TVXFLmnbJ8z/aS7UtEv6iXW2wHB4x/esaryfmxhH8eUXCAKgr7AcElH93xivF+coS/BIi+NbBsatYOeEYlTr+bJOnLs4pvtRocAYrxnBsSwO8dni9lOlNc0lpr1rma60fAbQzBgOGZiw92OMWkakHw14xfTF8YvrRmHaTkG8yTiSXKdS3qf8ASq6fdnzKS963rnSD79m207EMpV42d7J1rRvfBvV0+un0fV4Pqe80xhmI2mLWFO/w+up05rlRkuf4Pq5jExY2x7P1TK2LrDsQq/ulaWktf/XJ7lNdXBS6t/NvDToP4mmtUz+gAAAAAAAAAAAAAAAAAAAIltRzP4K5QrXlGelWf7Oj9Z8/2VrLsJaZ57ozGZXOY6GDwl4tGny5Lzp/CKXrYFRylKcnKctW97b5z3Qo1LivGhQg5Sk1GKXFtvRJdp+ZY2wjA44tnmNzWhrC3g6vVyt0Yr1tv7IF7bO8p0MoZap2EYp1WuXWl/FN8fsrgupdZJwAAAAAAAcrM+BWeZcDrYVfx8Wa0T54vmkutPedUAYpxrDLnBcVrYZfQ0qUpOEuznXU1vXUz4i3+6NwRWuPW2M0obq0HCf1oaaN9bi1/SVABpvYZmmWPZU+QXdXWtbaQer3uH0H2LWP2SyDLmw7GpYVn2jQcvErp0ZenjHt5SS7WajAAAAAAAAAAAAAAAAAAAAZG2pXvy/aBiFZS1SquC+ylD/BrkxjmubqZpvpvnr1H9+QHKL+7muwjDCL7EGt86kafZGOv/L3FAml+58pqGQOUlxrzfuigLMAAAAAAAAAAFZd0HYq6yGrnnpVoS7HrD8ZL1GaTV+2SnGps2vuVzRi/vwMoAfdgV3+j8btr1S073VhPX0STNqRalFSRh025YT75Y0pvngn7kB+4AAAAAAAAAAAAAAAAAAGN870JW2csQpTjppcVPfNte42QZX224fKw2i3Umt1VRqx7YpP7ykBBDS3c9VVPITgnvjXmvdFmaS++5qvlLDL/D298ZxqL7ScX/avWBdAAAAAAAAAAAhO2esqOza95XOoR9c4mUjSfdDX3ybI8LVPfVrRj2JSk/ekZsA90acq1aNKHGTSXabct497oRh0JL3GP8g4fLFM6WFnFca0W/RF8qX3UzYgAAAAAAAAAAAAAAAAAAAClu6PwF1bK1x6jDfB95qPqe+LfolqvtF0nMzJg1DMGBV8Juvm1YOOv8L5pLrT0fYBi8sjYJjCw3PUbWpPSNxB0/tbpR/BrtIHjGGXWDYpVw2+hyalOTjJf5XU1vXUz8rG7rWF7TvLWek4SU4voaeqA24DlZWxuhmPL9vi1twqRTa48mXCUeyWq7DqgAAAAAAA+bEb63w2wq315U5NOnFzk+hJasChe6OxhXOPWuEU5bqMHOX1p6adqil/UU+dPMuM18wY9cYtcrSVWblp0LmXYtF2HPo0qletGjRg5Sk1GKXFt7kl2gW33OuAu6x+vjdWHi0Y8iD8+XH1R1/qRoUjOzrLMcp5ToYa9O+acuq+mct79Om6K6kiTAAAAAAAAAAAAAAAAAAAAAAFR7dMhSxiz8I8Kpa1qUdKsV9OC5150d/pXoSM8G4ygdsOy6dlUnj+W7fWk99alFfM86CX0Olc3o4Bz9hmeI4Hin6CxKppQry8STe6nU6+iMuHp06zRxhwvzY9tRp3NGnl7MlxpUXi0a0n8/ohN/xcyb47lx4hc4AAAAAUVt9zxGrLwVwypuTUrmS6eMafZxfYukk21rabRy3Qng+C1VK7ktJSW9UU+d+f0Lm4vmTzbUnOrUdSrNtt6tt6tvnb6WB5Lr2D5ClVrxzVitLSMdfk0X9J8HUfUt6XXv5kcDZNszr5nuo4pjFJwtIvVJ7nWfRHzOmXYudrSlGlToUY0aFNRjFKMYpaJJbkl0LQD2AAAAAAAAAAAAAAAAAAAAAjWes5WWSsOp32IW9ScZz72lT5Oqeje/VrduIT+vzL38rufVT/ADDukf8ASdr/ALhf2TM7gaI/X5l7+V3Pqp/mD295da0eFXPqp/mM7gCV59xLKuMX3y/LVjWt5SetSnNQ5HpjpJuL15uHRoRQAC7ti+0nFbvFKOWcX1rRkmqVVvx4aRb0l/GtFx4rr5r1MqbFv/JNl9v+yRqsAVJtq2iYllutHA8GhyKlSHLlW3NxTbWkFzPd858ObfvVtmcO6L/1rR/28f7pgVbUqTq1HUqzcpN6tt6tvnb6WdrKNfLtriSuM0W9arTjvjTpcnST89tp8nqXHp6eGANC0du+WqFKNKjg9xGMVoko0kkuZLxtyPf6/Mvfyu59VP8AMZ3AGiP1+Ze/ldz6qf5iV5C2g4dnerXp4daVafelFy75yd/K1000b6DJhdncz/8Ad4l9Wl+NQC9wAAAAAAAAAAAAAAAAAB8OLYPhuNUY0MWsadaMXykqkVJJ6aarXn01OV4B5S8m7b2UfgSMARzwDyl5N23so/AeAeUvJu29lH4EjAEc8A8peTdt7KPwHgHlLybtvZR+BIwBxLDKOXMNu43lhglCnUj82cKcU1u0ejXDdqjtgADk4rljAsYuVc4rhFGtNLkqU4Rk9N703829+s6wAjngHlLybtvZR+A8A8peTlt7KPwJGAI54B5S8m7b2UfgPAPKXk5beyj8CRgCOeAeUvJu29lH4HRwjL+D4JKcsIwylRctFLvcFHXTXTXTjxZ0gAAAAAAAAAAAAAAAAAAAAAAAAAAAAAAAAAAAAAAAAAAAAAAAAAAAAAAAAAAAAAAAAAAAAAAAAAAAAAAAAAAAAAAAAAAAAAAAAAAAAAAAAAAAAAAAAAAAAAAAAAAAAAAAAAAAH//Z">
            <a:extLst>
              <a:ext uri="{FF2B5EF4-FFF2-40B4-BE49-F238E27FC236}">
                <a16:creationId xmlns:a16="http://schemas.microsoft.com/office/drawing/2014/main" id="{A7853D4C-0E7F-47E7-9F8E-8E52B3B2EA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5C5C5-7300-4F6E-B71C-5F0DF494A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Current Flow Analogy</a:t>
            </a:r>
          </a:p>
        </p:txBody>
      </p:sp>
      <p:pic>
        <p:nvPicPr>
          <p:cNvPr id="23555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4132AAD5-B0D1-4741-B2C4-FF2D12B1B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852863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2E223ECB-84B7-4398-A368-94F9AD49F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3721100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C3E4D0F6-D053-4841-A233-A9594FFE3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3525838"/>
            <a:ext cx="677863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CC887DE7-AE4E-4A12-8DA1-85E4FD2AF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4068763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4BC24512-038F-4B7D-85E9-FCA9142A6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4395788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CB847FF4-5D32-4A8F-8BFA-DBDAF7C9A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095625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E98A7816-F928-4AD2-9ADA-BE4CD0B10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3525838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4" descr="http://www.clker.com/cliparts/5/2/5/c/1197093906998989684johnny_automatic_faucet_1.svg.hi.png">
            <a:extLst>
              <a:ext uri="{FF2B5EF4-FFF2-40B4-BE49-F238E27FC236}">
                <a16:creationId xmlns:a16="http://schemas.microsoft.com/office/drawing/2014/main" id="{07ACC90E-5419-4C40-AB57-4CC6D78A2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50" y="1525588"/>
            <a:ext cx="18240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B9000894-907D-4181-A2A9-8E7A0B6BD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38" y="3835400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E4D0FF5E-54BB-40F9-9F03-0E546AE84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13" y="4511675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C206E713-88DF-460F-97B5-B51E3C455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3078163"/>
            <a:ext cx="6794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Picture 4" descr="http://www.clker.com/cliparts/5/2/5/c/1197093906998989684johnny_automatic_faucet_1.svg.hi.png">
            <a:extLst>
              <a:ext uri="{FF2B5EF4-FFF2-40B4-BE49-F238E27FC236}">
                <a16:creationId xmlns:a16="http://schemas.microsoft.com/office/drawing/2014/main" id="{16D8D5F6-A1B3-420F-9505-1BA978907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08125"/>
            <a:ext cx="18224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5C5F5C3A-77BC-4F83-B3F2-CE66402DF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025" y="4340225"/>
            <a:ext cx="677863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EDA2B25F-F306-4E4A-9B8C-72EAD9DA5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4781550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9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D1E6D03B-C349-4161-A030-61DC64E0F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4867275"/>
            <a:ext cx="677862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70" name="TextBox 2">
            <a:extLst>
              <a:ext uri="{FF2B5EF4-FFF2-40B4-BE49-F238E27FC236}">
                <a16:creationId xmlns:a16="http://schemas.microsoft.com/office/drawing/2014/main" id="{8CD13590-8F3D-4BCE-B402-5BF486AC2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75" y="5486400"/>
            <a:ext cx="2219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High Current</a:t>
            </a:r>
          </a:p>
        </p:txBody>
      </p:sp>
      <p:sp>
        <p:nvSpPr>
          <p:cNvPr id="23571" name="TextBox 22">
            <a:extLst>
              <a:ext uri="{FF2B5EF4-FFF2-40B4-BE49-F238E27FC236}">
                <a16:creationId xmlns:a16="http://schemas.microsoft.com/office/drawing/2014/main" id="{B4E1AA72-6403-43FF-94BB-DE2760DBE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013" y="5486400"/>
            <a:ext cx="2217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Low Current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5A6FE6-9ADD-4707-A45C-0BE1FE74C2C9}"/>
              </a:ext>
            </a:extLst>
          </p:cNvPr>
          <p:cNvCxnSpPr/>
          <p:nvPr/>
        </p:nvCxnSpPr>
        <p:spPr bwMode="auto">
          <a:xfrm>
            <a:off x="4572000" y="1981200"/>
            <a:ext cx="0" cy="373380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23573" name="Picture 3">
            <a:extLst>
              <a:ext uri="{FF2B5EF4-FFF2-40B4-BE49-F238E27FC236}">
                <a16:creationId xmlns:a16="http://schemas.microsoft.com/office/drawing/2014/main" id="{C042A678-A862-42DF-B151-0BFA768B9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90500"/>
            <a:ext cx="21494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68">
            <a:extLst>
              <a:ext uri="{FF2B5EF4-FFF2-40B4-BE49-F238E27FC236}">
                <a16:creationId xmlns:a16="http://schemas.microsoft.com/office/drawing/2014/main" id="{12F7D3EF-9EA1-4ED1-A189-3BC4D91C4735}"/>
              </a:ext>
            </a:extLst>
          </p:cNvPr>
          <p:cNvGrpSpPr>
            <a:grpSpLocks/>
          </p:cNvGrpSpPr>
          <p:nvPr/>
        </p:nvGrpSpPr>
        <p:grpSpPr bwMode="auto">
          <a:xfrm>
            <a:off x="5664200" y="1995488"/>
            <a:ext cx="1522413" cy="2044700"/>
            <a:chOff x="1125781" y="1059543"/>
            <a:chExt cx="1522169" cy="2044790"/>
          </a:xfrm>
        </p:grpSpPr>
        <p:sp>
          <p:nvSpPr>
            <p:cNvPr id="24622" name="Rectangle 69">
              <a:extLst>
                <a:ext uri="{FF2B5EF4-FFF2-40B4-BE49-F238E27FC236}">
                  <a16:creationId xmlns:a16="http://schemas.microsoft.com/office/drawing/2014/main" id="{888EF0C8-41A6-43A7-898B-5A42034FC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1507508"/>
              <a:ext cx="1371600" cy="158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b="1">
                  <a:solidFill>
                    <a:schemeClr val="tx1"/>
                  </a:solidFill>
                </a:rPr>
                <a:t>Water</a:t>
              </a:r>
            </a:p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b="1">
                  <a:solidFill>
                    <a:schemeClr val="tx1"/>
                  </a:solidFill>
                </a:rPr>
                <a:t>Tower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77C2249-8168-4CC2-8165-00278A737B38}"/>
                </a:ext>
              </a:extLst>
            </p:cNvPr>
            <p:cNvSpPr/>
            <p:nvPr/>
          </p:nvSpPr>
          <p:spPr bwMode="auto">
            <a:xfrm>
              <a:off x="1148002" y="2305785"/>
              <a:ext cx="1361857" cy="793785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 b="1" dirty="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624" name="Oval 71">
              <a:extLst>
                <a:ext uri="{FF2B5EF4-FFF2-40B4-BE49-F238E27FC236}">
                  <a16:creationId xmlns:a16="http://schemas.microsoft.com/office/drawing/2014/main" id="{F1C7B108-71DB-4DA5-AD1D-D9901158F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4" y="1059543"/>
              <a:ext cx="1500186" cy="447965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24625" name="Oval 72">
              <a:extLst>
                <a:ext uri="{FF2B5EF4-FFF2-40B4-BE49-F238E27FC236}">
                  <a16:creationId xmlns:a16="http://schemas.microsoft.com/office/drawing/2014/main" id="{97B2A4B3-4263-4ADB-990E-2A8B273FA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5781" y="1156988"/>
              <a:ext cx="1384439" cy="27432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8BF7C59-AEB8-46D6-A55F-411BD18BD847}"/>
                </a:ext>
              </a:extLst>
            </p:cNvPr>
            <p:cNvCxnSpPr>
              <a:stCxn id="24625" idx="2"/>
            </p:cNvCxnSpPr>
            <p:nvPr/>
          </p:nvCxnSpPr>
          <p:spPr bwMode="auto">
            <a:xfrm>
              <a:off x="1125781" y="1294503"/>
              <a:ext cx="0" cy="180983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DFFFA51-4D6F-4261-95FB-F43160869AB7}"/>
                </a:ext>
              </a:extLst>
            </p:cNvPr>
            <p:cNvCxnSpPr/>
            <p:nvPr/>
          </p:nvCxnSpPr>
          <p:spPr bwMode="auto">
            <a:xfrm>
              <a:off x="2520970" y="1283390"/>
              <a:ext cx="0" cy="1820943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FD00951-9C09-43B1-873C-C3E4FCD40A56}"/>
                </a:ext>
              </a:extLst>
            </p:cNvPr>
            <p:cNvCxnSpPr/>
            <p:nvPr/>
          </p:nvCxnSpPr>
          <p:spPr bwMode="auto">
            <a:xfrm>
              <a:off x="1125781" y="3094808"/>
              <a:ext cx="450778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F321E0F-9C2A-43D2-A2EE-CC64A8FED9F4}"/>
                </a:ext>
              </a:extLst>
            </p:cNvPr>
            <p:cNvCxnSpPr/>
            <p:nvPr/>
          </p:nvCxnSpPr>
          <p:spPr bwMode="auto">
            <a:xfrm>
              <a:off x="2062256" y="3094808"/>
              <a:ext cx="4523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0AD25D-8CD3-4BFE-B731-E6910FCB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Voltage Analogy</a:t>
            </a:r>
          </a:p>
        </p:txBody>
      </p:sp>
      <p:sp>
        <p:nvSpPr>
          <p:cNvPr id="24580" name="TextBox 2">
            <a:extLst>
              <a:ext uri="{FF2B5EF4-FFF2-40B4-BE49-F238E27FC236}">
                <a16:creationId xmlns:a16="http://schemas.microsoft.com/office/drawing/2014/main" id="{3C730C5C-C00C-4E57-A9E8-EFE8CD5C3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03838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More Energy == Higher Voltage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734324B-D754-4F87-B0AB-C75F2EFEDF7F}"/>
              </a:ext>
            </a:extLst>
          </p:cNvPr>
          <p:cNvCxnSpPr/>
          <p:nvPr/>
        </p:nvCxnSpPr>
        <p:spPr bwMode="auto">
          <a:xfrm>
            <a:off x="4572000" y="1981200"/>
            <a:ext cx="0" cy="373380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4582" name="Group 30">
            <a:extLst>
              <a:ext uri="{FF2B5EF4-FFF2-40B4-BE49-F238E27FC236}">
                <a16:creationId xmlns:a16="http://schemas.microsoft.com/office/drawing/2014/main" id="{75F6E756-9889-4CAD-9266-D24037886CD0}"/>
              </a:ext>
            </a:extLst>
          </p:cNvPr>
          <p:cNvGrpSpPr>
            <a:grpSpLocks/>
          </p:cNvGrpSpPr>
          <p:nvPr/>
        </p:nvGrpSpPr>
        <p:grpSpPr bwMode="auto">
          <a:xfrm>
            <a:off x="6351588" y="3336925"/>
            <a:ext cx="1143000" cy="1247775"/>
            <a:chOff x="1279898" y="3095429"/>
            <a:chExt cx="1143000" cy="1247969"/>
          </a:xfrm>
        </p:grpSpPr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23FC0613-4EB5-47ED-8CF7-3A3DAC3C3DEA}"/>
                </a:ext>
              </a:extLst>
            </p:cNvPr>
            <p:cNvSpPr/>
            <p:nvPr/>
          </p:nvSpPr>
          <p:spPr bwMode="auto">
            <a:xfrm flipH="1" flipV="1">
              <a:off x="1279898" y="3200220"/>
              <a:ext cx="1143000" cy="1143178"/>
            </a:xfrm>
            <a:prstGeom prst="arc">
              <a:avLst/>
            </a:prstGeom>
            <a:noFill/>
            <a:ln w="508000" cap="flat" cmpd="sng" algn="ctr">
              <a:solidFill>
                <a:srgbClr val="00B8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563E305-3294-4E3F-8787-3452F7A4E8B4}"/>
                </a:ext>
              </a:extLst>
            </p:cNvPr>
            <p:cNvCxnSpPr/>
            <p:nvPr/>
          </p:nvCxnSpPr>
          <p:spPr bwMode="auto">
            <a:xfrm>
              <a:off x="1829173" y="4343398"/>
              <a:ext cx="571500" cy="0"/>
            </a:xfrm>
            <a:prstGeom prst="line">
              <a:avLst/>
            </a:prstGeom>
            <a:solidFill>
              <a:srgbClr val="00B8FF"/>
            </a:solidFill>
            <a:ln w="508000" cap="flat" cmpd="sng" algn="ctr">
              <a:solidFill>
                <a:srgbClr val="00B8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77D7A7E-5321-4631-B356-BFF42D62C6B0}"/>
                </a:ext>
              </a:extLst>
            </p:cNvPr>
            <p:cNvCxnSpPr/>
            <p:nvPr/>
          </p:nvCxnSpPr>
          <p:spPr bwMode="auto">
            <a:xfrm flipV="1">
              <a:off x="1281485" y="3095429"/>
              <a:ext cx="14288" cy="716074"/>
            </a:xfrm>
            <a:prstGeom prst="line">
              <a:avLst/>
            </a:prstGeom>
            <a:solidFill>
              <a:srgbClr val="00B8FF"/>
            </a:solidFill>
            <a:ln w="508000" cap="flat" cmpd="sng" algn="ctr">
              <a:solidFill>
                <a:srgbClr val="00B8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0CA5AC6-B50D-4DD1-B3BB-B640A2DA1CC4}"/>
              </a:ext>
            </a:extLst>
          </p:cNvPr>
          <p:cNvCxnSpPr/>
          <p:nvPr/>
        </p:nvCxnSpPr>
        <p:spPr bwMode="auto">
          <a:xfrm>
            <a:off x="5200650" y="3246438"/>
            <a:ext cx="0" cy="1670050"/>
          </a:xfrm>
          <a:prstGeom prst="straightConnector1">
            <a:avLst/>
          </a:prstGeom>
          <a:solidFill>
            <a:srgbClr val="00B8FF"/>
          </a:solidFill>
          <a:ln w="127000" cap="flat" cmpd="sng" algn="ctr">
            <a:solidFill>
              <a:schemeClr val="tx1"/>
            </a:solidFill>
            <a:prstDash val="solid"/>
            <a:round/>
            <a:headEnd type="arrow" w="sm" len="sm"/>
            <a:tailEnd type="arrow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584" name="TextBox 44">
            <a:extLst>
              <a:ext uri="{FF2B5EF4-FFF2-40B4-BE49-F238E27FC236}">
                <a16:creationId xmlns:a16="http://schemas.microsoft.com/office/drawing/2014/main" id="{79FC1BE5-F157-48FD-9084-B6036F4C4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5303838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Less Energy == Lower Voltage</a:t>
            </a:r>
          </a:p>
        </p:txBody>
      </p:sp>
      <p:pic>
        <p:nvPicPr>
          <p:cNvPr id="24585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7B52D9E5-1E3F-49CB-B26D-94C921C98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3" y="4343400"/>
            <a:ext cx="33972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6F927117-5839-4756-8323-9B8430783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3" y="4764088"/>
            <a:ext cx="33972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009DABBF-B0BA-4451-B461-80B52DE91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4894263"/>
            <a:ext cx="338138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09F4865C-5FCA-4602-A14B-ACDABB8F7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4602163"/>
            <a:ext cx="33972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2">
            <a:extLst>
              <a:ext uri="{FF2B5EF4-FFF2-40B4-BE49-F238E27FC236}">
                <a16:creationId xmlns:a16="http://schemas.microsoft.com/office/drawing/2014/main" id="{B5073314-F058-4984-8C0E-E84C9E08F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5" y="5705475"/>
            <a:ext cx="172085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90" name="Picture 3">
            <a:extLst>
              <a:ext uri="{FF2B5EF4-FFF2-40B4-BE49-F238E27FC236}">
                <a16:creationId xmlns:a16="http://schemas.microsoft.com/office/drawing/2014/main" id="{4B9D7622-5BEB-4138-9B99-D34284BAF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6108700"/>
            <a:ext cx="1392238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91" name="Picture 3">
            <a:extLst>
              <a:ext uri="{FF2B5EF4-FFF2-40B4-BE49-F238E27FC236}">
                <a16:creationId xmlns:a16="http://schemas.microsoft.com/office/drawing/2014/main" id="{3393C893-1D13-40A6-9234-B46C86157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90500"/>
            <a:ext cx="21494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92" name="TextBox 79">
            <a:extLst>
              <a:ext uri="{FF2B5EF4-FFF2-40B4-BE49-F238E27FC236}">
                <a16:creationId xmlns:a16="http://schemas.microsoft.com/office/drawing/2014/main" id="{2A15E6B0-171B-4B80-8EDC-54EFE1E14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8" y="3819525"/>
            <a:ext cx="739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>
                <a:solidFill>
                  <a:schemeClr val="tx1"/>
                </a:solidFill>
              </a:rPr>
              <a:t>V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6519A1A1-5853-41E3-9D7F-0160171ACCC0}"/>
              </a:ext>
            </a:extLst>
          </p:cNvPr>
          <p:cNvCxnSpPr/>
          <p:nvPr/>
        </p:nvCxnSpPr>
        <p:spPr bwMode="auto">
          <a:xfrm>
            <a:off x="739775" y="2595563"/>
            <a:ext cx="0" cy="2335212"/>
          </a:xfrm>
          <a:prstGeom prst="straightConnector1">
            <a:avLst/>
          </a:prstGeom>
          <a:solidFill>
            <a:srgbClr val="00B8FF"/>
          </a:solidFill>
          <a:ln w="127000" cap="flat" cmpd="sng" algn="ctr">
            <a:solidFill>
              <a:schemeClr val="tx1"/>
            </a:solidFill>
            <a:prstDash val="solid"/>
            <a:round/>
            <a:headEnd type="arrow" w="sm" len="sm"/>
            <a:tailEnd type="arrow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4594" name="Group 82">
            <a:extLst>
              <a:ext uri="{FF2B5EF4-FFF2-40B4-BE49-F238E27FC236}">
                <a16:creationId xmlns:a16="http://schemas.microsoft.com/office/drawing/2014/main" id="{DF0B9150-9400-4A93-B2EA-560BDE0DA2EE}"/>
              </a:ext>
            </a:extLst>
          </p:cNvPr>
          <p:cNvGrpSpPr>
            <a:grpSpLocks/>
          </p:cNvGrpSpPr>
          <p:nvPr/>
        </p:nvGrpSpPr>
        <p:grpSpPr bwMode="auto">
          <a:xfrm>
            <a:off x="739775" y="1349375"/>
            <a:ext cx="2930525" cy="4035425"/>
            <a:chOff x="739140" y="1349823"/>
            <a:chExt cx="2931166" cy="4035379"/>
          </a:xfrm>
        </p:grpSpPr>
        <p:grpSp>
          <p:nvGrpSpPr>
            <p:cNvPr id="24596" name="Group 83">
              <a:extLst>
                <a:ext uri="{FF2B5EF4-FFF2-40B4-BE49-F238E27FC236}">
                  <a16:creationId xmlns:a16="http://schemas.microsoft.com/office/drawing/2014/main" id="{BBB0FCFE-0F41-428D-B1C7-410BACE466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13298" y="3350944"/>
              <a:ext cx="1143000" cy="1247969"/>
              <a:chOff x="1279898" y="3095429"/>
              <a:chExt cx="1143000" cy="1247969"/>
            </a:xfrm>
          </p:grpSpPr>
          <p:sp>
            <p:nvSpPr>
              <p:cNvPr id="104" name="Arc 103">
                <a:extLst>
                  <a:ext uri="{FF2B5EF4-FFF2-40B4-BE49-F238E27FC236}">
                    <a16:creationId xmlns:a16="http://schemas.microsoft.com/office/drawing/2014/main" id="{2C9C66E7-EA5A-47DA-8F37-9301C53A5F48}"/>
                  </a:ext>
                </a:extLst>
              </p:cNvPr>
              <p:cNvSpPr/>
              <p:nvPr/>
            </p:nvSpPr>
            <p:spPr bwMode="auto">
              <a:xfrm flipH="1" flipV="1">
                <a:off x="1279125" y="3200897"/>
                <a:ext cx="1143250" cy="1142987"/>
              </a:xfrm>
              <a:prstGeom prst="arc">
                <a:avLst/>
              </a:prstGeom>
              <a:noFill/>
              <a:ln w="508000" cap="flat" cmpd="sng" algn="ctr">
                <a:solidFill>
                  <a:srgbClr val="00B8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0" hangingPunct="0">
                  <a:buClr>
                    <a:srgbClr val="000000"/>
                  </a:buClr>
                  <a:buSzPct val="100000"/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36C2573-7182-410F-BEFC-014CA2C0EC63}"/>
                  </a:ext>
                </a:extLst>
              </p:cNvPr>
              <p:cNvCxnSpPr/>
              <p:nvPr/>
            </p:nvCxnSpPr>
            <p:spPr bwMode="auto">
              <a:xfrm>
                <a:off x="1828520" y="4343884"/>
                <a:ext cx="571625" cy="0"/>
              </a:xfrm>
              <a:prstGeom prst="line">
                <a:avLst/>
              </a:prstGeom>
              <a:solidFill>
                <a:srgbClr val="00B8FF"/>
              </a:solidFill>
              <a:ln w="508000" cap="flat" cmpd="sng" algn="ctr">
                <a:solidFill>
                  <a:srgbClr val="00B8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AE083C95-D79D-48AF-978F-8AE206949874}"/>
                  </a:ext>
                </a:extLst>
              </p:cNvPr>
              <p:cNvCxnSpPr/>
              <p:nvPr/>
            </p:nvCxnSpPr>
            <p:spPr bwMode="auto">
              <a:xfrm flipV="1">
                <a:off x="1280713" y="3096123"/>
                <a:ext cx="14290" cy="715954"/>
              </a:xfrm>
              <a:prstGeom prst="line">
                <a:avLst/>
              </a:prstGeom>
              <a:solidFill>
                <a:srgbClr val="00B8FF"/>
              </a:solidFill>
              <a:ln w="508000" cap="flat" cmpd="sng" algn="ctr">
                <a:solidFill>
                  <a:srgbClr val="00B8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0FF8CC7-39FC-482E-8AA9-B1DB11E5B6B6}"/>
                </a:ext>
              </a:extLst>
            </p:cNvPr>
            <p:cNvCxnSpPr/>
            <p:nvPr/>
          </p:nvCxnSpPr>
          <p:spPr bwMode="auto">
            <a:xfrm>
              <a:off x="739140" y="2595997"/>
              <a:ext cx="0" cy="2335185"/>
            </a:xfrm>
            <a:prstGeom prst="straightConnector1">
              <a:avLst/>
            </a:prstGeom>
            <a:solidFill>
              <a:srgbClr val="00B8FF"/>
            </a:solidFill>
            <a:ln w="127000" cap="flat" cmpd="sng" algn="ctr">
              <a:solidFill>
                <a:schemeClr val="tx1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24598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E9C2FB46-C497-4832-9BDD-0CB30CDE94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298" y="4358595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9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1CDC5DDF-B0E3-4512-965A-8AEB5ED546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280" y="4930860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0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E2D7958F-3537-4FA1-A7CE-450DDD3F8F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298" y="4659398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1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3D22F120-9D87-400F-B74C-B2EE87234D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1316" y="4978009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2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E24D90F6-83E5-4C24-BA1E-5178D2F286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530" y="5113740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3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5EE8A3F0-5655-42ED-AB08-00445153EF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016" y="4778357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4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2298940C-11FE-4F43-82E2-CF931FF74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5793" y="4711206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5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6558AEF2-9282-4CE8-AF7D-B4705E2903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00" y="4982668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6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B0882525-065C-48A4-BE76-45D1E1067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530" y="4514412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607" name="Group 94">
              <a:extLst>
                <a:ext uri="{FF2B5EF4-FFF2-40B4-BE49-F238E27FC236}">
                  <a16:creationId xmlns:a16="http://schemas.microsoft.com/office/drawing/2014/main" id="{53FFB624-C0A3-4694-8516-FC5341E5D2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5781" y="1349823"/>
              <a:ext cx="1522169" cy="2044790"/>
              <a:chOff x="1125781" y="1059543"/>
              <a:chExt cx="1522169" cy="2044790"/>
            </a:xfrm>
          </p:grpSpPr>
          <p:sp>
            <p:nvSpPr>
              <p:cNvPr id="24608" name="Rectangle 95">
                <a:extLst>
                  <a:ext uri="{FF2B5EF4-FFF2-40B4-BE49-F238E27FC236}">
                    <a16:creationId xmlns:a16="http://schemas.microsoft.com/office/drawing/2014/main" id="{FE32F454-7704-4C8A-9376-D0D6EC77A2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000" y="1507508"/>
                <a:ext cx="1371600" cy="158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b="1">
                    <a:solidFill>
                      <a:schemeClr val="tx1"/>
                    </a:solidFill>
                  </a:rPr>
                  <a:t>Water</a:t>
                </a:r>
              </a:p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b="1">
                    <a:solidFill>
                      <a:schemeClr val="tx1"/>
                    </a:solidFill>
                  </a:rPr>
                  <a:t>Tower</a:t>
                </a: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04549D32-07E6-4463-AB74-672F8031EDF4}"/>
                  </a:ext>
                </a:extLst>
              </p:cNvPr>
              <p:cNvSpPr/>
              <p:nvPr/>
            </p:nvSpPr>
            <p:spPr bwMode="auto">
              <a:xfrm>
                <a:off x="1148805" y="2305717"/>
                <a:ext cx="1360786" cy="793741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charset="0"/>
                  <a:buNone/>
                  <a:defRPr/>
                </a:pPr>
                <a:endParaRPr lang="en-US" b="1" dirty="0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4610" name="Oval 97">
                <a:extLst>
                  <a:ext uri="{FF2B5EF4-FFF2-40B4-BE49-F238E27FC236}">
                    <a16:creationId xmlns:a16="http://schemas.microsoft.com/office/drawing/2014/main" id="{B5FCDB97-296C-4C48-B534-0C9A4B89E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764" y="1059543"/>
                <a:ext cx="1500186" cy="447965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611" name="Oval 98">
                <a:extLst>
                  <a:ext uri="{FF2B5EF4-FFF2-40B4-BE49-F238E27FC236}">
                    <a16:creationId xmlns:a16="http://schemas.microsoft.com/office/drawing/2014/main" id="{44241E71-DA85-4C89-80F2-D50BEE239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5781" y="1156988"/>
                <a:ext cx="1384439" cy="27432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FCDF93B-43C1-429B-BA68-0CCC3B6B4620}"/>
                  </a:ext>
                </a:extLst>
              </p:cNvPr>
              <p:cNvCxnSpPr>
                <a:stCxn id="24611" idx="2"/>
              </p:cNvCxnSpPr>
              <p:nvPr/>
            </p:nvCxnSpPr>
            <p:spPr bwMode="auto">
              <a:xfrm>
                <a:off x="1126575" y="1294490"/>
                <a:ext cx="0" cy="1809730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38358588-99B4-46F2-91DD-8CB0E44671CF}"/>
                  </a:ext>
                </a:extLst>
              </p:cNvPr>
              <p:cNvCxnSpPr/>
              <p:nvPr/>
            </p:nvCxnSpPr>
            <p:spPr bwMode="auto">
              <a:xfrm>
                <a:off x="2520705" y="1283378"/>
                <a:ext cx="0" cy="1820842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03F42FAA-BF76-47A1-BBFB-53C82CBE5481}"/>
                  </a:ext>
                </a:extLst>
              </p:cNvPr>
              <p:cNvCxnSpPr/>
              <p:nvPr/>
            </p:nvCxnSpPr>
            <p:spPr bwMode="auto">
              <a:xfrm>
                <a:off x="1126575" y="3094695"/>
                <a:ext cx="450949" cy="0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31D5D6FF-E4CD-4730-8A10-1BEDCE186C02}"/>
                  </a:ext>
                </a:extLst>
              </p:cNvPr>
              <p:cNvCxnSpPr/>
              <p:nvPr/>
            </p:nvCxnSpPr>
            <p:spPr bwMode="auto">
              <a:xfrm>
                <a:off x="2063405" y="3094695"/>
                <a:ext cx="450949" cy="0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24595" name="TextBox 106">
            <a:extLst>
              <a:ext uri="{FF2B5EF4-FFF2-40B4-BE49-F238E27FC236}">
                <a16:creationId xmlns:a16="http://schemas.microsoft.com/office/drawing/2014/main" id="{C8B8E2CA-4E6B-4152-A085-AE7290828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3" y="3543300"/>
            <a:ext cx="739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>
                <a:solidFill>
                  <a:schemeClr val="tx1"/>
                </a:solidFill>
              </a:rPr>
              <a:t>V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6EC6F-9153-4373-B832-BD43CE1F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Resistance Analogy</a:t>
            </a:r>
          </a:p>
        </p:txBody>
      </p:sp>
      <p:sp>
        <p:nvSpPr>
          <p:cNvPr id="25603" name="TextBox 2">
            <a:extLst>
              <a:ext uri="{FF2B5EF4-FFF2-40B4-BE49-F238E27FC236}">
                <a16:creationId xmlns:a16="http://schemas.microsoft.com/office/drawing/2014/main" id="{E9796239-CD8B-473E-BC59-14729C348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00663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Big Pipe == Lower Resistance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B1DB353-65E6-433F-B0E4-F495000C05A0}"/>
              </a:ext>
            </a:extLst>
          </p:cNvPr>
          <p:cNvCxnSpPr/>
          <p:nvPr/>
        </p:nvCxnSpPr>
        <p:spPr bwMode="auto">
          <a:xfrm>
            <a:off x="4572000" y="1981200"/>
            <a:ext cx="0" cy="373380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5605" name="Group 30">
            <a:extLst>
              <a:ext uri="{FF2B5EF4-FFF2-40B4-BE49-F238E27FC236}">
                <a16:creationId xmlns:a16="http://schemas.microsoft.com/office/drawing/2014/main" id="{54E2733B-ECAF-4D96-ABAA-840FEBA858A9}"/>
              </a:ext>
            </a:extLst>
          </p:cNvPr>
          <p:cNvGrpSpPr>
            <a:grpSpLocks/>
          </p:cNvGrpSpPr>
          <p:nvPr/>
        </p:nvGrpSpPr>
        <p:grpSpPr bwMode="auto">
          <a:xfrm>
            <a:off x="6351588" y="3351213"/>
            <a:ext cx="1143000" cy="1247775"/>
            <a:chOff x="1279898" y="3095429"/>
            <a:chExt cx="1143000" cy="1247969"/>
          </a:xfrm>
        </p:grpSpPr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0D9E0961-2020-431B-9B82-B48B69CAF3F3}"/>
                </a:ext>
              </a:extLst>
            </p:cNvPr>
            <p:cNvSpPr/>
            <p:nvPr/>
          </p:nvSpPr>
          <p:spPr bwMode="auto">
            <a:xfrm flipH="1" flipV="1">
              <a:off x="1279898" y="3200220"/>
              <a:ext cx="1143000" cy="1143178"/>
            </a:xfrm>
            <a:prstGeom prst="arc">
              <a:avLst/>
            </a:prstGeom>
            <a:noFill/>
            <a:ln w="254000" cap="flat" cmpd="sng" algn="ctr">
              <a:solidFill>
                <a:srgbClr val="00B8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72791AA-3CCE-4B07-8C88-ACEADAD61B66}"/>
                </a:ext>
              </a:extLst>
            </p:cNvPr>
            <p:cNvCxnSpPr/>
            <p:nvPr/>
          </p:nvCxnSpPr>
          <p:spPr bwMode="auto">
            <a:xfrm>
              <a:off x="1829173" y="4343398"/>
              <a:ext cx="571500" cy="0"/>
            </a:xfrm>
            <a:prstGeom prst="line">
              <a:avLst/>
            </a:prstGeom>
            <a:solidFill>
              <a:srgbClr val="00B8FF"/>
            </a:solidFill>
            <a:ln w="254000" cap="flat" cmpd="sng" algn="ctr">
              <a:solidFill>
                <a:srgbClr val="00B8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1866B7D-3C17-47BA-90CE-0213794324F3}"/>
                </a:ext>
              </a:extLst>
            </p:cNvPr>
            <p:cNvCxnSpPr/>
            <p:nvPr/>
          </p:nvCxnSpPr>
          <p:spPr bwMode="auto">
            <a:xfrm flipV="1">
              <a:off x="1281485" y="3095429"/>
              <a:ext cx="14288" cy="716073"/>
            </a:xfrm>
            <a:prstGeom prst="line">
              <a:avLst/>
            </a:prstGeom>
            <a:solidFill>
              <a:srgbClr val="00B8FF"/>
            </a:solidFill>
            <a:ln w="254000" cap="flat" cmpd="sng" algn="ctr">
              <a:solidFill>
                <a:srgbClr val="00B8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5606" name="TextBox 44">
            <a:extLst>
              <a:ext uri="{FF2B5EF4-FFF2-40B4-BE49-F238E27FC236}">
                <a16:creationId xmlns:a16="http://schemas.microsoft.com/office/drawing/2014/main" id="{61588D8E-3374-42E2-B9F1-2AEAC1446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975" y="5300663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Small Pipe == Higher Resistance</a:t>
            </a:r>
          </a:p>
        </p:txBody>
      </p:sp>
      <p:pic>
        <p:nvPicPr>
          <p:cNvPr id="25607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4B0B7626-BE85-4C8F-AD75-65F2B6364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3" y="4449763"/>
            <a:ext cx="33972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330892BA-42C3-482B-90A8-E43F5F6B8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3" y="4778375"/>
            <a:ext cx="33972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CD6398E6-F535-4D6A-B564-837C0E60C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50" y="4910138"/>
            <a:ext cx="338138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2" descr="https://encrypted-tbn0.gstatic.com/images?q=tbn:ANd9GcRVaJjVrnmTBrqpA3UIvQKOeN_CQU_9fM8G0KtxOjHwBoDh5pBDYsgnM9uZ">
            <a:extLst>
              <a:ext uri="{FF2B5EF4-FFF2-40B4-BE49-F238E27FC236}">
                <a16:creationId xmlns:a16="http://schemas.microsoft.com/office/drawing/2014/main" id="{C87359FC-F051-459D-ABB6-6BDB2ECD7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4616450"/>
            <a:ext cx="33972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6BB4C69A-0FD7-4522-8F6F-022024143389}"/>
              </a:ext>
            </a:extLst>
          </p:cNvPr>
          <p:cNvSpPr/>
          <p:nvPr/>
        </p:nvSpPr>
        <p:spPr bwMode="auto">
          <a:xfrm>
            <a:off x="5730875" y="2595563"/>
            <a:ext cx="1362075" cy="793750"/>
          </a:xfrm>
          <a:prstGeom prst="rect">
            <a:avLst/>
          </a:prstGeom>
          <a:solidFill>
            <a:srgbClr val="00B8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en-US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9872ABE-8CA2-43FC-91A1-47E923E40665}"/>
              </a:ext>
            </a:extLst>
          </p:cNvPr>
          <p:cNvCxnSpPr/>
          <p:nvPr/>
        </p:nvCxnSpPr>
        <p:spPr bwMode="auto">
          <a:xfrm>
            <a:off x="5326063" y="2595563"/>
            <a:ext cx="0" cy="2335212"/>
          </a:xfrm>
          <a:prstGeom prst="straightConnector1">
            <a:avLst/>
          </a:prstGeom>
          <a:solidFill>
            <a:srgbClr val="00B8FF"/>
          </a:solidFill>
          <a:ln w="127000" cap="flat" cmpd="sng" algn="ctr">
            <a:solidFill>
              <a:schemeClr val="tx1"/>
            </a:solidFill>
            <a:prstDash val="solid"/>
            <a:round/>
            <a:headEnd type="arrow" w="sm" len="sm"/>
            <a:tailEnd type="arrow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5613" name="Group 75">
            <a:extLst>
              <a:ext uri="{FF2B5EF4-FFF2-40B4-BE49-F238E27FC236}">
                <a16:creationId xmlns:a16="http://schemas.microsoft.com/office/drawing/2014/main" id="{0ED0A846-F336-4047-8D5E-9E94997D1F3B}"/>
              </a:ext>
            </a:extLst>
          </p:cNvPr>
          <p:cNvGrpSpPr>
            <a:grpSpLocks/>
          </p:cNvGrpSpPr>
          <p:nvPr/>
        </p:nvGrpSpPr>
        <p:grpSpPr bwMode="auto">
          <a:xfrm>
            <a:off x="739775" y="1349375"/>
            <a:ext cx="2930525" cy="4035425"/>
            <a:chOff x="739140" y="1349823"/>
            <a:chExt cx="2931166" cy="4035379"/>
          </a:xfrm>
        </p:grpSpPr>
        <p:grpSp>
          <p:nvGrpSpPr>
            <p:cNvPr id="25627" name="Group 27">
              <a:extLst>
                <a:ext uri="{FF2B5EF4-FFF2-40B4-BE49-F238E27FC236}">
                  <a16:creationId xmlns:a16="http://schemas.microsoft.com/office/drawing/2014/main" id="{955D4AD4-8DCD-4C7C-BB3A-B7DE961014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13298" y="3350944"/>
              <a:ext cx="1143000" cy="1247969"/>
              <a:chOff x="1279898" y="3095429"/>
              <a:chExt cx="1143000" cy="1247969"/>
            </a:xfrm>
          </p:grpSpPr>
          <p:sp>
            <p:nvSpPr>
              <p:cNvPr id="13" name="Arc 12">
                <a:extLst>
                  <a:ext uri="{FF2B5EF4-FFF2-40B4-BE49-F238E27FC236}">
                    <a16:creationId xmlns:a16="http://schemas.microsoft.com/office/drawing/2014/main" id="{FE4E8133-0CA4-42E1-B1AA-1FD55EE47201}"/>
                  </a:ext>
                </a:extLst>
              </p:cNvPr>
              <p:cNvSpPr/>
              <p:nvPr/>
            </p:nvSpPr>
            <p:spPr bwMode="auto">
              <a:xfrm flipH="1" flipV="1">
                <a:off x="1279125" y="3200897"/>
                <a:ext cx="1143250" cy="1142987"/>
              </a:xfrm>
              <a:prstGeom prst="arc">
                <a:avLst/>
              </a:prstGeom>
              <a:noFill/>
              <a:ln w="508000" cap="flat" cmpd="sng" algn="ctr">
                <a:solidFill>
                  <a:srgbClr val="00B8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0" hangingPunct="0">
                  <a:buClr>
                    <a:srgbClr val="000000"/>
                  </a:buClr>
                  <a:buSzPct val="100000"/>
                  <a:buFont typeface="Times New Roman" charset="0"/>
                  <a:buNone/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383C395-0F48-41D5-BFCB-2751711F6FA7}"/>
                  </a:ext>
                </a:extLst>
              </p:cNvPr>
              <p:cNvCxnSpPr/>
              <p:nvPr/>
            </p:nvCxnSpPr>
            <p:spPr bwMode="auto">
              <a:xfrm>
                <a:off x="1828520" y="4343884"/>
                <a:ext cx="571625" cy="0"/>
              </a:xfrm>
              <a:prstGeom prst="line">
                <a:avLst/>
              </a:prstGeom>
              <a:solidFill>
                <a:srgbClr val="00B8FF"/>
              </a:solidFill>
              <a:ln w="508000" cap="flat" cmpd="sng" algn="ctr">
                <a:solidFill>
                  <a:srgbClr val="00B8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E8D7AB5B-DB57-41A1-8F10-A1F1C6906168}"/>
                  </a:ext>
                </a:extLst>
              </p:cNvPr>
              <p:cNvCxnSpPr/>
              <p:nvPr/>
            </p:nvCxnSpPr>
            <p:spPr bwMode="auto">
              <a:xfrm flipV="1">
                <a:off x="1280713" y="3096123"/>
                <a:ext cx="14290" cy="715954"/>
              </a:xfrm>
              <a:prstGeom prst="line">
                <a:avLst/>
              </a:prstGeom>
              <a:solidFill>
                <a:srgbClr val="00B8FF"/>
              </a:solidFill>
              <a:ln w="508000" cap="flat" cmpd="sng" algn="ctr">
                <a:solidFill>
                  <a:srgbClr val="00B8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DE51544-3D5D-4E9A-B773-7E700A21665A}"/>
                </a:ext>
              </a:extLst>
            </p:cNvPr>
            <p:cNvCxnSpPr/>
            <p:nvPr/>
          </p:nvCxnSpPr>
          <p:spPr bwMode="auto">
            <a:xfrm>
              <a:off x="739140" y="2595997"/>
              <a:ext cx="0" cy="2335185"/>
            </a:xfrm>
            <a:prstGeom prst="straightConnector1">
              <a:avLst/>
            </a:prstGeom>
            <a:solidFill>
              <a:srgbClr val="00B8FF"/>
            </a:solidFill>
            <a:ln w="127000" cap="flat" cmpd="sng" algn="ctr">
              <a:solidFill>
                <a:schemeClr val="tx1"/>
              </a:solidFill>
              <a:prstDash val="solid"/>
              <a:round/>
              <a:headEnd type="arrow" w="sm" len="sm"/>
              <a:tailEnd type="arrow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25629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4D06945A-2F73-4D69-97D5-B071044F8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298" y="4358595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0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19423ACB-1ADC-467F-AC16-A4190D70CB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280" y="4930860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1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9C500221-7597-4D9F-858A-7F1DBEB166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298" y="4659398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2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EF07E4CF-70E4-4697-A93E-93B5591E8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1316" y="4978009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3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C711EF25-9C72-4232-A7E5-3050422A1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530" y="5113740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4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12AC3BCB-7001-4F1E-8910-FE9EDDA963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016" y="4778357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5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6E111B71-936D-4DEE-96EC-7E34078BCE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5793" y="4711206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6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65AB3A9D-32F0-4832-AB84-29DF7A89EF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300" y="4982668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7" name="Picture 2" descr="https://encrypted-tbn0.gstatic.com/images?q=tbn:ANd9GcRVaJjVrnmTBrqpA3UIvQKOeN_CQU_9fM8G0KtxOjHwBoDh5pBDYsgnM9uZ">
              <a:extLst>
                <a:ext uri="{FF2B5EF4-FFF2-40B4-BE49-F238E27FC236}">
                  <a16:creationId xmlns:a16="http://schemas.microsoft.com/office/drawing/2014/main" id="{C0C8304B-BB88-433D-B4D8-4D7A25DBA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530" y="4514412"/>
              <a:ext cx="33899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638" name="Group 18">
              <a:extLst>
                <a:ext uri="{FF2B5EF4-FFF2-40B4-BE49-F238E27FC236}">
                  <a16:creationId xmlns:a16="http://schemas.microsoft.com/office/drawing/2014/main" id="{2FA35D96-1692-4944-A1A8-EA03653B75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5781" y="1349823"/>
              <a:ext cx="1522169" cy="2044790"/>
              <a:chOff x="1125781" y="1059543"/>
              <a:chExt cx="1522169" cy="2044790"/>
            </a:xfrm>
          </p:grpSpPr>
          <p:sp>
            <p:nvSpPr>
              <p:cNvPr id="25639" name="Rectangle 9">
                <a:extLst>
                  <a:ext uri="{FF2B5EF4-FFF2-40B4-BE49-F238E27FC236}">
                    <a16:creationId xmlns:a16="http://schemas.microsoft.com/office/drawing/2014/main" id="{0E763401-9E31-437A-968C-96E841CD68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000" y="1507508"/>
                <a:ext cx="1371600" cy="15879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b="1">
                    <a:solidFill>
                      <a:schemeClr val="tx1"/>
                    </a:solidFill>
                  </a:rPr>
                  <a:t>Water</a:t>
                </a:r>
              </a:p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b="1">
                    <a:solidFill>
                      <a:schemeClr val="tx1"/>
                    </a:solidFill>
                  </a:rPr>
                  <a:t>Tower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ED9E152-7E52-42E6-A7FD-DF1CA2DE31AE}"/>
                  </a:ext>
                </a:extLst>
              </p:cNvPr>
              <p:cNvSpPr/>
              <p:nvPr/>
            </p:nvSpPr>
            <p:spPr bwMode="auto">
              <a:xfrm>
                <a:off x="1148805" y="2305717"/>
                <a:ext cx="1360786" cy="793741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charset="0"/>
                  <a:buNone/>
                  <a:defRPr/>
                </a:pPr>
                <a:endParaRPr lang="en-US" b="1" dirty="0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5641" name="Oval 5">
                <a:extLst>
                  <a:ext uri="{FF2B5EF4-FFF2-40B4-BE49-F238E27FC236}">
                    <a16:creationId xmlns:a16="http://schemas.microsoft.com/office/drawing/2014/main" id="{D07F3080-2A78-4A6D-9364-3BD04E4F46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764" y="1059543"/>
                <a:ext cx="1500186" cy="447965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642" name="Oval 6">
                <a:extLst>
                  <a:ext uri="{FF2B5EF4-FFF2-40B4-BE49-F238E27FC236}">
                    <a16:creationId xmlns:a16="http://schemas.microsoft.com/office/drawing/2014/main" id="{B0FF4232-F3F6-4327-9512-9ACC6B0338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5781" y="1156988"/>
                <a:ext cx="1384439" cy="27432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3B9A2AE-ABAA-422B-AEA7-DF2562BFEB5A}"/>
                  </a:ext>
                </a:extLst>
              </p:cNvPr>
              <p:cNvCxnSpPr>
                <a:stCxn id="25642" idx="2"/>
              </p:cNvCxnSpPr>
              <p:nvPr/>
            </p:nvCxnSpPr>
            <p:spPr bwMode="auto">
              <a:xfrm>
                <a:off x="1126575" y="1294490"/>
                <a:ext cx="0" cy="1809730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435FF0B-7503-43E5-8C1F-2B29F57A5723}"/>
                  </a:ext>
                </a:extLst>
              </p:cNvPr>
              <p:cNvCxnSpPr/>
              <p:nvPr/>
            </p:nvCxnSpPr>
            <p:spPr bwMode="auto">
              <a:xfrm>
                <a:off x="2520705" y="1283378"/>
                <a:ext cx="0" cy="1820842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5FE0B44-4C96-4606-B714-BD6CDFA574E5}"/>
                  </a:ext>
                </a:extLst>
              </p:cNvPr>
              <p:cNvCxnSpPr/>
              <p:nvPr/>
            </p:nvCxnSpPr>
            <p:spPr bwMode="auto">
              <a:xfrm>
                <a:off x="1126575" y="3094695"/>
                <a:ext cx="450949" cy="0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205C883E-FC1B-4E85-B682-555AD9BF5063}"/>
                  </a:ext>
                </a:extLst>
              </p:cNvPr>
              <p:cNvCxnSpPr/>
              <p:nvPr/>
            </p:nvCxnSpPr>
            <p:spPr bwMode="auto">
              <a:xfrm>
                <a:off x="2063405" y="3094695"/>
                <a:ext cx="450949" cy="0"/>
              </a:xfrm>
              <a:prstGeom prst="line">
                <a:avLst/>
              </a:prstGeom>
              <a:solidFill>
                <a:srgbClr val="00B8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25614" name="Group 64">
            <a:extLst>
              <a:ext uri="{FF2B5EF4-FFF2-40B4-BE49-F238E27FC236}">
                <a16:creationId xmlns:a16="http://schemas.microsoft.com/office/drawing/2014/main" id="{550A6B56-7ABA-4F8E-BA5E-5AC5F006C293}"/>
              </a:ext>
            </a:extLst>
          </p:cNvPr>
          <p:cNvGrpSpPr>
            <a:grpSpLocks/>
          </p:cNvGrpSpPr>
          <p:nvPr/>
        </p:nvGrpSpPr>
        <p:grpSpPr bwMode="auto">
          <a:xfrm>
            <a:off x="5681663" y="1349375"/>
            <a:ext cx="1522412" cy="2044700"/>
            <a:chOff x="1125781" y="1059543"/>
            <a:chExt cx="1522169" cy="2044790"/>
          </a:xfrm>
        </p:grpSpPr>
        <p:sp>
          <p:nvSpPr>
            <p:cNvPr id="25619" name="Rectangle 65">
              <a:extLst>
                <a:ext uri="{FF2B5EF4-FFF2-40B4-BE49-F238E27FC236}">
                  <a16:creationId xmlns:a16="http://schemas.microsoft.com/office/drawing/2014/main" id="{C533ADE2-BC46-446A-BB2A-EF3377A27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000" y="1507508"/>
              <a:ext cx="1371600" cy="158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b="1">
                  <a:solidFill>
                    <a:schemeClr val="tx1"/>
                  </a:solidFill>
                </a:rPr>
                <a:t>Water</a:t>
              </a:r>
            </a:p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b="1">
                  <a:solidFill>
                    <a:schemeClr val="tx1"/>
                  </a:solidFill>
                </a:rPr>
                <a:t>Tower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C42AF98-F96A-40D5-8AC4-815515333AF0}"/>
                </a:ext>
              </a:extLst>
            </p:cNvPr>
            <p:cNvSpPr/>
            <p:nvPr/>
          </p:nvSpPr>
          <p:spPr bwMode="auto">
            <a:xfrm>
              <a:off x="1148002" y="2305786"/>
              <a:ext cx="1361858" cy="793785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en-US" b="1" dirty="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621" name="Oval 67">
              <a:extLst>
                <a:ext uri="{FF2B5EF4-FFF2-40B4-BE49-F238E27FC236}">
                  <a16:creationId xmlns:a16="http://schemas.microsoft.com/office/drawing/2014/main" id="{B4794FD2-002B-4832-9041-05289262A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4" y="1059543"/>
              <a:ext cx="1500186" cy="447965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25622" name="Oval 68">
              <a:extLst>
                <a:ext uri="{FF2B5EF4-FFF2-40B4-BE49-F238E27FC236}">
                  <a16:creationId xmlns:a16="http://schemas.microsoft.com/office/drawing/2014/main" id="{7EEC20F1-116B-4EA1-BA6A-4BBBBAA56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5781" y="1156988"/>
              <a:ext cx="1384439" cy="27432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2120A9A-97D0-4428-8CB1-66DAB0E9F7CC}"/>
                </a:ext>
              </a:extLst>
            </p:cNvPr>
            <p:cNvCxnSpPr>
              <a:stCxn id="25622" idx="2"/>
            </p:cNvCxnSpPr>
            <p:nvPr/>
          </p:nvCxnSpPr>
          <p:spPr bwMode="auto">
            <a:xfrm>
              <a:off x="1125781" y="1294503"/>
              <a:ext cx="0" cy="180983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01A83F9-03C4-4EC1-BD4A-5A78D03EDA93}"/>
                </a:ext>
              </a:extLst>
            </p:cNvPr>
            <p:cNvCxnSpPr/>
            <p:nvPr/>
          </p:nvCxnSpPr>
          <p:spPr bwMode="auto">
            <a:xfrm>
              <a:off x="2520970" y="1283391"/>
              <a:ext cx="0" cy="1820942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6E8DC28-E93D-454E-AF00-F93044567D17}"/>
                </a:ext>
              </a:extLst>
            </p:cNvPr>
            <p:cNvCxnSpPr/>
            <p:nvPr/>
          </p:nvCxnSpPr>
          <p:spPr bwMode="auto">
            <a:xfrm>
              <a:off x="1125781" y="3094808"/>
              <a:ext cx="550774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ACAD366-8223-4184-8F54-DC5E07FD8136}"/>
                </a:ext>
              </a:extLst>
            </p:cNvPr>
            <p:cNvCxnSpPr/>
            <p:nvPr/>
          </p:nvCxnSpPr>
          <p:spPr bwMode="auto">
            <a:xfrm>
              <a:off x="1941626" y="3094808"/>
              <a:ext cx="57299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25615" name="Picture 3">
            <a:extLst>
              <a:ext uri="{FF2B5EF4-FFF2-40B4-BE49-F238E27FC236}">
                <a16:creationId xmlns:a16="http://schemas.microsoft.com/office/drawing/2014/main" id="{A2BCB30E-AD83-467C-B4D4-C31068B4F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90500"/>
            <a:ext cx="21494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6" name="Picture 2">
            <a:extLst>
              <a:ext uri="{FF2B5EF4-FFF2-40B4-BE49-F238E27FC236}">
                <a16:creationId xmlns:a16="http://schemas.microsoft.com/office/drawing/2014/main" id="{8605D919-B650-4CF9-BB8D-D0C9B9C4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5700713"/>
            <a:ext cx="1631950" cy="76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17" name="Picture 3">
            <a:extLst>
              <a:ext uri="{FF2B5EF4-FFF2-40B4-BE49-F238E27FC236}">
                <a16:creationId xmlns:a16="http://schemas.microsoft.com/office/drawing/2014/main" id="{4EC3C4C1-9E86-4111-8881-DD6480C7F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5705475"/>
            <a:ext cx="1766888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8" name="TextBox 79">
            <a:extLst>
              <a:ext uri="{FF2B5EF4-FFF2-40B4-BE49-F238E27FC236}">
                <a16:creationId xmlns:a16="http://schemas.microsoft.com/office/drawing/2014/main" id="{7444C7BE-59D7-4AAA-800C-73827CF84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8" y="3543300"/>
            <a:ext cx="739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>
                <a:solidFill>
                  <a:schemeClr val="tx1"/>
                </a:solidFill>
              </a:rPr>
              <a:t>V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AE1F5D87-2317-420D-882F-A53C0B745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Continuity – Is it a Circuit?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B8A8A60-B87D-42C1-A052-A1BD29E097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charset="0"/>
              <a:buNone/>
              <a:defRPr/>
            </a:pPr>
            <a:r>
              <a:rPr lang="en-US" sz="2400" dirty="0"/>
              <a:t>The word “circuit” is derived from the </a:t>
            </a:r>
            <a:r>
              <a:rPr lang="en-US" sz="2400" u="sng" dirty="0"/>
              <a:t>circle</a:t>
            </a:r>
            <a:r>
              <a:rPr lang="en-US" sz="2400" dirty="0"/>
              <a:t>. An Electrical Circuit must have a continuous LOOP from Power (</a:t>
            </a:r>
            <a:r>
              <a:rPr lang="en-US" sz="2400" dirty="0" err="1"/>
              <a:t>V</a:t>
            </a:r>
            <a:r>
              <a:rPr lang="en-US" sz="2400" baseline="-25000" dirty="0" err="1"/>
              <a:t>cc</a:t>
            </a:r>
            <a:r>
              <a:rPr lang="en-US" sz="2400" dirty="0"/>
              <a:t>) to Ground (GND).</a:t>
            </a:r>
          </a:p>
          <a:p>
            <a:pPr>
              <a:buFont typeface="Times New Roman" charset="0"/>
              <a:buNone/>
              <a:defRPr/>
            </a:pPr>
            <a:endParaRPr lang="en-US" sz="2400" dirty="0"/>
          </a:p>
          <a:p>
            <a:pPr>
              <a:buFont typeface="Times New Roman" charset="0"/>
              <a:buNone/>
              <a:defRPr/>
            </a:pPr>
            <a:r>
              <a:rPr lang="en-US" sz="2400" dirty="0"/>
              <a:t>Continuity is important to make portions of circuits are connect. Continuity is the simplest and possibly the most important setting on your multi-meter. Sometimes we call this “ringing out” a circuit.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FA1C482-7F78-4F7F-8626-025879A9C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2300" y="5029200"/>
            <a:ext cx="32893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6629" name="Picture 3">
            <a:extLst>
              <a:ext uri="{FF2B5EF4-FFF2-40B4-BE49-F238E27FC236}">
                <a16:creationId xmlns:a16="http://schemas.microsoft.com/office/drawing/2014/main" id="{1426879D-5939-4DA9-8118-2FAEC963A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0"/>
            <a:ext cx="1901825" cy="157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1055A7EE-194C-4EBD-9310-43C77E4ED6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Measuring Electricity – Voltage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1EA9A3AA-5528-4169-A13D-A420903B33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7663" indent="-347663">
              <a:buFont typeface="Times New Roman" charset="0"/>
              <a:buNone/>
              <a:defRPr/>
            </a:pPr>
            <a:r>
              <a:rPr lang="en-US" sz="2800" dirty="0"/>
              <a:t>Voltage is a measure of potential electrical energy. A voltage is also called a potential difference – it is measured between two points in a circuit – across a device.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A67C9E-E0F4-4CBB-9A19-C4E54FCEC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4648200"/>
            <a:ext cx="2997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7653" name="Picture 3">
            <a:extLst>
              <a:ext uri="{FF2B5EF4-FFF2-40B4-BE49-F238E27FC236}">
                <a16:creationId xmlns:a16="http://schemas.microsoft.com/office/drawing/2014/main" id="{5C7AE4C3-3341-42E7-BD38-061510EE9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056063"/>
            <a:ext cx="17907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4" name="Picture 5" descr="http://www.autonerdz.com/miscellaneous%20files/multimeter-probes.jpg">
            <a:extLst>
              <a:ext uri="{FF2B5EF4-FFF2-40B4-BE49-F238E27FC236}">
                <a16:creationId xmlns:a16="http://schemas.microsoft.com/office/drawing/2014/main" id="{6F9086DE-D1E4-41DD-9AFB-F5FF9E978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289748">
            <a:off x="2007394" y="3504407"/>
            <a:ext cx="2873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5" descr="http://www.autonerdz.com/miscellaneous%20files/multimeter-probes.jpg">
            <a:extLst>
              <a:ext uri="{FF2B5EF4-FFF2-40B4-BE49-F238E27FC236}">
                <a16:creationId xmlns:a16="http://schemas.microsoft.com/office/drawing/2014/main" id="{708F197B-FDCD-417B-B357-7EB12242B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746406">
            <a:off x="1973262" y="4170363"/>
            <a:ext cx="2889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3">
            <a:extLst>
              <a:ext uri="{FF2B5EF4-FFF2-40B4-BE49-F238E27FC236}">
                <a16:creationId xmlns:a16="http://schemas.microsoft.com/office/drawing/2014/main" id="{1810BE7D-C249-420D-AB4F-B3FE2BD35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88" y="4056063"/>
            <a:ext cx="17907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7" name="Picture 5" descr="http://www.autonerdz.com/miscellaneous%20files/multimeter-probes.jpg">
            <a:extLst>
              <a:ext uri="{FF2B5EF4-FFF2-40B4-BE49-F238E27FC236}">
                <a16:creationId xmlns:a16="http://schemas.microsoft.com/office/drawing/2014/main" id="{D49BDF82-F7DF-4CB0-B728-4DC5B5F99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289748">
            <a:off x="4990306" y="4204494"/>
            <a:ext cx="28733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5" descr="http://www.autonerdz.com/miscellaneous%20files/multimeter-probes.jpg">
            <a:extLst>
              <a:ext uri="{FF2B5EF4-FFF2-40B4-BE49-F238E27FC236}">
                <a16:creationId xmlns:a16="http://schemas.microsoft.com/office/drawing/2014/main" id="{AC489300-88F5-4290-81FC-1CF083910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746406">
            <a:off x="4948237" y="4876801"/>
            <a:ext cx="2889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2">
            <a:extLst>
              <a:ext uri="{FF2B5EF4-FFF2-40B4-BE49-F238E27FC236}">
                <a16:creationId xmlns:a16="http://schemas.microsoft.com/office/drawing/2014/main" id="{E1154C48-1C09-4A4E-8BE5-C436BB5C4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238125"/>
            <a:ext cx="110490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B236597D-426C-4A4C-9C3B-BFEE5F742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Measuring Electricity -- Current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5E43CF1F-5B63-4987-A898-2413DFC3BA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charset="0"/>
              <a:buNone/>
              <a:defRPr/>
            </a:pPr>
            <a:r>
              <a:rPr lang="en-US" sz="2400" dirty="0"/>
              <a:t>Current is the measure of the rate of charge flow. For Electrical Engineers – we consider this to be the movement of electrons.</a:t>
            </a:r>
          </a:p>
          <a:p>
            <a:pPr>
              <a:buFont typeface="Times New Roman" charset="0"/>
              <a:buNone/>
              <a:defRPr/>
            </a:pPr>
            <a:r>
              <a:rPr lang="en-US" sz="2400" dirty="0"/>
              <a:t>In order to measure this – you must break the circuit or insert the meter in-line (series).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1B45F1-9EFE-4028-947F-BDC5E273B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713" y="4040188"/>
            <a:ext cx="3509962" cy="227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8677" name="Picture 2" descr="https://encrypted-tbn0.gstatic.com/images?q=tbn:ANd9GcSNw1Sr8314WcVB4XJKt9eYtM-TbnMj6lV44KqXgh9p7EGUHrgJGm_RBIYK">
            <a:extLst>
              <a:ext uri="{FF2B5EF4-FFF2-40B4-BE49-F238E27FC236}">
                <a16:creationId xmlns:a16="http://schemas.microsoft.com/office/drawing/2014/main" id="{15980306-6CD4-4CB9-93D0-C0743062D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038" y="290513"/>
            <a:ext cx="11620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3">
            <a:extLst>
              <a:ext uri="{FF2B5EF4-FFF2-40B4-BE49-F238E27FC236}">
                <a16:creationId xmlns:a16="http://schemas.microsoft.com/office/drawing/2014/main" id="{5047FA49-04D1-4772-85C1-1E931ECEF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4652963"/>
            <a:ext cx="173355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5" descr="http://www.autonerdz.com/miscellaneous%20files/multimeter-probes.jpg">
            <a:extLst>
              <a:ext uri="{FF2B5EF4-FFF2-40B4-BE49-F238E27FC236}">
                <a16:creationId xmlns:a16="http://schemas.microsoft.com/office/drawing/2014/main" id="{4D286EA2-09F0-47AF-8FB0-FAC45993F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29038">
            <a:off x="5454650" y="3795713"/>
            <a:ext cx="2889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5" descr="http://www.autonerdz.com/miscellaneous%20files/multimeter-probes.jpg">
            <a:extLst>
              <a:ext uri="{FF2B5EF4-FFF2-40B4-BE49-F238E27FC236}">
                <a16:creationId xmlns:a16="http://schemas.microsoft.com/office/drawing/2014/main" id="{F35FB8A1-DA4B-4C8F-A354-EF1E8728B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746406">
            <a:off x="7104856" y="3856832"/>
            <a:ext cx="28733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A99E2B6D-3F30-4262-BB09-9D6DB8E83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Measuring Electricity -- Resistance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46A594E3-C76F-4E71-B242-47D3D28AA3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charset="0"/>
              <a:buNone/>
              <a:defRPr/>
            </a:pPr>
            <a:r>
              <a:rPr lang="en-US" sz="2400" dirty="0"/>
              <a:t>Resistance is the measure of how much opposition to current flow is in a circuit.</a:t>
            </a:r>
          </a:p>
          <a:p>
            <a:pPr>
              <a:buFont typeface="Times New Roman" charset="0"/>
              <a:buNone/>
              <a:defRPr/>
            </a:pPr>
            <a:r>
              <a:rPr lang="en-US" sz="2400" dirty="0"/>
              <a:t>Components should be removed entirely from the circuit to measure resistance. Note the settings on the multi-meter. Make sure that you are set for the appropriate range.</a:t>
            </a:r>
          </a:p>
        </p:txBody>
      </p:sp>
      <p:pic>
        <p:nvPicPr>
          <p:cNvPr id="29700" name="Picture 5" descr="http://www.autonerdz.com/miscellaneous%20files/multimeter-probes.jpg">
            <a:extLst>
              <a:ext uri="{FF2B5EF4-FFF2-40B4-BE49-F238E27FC236}">
                <a16:creationId xmlns:a16="http://schemas.microsoft.com/office/drawing/2014/main" id="{2F7918A8-8DE1-4FA5-8443-82AD13357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29038">
            <a:off x="6878637" y="4057651"/>
            <a:ext cx="2889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http://www.autonerdz.com/miscellaneous%20files/multimeter-probes.jpg">
            <a:extLst>
              <a:ext uri="{FF2B5EF4-FFF2-40B4-BE49-F238E27FC236}">
                <a16:creationId xmlns:a16="http://schemas.microsoft.com/office/drawing/2014/main" id="{520FB4B2-F80A-481E-849C-281FF334D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52276">
            <a:off x="6956425" y="5365751"/>
            <a:ext cx="2889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" descr="http://capitalelectronics-az.com/wordpress/wp-content/uploads/2011/12/resistor.jpg">
            <a:extLst>
              <a:ext uri="{FF2B5EF4-FFF2-40B4-BE49-F238E27FC236}">
                <a16:creationId xmlns:a16="http://schemas.microsoft.com/office/drawing/2014/main" id="{82CF0FC7-0245-4D95-9326-A8BE5C660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334963"/>
            <a:ext cx="7239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3" name="Group 9">
            <a:extLst>
              <a:ext uri="{FF2B5EF4-FFF2-40B4-BE49-F238E27FC236}">
                <a16:creationId xmlns:a16="http://schemas.microsoft.com/office/drawing/2014/main" id="{63739680-F700-40C5-ACB7-5BF723221E96}"/>
              </a:ext>
            </a:extLst>
          </p:cNvPr>
          <p:cNvGrpSpPr>
            <a:grpSpLocks/>
          </p:cNvGrpSpPr>
          <p:nvPr/>
        </p:nvGrpSpPr>
        <p:grpSpPr bwMode="auto">
          <a:xfrm>
            <a:off x="209550" y="4311650"/>
            <a:ext cx="3822700" cy="2057400"/>
            <a:chOff x="5454378" y="4096901"/>
            <a:chExt cx="3822361" cy="2056496"/>
          </a:xfrm>
        </p:grpSpPr>
        <p:pic>
          <p:nvPicPr>
            <p:cNvPr id="29705" name="Picture 7" descr="alt text">
              <a:extLst>
                <a:ext uri="{FF2B5EF4-FFF2-40B4-BE49-F238E27FC236}">
                  <a16:creationId xmlns:a16="http://schemas.microsoft.com/office/drawing/2014/main" id="{FAE5F552-334D-48B5-B0D2-329AF8FB5E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1980" y="4204624"/>
              <a:ext cx="2734759" cy="1948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5485D6A-D95A-4581-85AF-8F63C59A89CD}"/>
                </a:ext>
              </a:extLst>
            </p:cNvPr>
            <p:cNvCxnSpPr>
              <a:stCxn id="29709" idx="3"/>
            </p:cNvCxnSpPr>
            <p:nvPr/>
          </p:nvCxnSpPr>
          <p:spPr bwMode="auto">
            <a:xfrm>
              <a:off x="6338538" y="4312706"/>
              <a:ext cx="700025" cy="62520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92E87DB-BC87-45CB-A7BF-417F50423762}"/>
                </a:ext>
              </a:extLst>
            </p:cNvPr>
            <p:cNvCxnSpPr>
              <a:stCxn id="29709" idx="3"/>
            </p:cNvCxnSpPr>
            <p:nvPr/>
          </p:nvCxnSpPr>
          <p:spPr bwMode="auto">
            <a:xfrm>
              <a:off x="6338538" y="4312706"/>
              <a:ext cx="657167" cy="866394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B90F94-B485-4AE6-BFCF-F7C64E4A1D4D}"/>
                </a:ext>
              </a:extLst>
            </p:cNvPr>
            <p:cNvCxnSpPr>
              <a:stCxn id="29709" idx="3"/>
            </p:cNvCxnSpPr>
            <p:nvPr/>
          </p:nvCxnSpPr>
          <p:spPr bwMode="auto">
            <a:xfrm>
              <a:off x="6338538" y="4312706"/>
              <a:ext cx="866698" cy="27293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9709" name="TextBox 14">
              <a:extLst>
                <a:ext uri="{FF2B5EF4-FFF2-40B4-BE49-F238E27FC236}">
                  <a16:creationId xmlns:a16="http://schemas.microsoft.com/office/drawing/2014/main" id="{3279F044-38A7-4031-B143-B500C05B4A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4378" y="4096901"/>
              <a:ext cx="88357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Resistance</a:t>
              </a:r>
            </a:p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1100">
                  <a:solidFill>
                    <a:srgbClr val="FF0000"/>
                  </a:solidFill>
                </a:rPr>
                <a:t>settings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C23C884-B771-4C25-9D5B-AA692CC5ABEF}"/>
                </a:ext>
              </a:extLst>
            </p:cNvPr>
            <p:cNvCxnSpPr>
              <a:stCxn id="29709" idx="3"/>
            </p:cNvCxnSpPr>
            <p:nvPr/>
          </p:nvCxnSpPr>
          <p:spPr bwMode="auto">
            <a:xfrm>
              <a:off x="6338538" y="4312706"/>
              <a:ext cx="1123850" cy="13646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3FF280-DB2B-43ED-8DF7-5CAB578B7950}"/>
                </a:ext>
              </a:extLst>
            </p:cNvPr>
            <p:cNvCxnSpPr>
              <a:stCxn id="29709" idx="3"/>
            </p:cNvCxnSpPr>
            <p:nvPr/>
          </p:nvCxnSpPr>
          <p:spPr bwMode="auto">
            <a:xfrm>
              <a:off x="6338538" y="4312706"/>
              <a:ext cx="752408" cy="433198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29704" name="Picture 2" descr="http://capitalelectronics-az.com/wordpress/wp-content/uploads/2011/12/resistor.jpg">
            <a:extLst>
              <a:ext uri="{FF2B5EF4-FFF2-40B4-BE49-F238E27FC236}">
                <a16:creationId xmlns:a16="http://schemas.microsoft.com/office/drawing/2014/main" id="{0EFF4D57-43D3-41BE-8AAC-B28E920F3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984905">
            <a:off x="7362032" y="5128419"/>
            <a:ext cx="5191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70399D27-A634-446B-ACB1-D418052168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Prototyping Circuits </a:t>
            </a:r>
            <a:br>
              <a:rPr lang="en-US" dirty="0"/>
            </a:br>
            <a:r>
              <a:rPr lang="en-US" dirty="0" err="1"/>
              <a:t>Solderless</a:t>
            </a:r>
            <a:r>
              <a:rPr lang="en-US" dirty="0"/>
              <a:t> Breadboard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760D57C0-CC81-448C-B29B-7A8ADAE1BB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One of the most useful tools in an engineer or Maker</a:t>
            </a:r>
            <a:r>
              <a:rPr lang="en-US" altLang="en-US" sz="2800" dirty="0"/>
              <a:t>’</a:t>
            </a:r>
            <a:r>
              <a:rPr lang="en-US" sz="2800" dirty="0"/>
              <a:t>s toolkit. The three most important things: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/>
              <a:t>A breadboard is easier than soldering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/>
              <a:t>A lot of those little holes are connected, which ones?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/>
              <a:t>Sometimes breadboards break</a:t>
            </a:r>
          </a:p>
        </p:txBody>
      </p:sp>
      <p:pic>
        <p:nvPicPr>
          <p:cNvPr id="30724" name="Picture 1" descr="BreadboardFront.png">
            <a:extLst>
              <a:ext uri="{FF2B5EF4-FFF2-40B4-BE49-F238E27FC236}">
                <a16:creationId xmlns:a16="http://schemas.microsoft.com/office/drawing/2014/main" id="{70645AE5-29D7-4B0D-B80C-758A80B45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3908425"/>
            <a:ext cx="35814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CC4FE1A2-D7F1-4160-9930-FF52A5C24AF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/>
              <a:t>What</a:t>
            </a:r>
            <a:r>
              <a:rPr lang="en-US" altLang="en-US"/>
              <a:t>’</a:t>
            </a:r>
            <a:r>
              <a:rPr lang="en-US"/>
              <a:t>s a Breadboard?</a:t>
            </a:r>
          </a:p>
        </p:txBody>
      </p:sp>
      <p:pic>
        <p:nvPicPr>
          <p:cNvPr id="31747" name="Picture 1" descr="BreadboardFront.png">
            <a:extLst>
              <a:ext uri="{FF2B5EF4-FFF2-40B4-BE49-F238E27FC236}">
                <a16:creationId xmlns:a16="http://schemas.microsoft.com/office/drawing/2014/main" id="{B650A14E-C81D-4D9E-8936-C007DD79C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349915">
            <a:off x="268288" y="1905000"/>
            <a:ext cx="4811712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2" descr="BreadboardBack.png">
            <a:extLst>
              <a:ext uri="{FF2B5EF4-FFF2-40B4-BE49-F238E27FC236}">
                <a16:creationId xmlns:a16="http://schemas.microsoft.com/office/drawing/2014/main" id="{C6DCA74C-6EF1-4CC5-AB26-78B3DE4FA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560565">
            <a:off x="4195763" y="1981200"/>
            <a:ext cx="4724400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89A8F-E5B4-4EF6-850B-54918A8E8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9225"/>
            <a:ext cx="7770813" cy="1141413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Solderless</a:t>
            </a:r>
            <a:r>
              <a:rPr lang="en-US" dirty="0"/>
              <a:t> Breadboard</a:t>
            </a:r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647AD891-982D-4442-9A4D-DDA15CD7C8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/>
            <a:endParaRPr lang="en-US" altLang="en-US"/>
          </a:p>
        </p:txBody>
      </p:sp>
      <p:sp>
        <p:nvSpPr>
          <p:cNvPr id="52" name="Content Placeholder 51">
            <a:extLst>
              <a:ext uri="{FF2B5EF4-FFF2-40B4-BE49-F238E27FC236}">
                <a16:creationId xmlns:a16="http://schemas.microsoft.com/office/drawing/2014/main" id="{92405CF5-D421-43AE-961F-933CBA7A0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30800" y="2268538"/>
            <a:ext cx="4013200" cy="4113212"/>
          </a:xfrm>
        </p:spPr>
        <p:txBody>
          <a:bodyPr/>
          <a:lstStyle/>
          <a:p>
            <a:pPr marL="0" indent="0"/>
            <a:r>
              <a:rPr lang="en-US" altLang="en-US"/>
              <a:t>Each row (horiz.) of 5 holes are connected.</a:t>
            </a:r>
          </a:p>
          <a:p>
            <a:pPr marL="0" indent="0"/>
            <a:endParaRPr lang="en-US" altLang="en-US"/>
          </a:p>
          <a:p>
            <a:pPr marL="0" indent="0"/>
            <a:r>
              <a:rPr lang="en-US" altLang="en-US"/>
              <a:t>Vertical columns – called power bus are connected vertically</a:t>
            </a:r>
          </a:p>
        </p:txBody>
      </p:sp>
      <p:grpSp>
        <p:nvGrpSpPr>
          <p:cNvPr id="32773" name="Group 49">
            <a:extLst>
              <a:ext uri="{FF2B5EF4-FFF2-40B4-BE49-F238E27FC236}">
                <a16:creationId xmlns:a16="http://schemas.microsoft.com/office/drawing/2014/main" id="{9E5F5A9E-7CE6-4BFF-8074-37C3623481E2}"/>
              </a:ext>
            </a:extLst>
          </p:cNvPr>
          <p:cNvGrpSpPr>
            <a:grpSpLocks/>
          </p:cNvGrpSpPr>
          <p:nvPr/>
        </p:nvGrpSpPr>
        <p:grpSpPr bwMode="auto">
          <a:xfrm>
            <a:off x="-117475" y="1290638"/>
            <a:ext cx="4935538" cy="5283200"/>
            <a:chOff x="2324098" y="1130300"/>
            <a:chExt cx="4934985" cy="5284005"/>
          </a:xfrm>
        </p:grpSpPr>
        <p:pic>
          <p:nvPicPr>
            <p:cNvPr id="32774" name="Picture 2" descr="https://dlnmh9ip6v2uc.cloudfront.net/images/products/9/5/6/7/09567-02-Working.jpg">
              <a:extLst>
                <a:ext uri="{FF2B5EF4-FFF2-40B4-BE49-F238E27FC236}">
                  <a16:creationId xmlns:a16="http://schemas.microsoft.com/office/drawing/2014/main" id="{9C8DA6F7-5497-452B-B070-E32A1D947A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2149588" y="1304810"/>
              <a:ext cx="5284005" cy="4934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BB1540CD-DAAC-4865-B61F-7E565BFA3136}"/>
                </a:ext>
              </a:extLst>
            </p:cNvPr>
            <p:cNvCxnSpPr/>
            <p:nvPr/>
          </p:nvCxnSpPr>
          <p:spPr bwMode="auto">
            <a:xfrm>
              <a:off x="4243171" y="1770159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49E42AE-42C3-4C4B-ADC8-138093AC0ED7}"/>
                </a:ext>
              </a:extLst>
            </p:cNvPr>
            <p:cNvCxnSpPr/>
            <p:nvPr/>
          </p:nvCxnSpPr>
          <p:spPr bwMode="auto">
            <a:xfrm>
              <a:off x="5295565" y="1774923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D91C37-C926-4866-B952-6F73EE9596EA}"/>
                </a:ext>
              </a:extLst>
            </p:cNvPr>
            <p:cNvCxnSpPr/>
            <p:nvPr/>
          </p:nvCxnSpPr>
          <p:spPr bwMode="auto">
            <a:xfrm>
              <a:off x="4243171" y="1897179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45400D9-38DE-4385-A9E7-018D9D17BD91}"/>
                </a:ext>
              </a:extLst>
            </p:cNvPr>
            <p:cNvCxnSpPr/>
            <p:nvPr/>
          </p:nvCxnSpPr>
          <p:spPr bwMode="auto">
            <a:xfrm>
              <a:off x="5295565" y="1901943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65DD322-0390-4F9D-8D1F-FDFE2687C464}"/>
                </a:ext>
              </a:extLst>
            </p:cNvPr>
            <p:cNvCxnSpPr/>
            <p:nvPr/>
          </p:nvCxnSpPr>
          <p:spPr bwMode="auto">
            <a:xfrm>
              <a:off x="4243171" y="2022611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0E85A28-652C-42C5-8194-DFD6A3F75B22}"/>
                </a:ext>
              </a:extLst>
            </p:cNvPr>
            <p:cNvCxnSpPr/>
            <p:nvPr/>
          </p:nvCxnSpPr>
          <p:spPr bwMode="auto">
            <a:xfrm>
              <a:off x="5295565" y="2027374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CF0A4CF-57FF-42D0-95EA-2D8C395FFE4F}"/>
                </a:ext>
              </a:extLst>
            </p:cNvPr>
            <p:cNvCxnSpPr/>
            <p:nvPr/>
          </p:nvCxnSpPr>
          <p:spPr bwMode="auto">
            <a:xfrm>
              <a:off x="4243171" y="2148042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1767E1-BAA4-4302-AAEB-3978BE8ACB9A}"/>
                </a:ext>
              </a:extLst>
            </p:cNvPr>
            <p:cNvCxnSpPr/>
            <p:nvPr/>
          </p:nvCxnSpPr>
          <p:spPr bwMode="auto">
            <a:xfrm>
              <a:off x="5295565" y="2154393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14A5DA1-5182-4B74-9CA0-FF8C8FC8CB6C}"/>
                </a:ext>
              </a:extLst>
            </p:cNvPr>
            <p:cNvCxnSpPr/>
            <p:nvPr/>
          </p:nvCxnSpPr>
          <p:spPr bwMode="auto">
            <a:xfrm>
              <a:off x="4243171" y="2275061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5BE15F-E946-4903-A35C-653A550CD0FE}"/>
                </a:ext>
              </a:extLst>
            </p:cNvPr>
            <p:cNvCxnSpPr/>
            <p:nvPr/>
          </p:nvCxnSpPr>
          <p:spPr bwMode="auto">
            <a:xfrm>
              <a:off x="5295565" y="2279825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8B3C748-B65C-46FE-B494-63D88DD38642}"/>
                </a:ext>
              </a:extLst>
            </p:cNvPr>
            <p:cNvCxnSpPr/>
            <p:nvPr/>
          </p:nvCxnSpPr>
          <p:spPr bwMode="auto">
            <a:xfrm>
              <a:off x="4243171" y="2400494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85EBF71-1FCA-4DD4-AAEE-55475CA0847C}"/>
                </a:ext>
              </a:extLst>
            </p:cNvPr>
            <p:cNvCxnSpPr/>
            <p:nvPr/>
          </p:nvCxnSpPr>
          <p:spPr bwMode="auto">
            <a:xfrm>
              <a:off x="5295565" y="2405256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B1671B2-E2F7-4BFB-8786-5343CC6F72DB}"/>
                </a:ext>
              </a:extLst>
            </p:cNvPr>
            <p:cNvCxnSpPr/>
            <p:nvPr/>
          </p:nvCxnSpPr>
          <p:spPr bwMode="auto">
            <a:xfrm>
              <a:off x="4243171" y="2527513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2209201-BDE3-46B0-ABBE-C52C47474C94}"/>
                </a:ext>
              </a:extLst>
            </p:cNvPr>
            <p:cNvCxnSpPr/>
            <p:nvPr/>
          </p:nvCxnSpPr>
          <p:spPr bwMode="auto">
            <a:xfrm>
              <a:off x="5295565" y="2532276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689BDAC-0F71-4C1D-9A64-79E0FC3B3C09}"/>
                </a:ext>
              </a:extLst>
            </p:cNvPr>
            <p:cNvCxnSpPr/>
            <p:nvPr/>
          </p:nvCxnSpPr>
          <p:spPr bwMode="auto">
            <a:xfrm>
              <a:off x="4243171" y="2652944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B61BBB2-7B91-4428-BFFF-805D7CBBA703}"/>
                </a:ext>
              </a:extLst>
            </p:cNvPr>
            <p:cNvCxnSpPr/>
            <p:nvPr/>
          </p:nvCxnSpPr>
          <p:spPr bwMode="auto">
            <a:xfrm>
              <a:off x="5295565" y="2657708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456E91B-E654-4AA5-96F5-80193FE1F73C}"/>
                </a:ext>
              </a:extLst>
            </p:cNvPr>
            <p:cNvCxnSpPr/>
            <p:nvPr/>
          </p:nvCxnSpPr>
          <p:spPr bwMode="auto">
            <a:xfrm>
              <a:off x="4243171" y="2778376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879EF09-6ADF-4E95-804C-FF9F0A7F202A}"/>
                </a:ext>
              </a:extLst>
            </p:cNvPr>
            <p:cNvCxnSpPr/>
            <p:nvPr/>
          </p:nvCxnSpPr>
          <p:spPr bwMode="auto">
            <a:xfrm>
              <a:off x="5295565" y="2784727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56880FC-724B-4DD1-9AE0-58C661434972}"/>
                </a:ext>
              </a:extLst>
            </p:cNvPr>
            <p:cNvCxnSpPr/>
            <p:nvPr/>
          </p:nvCxnSpPr>
          <p:spPr bwMode="auto">
            <a:xfrm>
              <a:off x="4243171" y="2905395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A7767B0-E3F6-4D22-9A0D-5C590C5304A8}"/>
                </a:ext>
              </a:extLst>
            </p:cNvPr>
            <p:cNvCxnSpPr/>
            <p:nvPr/>
          </p:nvCxnSpPr>
          <p:spPr bwMode="auto">
            <a:xfrm>
              <a:off x="5295565" y="2910158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477F5A1-B11D-4053-B328-FB3DA01FD3E2}"/>
                </a:ext>
              </a:extLst>
            </p:cNvPr>
            <p:cNvCxnSpPr/>
            <p:nvPr/>
          </p:nvCxnSpPr>
          <p:spPr bwMode="auto">
            <a:xfrm>
              <a:off x="4243171" y="3030827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22307A0-E0DE-44DD-9BFD-ADB4676E88F4}"/>
                </a:ext>
              </a:extLst>
            </p:cNvPr>
            <p:cNvCxnSpPr/>
            <p:nvPr/>
          </p:nvCxnSpPr>
          <p:spPr bwMode="auto">
            <a:xfrm>
              <a:off x="5295565" y="3035590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F1269DF-D125-4019-AA0C-5FC966F58D3C}"/>
                </a:ext>
              </a:extLst>
            </p:cNvPr>
            <p:cNvCxnSpPr/>
            <p:nvPr/>
          </p:nvCxnSpPr>
          <p:spPr bwMode="auto">
            <a:xfrm>
              <a:off x="4243171" y="3157846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0ADA99C-D41D-47F3-8E9B-0331101F79A5}"/>
                </a:ext>
              </a:extLst>
            </p:cNvPr>
            <p:cNvCxnSpPr/>
            <p:nvPr/>
          </p:nvCxnSpPr>
          <p:spPr bwMode="auto">
            <a:xfrm>
              <a:off x="5295565" y="3162610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34F8DC3-F0DE-4194-9353-418E28D6124B}"/>
                </a:ext>
              </a:extLst>
            </p:cNvPr>
            <p:cNvCxnSpPr/>
            <p:nvPr/>
          </p:nvCxnSpPr>
          <p:spPr bwMode="auto">
            <a:xfrm>
              <a:off x="4243171" y="3283278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0EBB6BA-81E4-4600-B803-D1C7CB841D7D}"/>
                </a:ext>
              </a:extLst>
            </p:cNvPr>
            <p:cNvCxnSpPr/>
            <p:nvPr/>
          </p:nvCxnSpPr>
          <p:spPr bwMode="auto">
            <a:xfrm>
              <a:off x="5295565" y="3288041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BF7A177-EDEC-43A4-8EA2-DE1055F9FF4D}"/>
                </a:ext>
              </a:extLst>
            </p:cNvPr>
            <p:cNvCxnSpPr/>
            <p:nvPr/>
          </p:nvCxnSpPr>
          <p:spPr bwMode="auto">
            <a:xfrm>
              <a:off x="4243171" y="3408709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2BC948A-90BC-499E-A790-4C75194358AC}"/>
                </a:ext>
              </a:extLst>
            </p:cNvPr>
            <p:cNvCxnSpPr/>
            <p:nvPr/>
          </p:nvCxnSpPr>
          <p:spPr bwMode="auto">
            <a:xfrm>
              <a:off x="5295565" y="3415060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5D82827-B684-484A-8C87-E000F6A129C4}"/>
                </a:ext>
              </a:extLst>
            </p:cNvPr>
            <p:cNvCxnSpPr/>
            <p:nvPr/>
          </p:nvCxnSpPr>
          <p:spPr bwMode="auto">
            <a:xfrm>
              <a:off x="4243171" y="3535728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F5C709C-EC46-46CD-B7AF-9A3C88168B7E}"/>
                </a:ext>
              </a:extLst>
            </p:cNvPr>
            <p:cNvCxnSpPr/>
            <p:nvPr/>
          </p:nvCxnSpPr>
          <p:spPr bwMode="auto">
            <a:xfrm>
              <a:off x="5295565" y="3540492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8169E28-0B13-45AB-9126-D6A1CC0CC902}"/>
                </a:ext>
              </a:extLst>
            </p:cNvPr>
            <p:cNvCxnSpPr/>
            <p:nvPr/>
          </p:nvCxnSpPr>
          <p:spPr bwMode="auto">
            <a:xfrm>
              <a:off x="4243171" y="3661161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476B53D-8298-481A-8471-0FF97118F66F}"/>
                </a:ext>
              </a:extLst>
            </p:cNvPr>
            <p:cNvCxnSpPr/>
            <p:nvPr/>
          </p:nvCxnSpPr>
          <p:spPr bwMode="auto">
            <a:xfrm>
              <a:off x="5295565" y="3665923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2AF3C30-B453-4D0A-AA83-C3A2A1C23C31}"/>
                </a:ext>
              </a:extLst>
            </p:cNvPr>
            <p:cNvCxnSpPr/>
            <p:nvPr/>
          </p:nvCxnSpPr>
          <p:spPr bwMode="auto">
            <a:xfrm>
              <a:off x="4243171" y="3788180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E58CF0A-4136-4B65-B7D2-A00EF06851B2}"/>
                </a:ext>
              </a:extLst>
            </p:cNvPr>
            <p:cNvCxnSpPr/>
            <p:nvPr/>
          </p:nvCxnSpPr>
          <p:spPr bwMode="auto">
            <a:xfrm>
              <a:off x="5295565" y="3792943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2BB4B84-663B-46A7-8D69-EB64730D8D6C}"/>
                </a:ext>
              </a:extLst>
            </p:cNvPr>
            <p:cNvCxnSpPr/>
            <p:nvPr/>
          </p:nvCxnSpPr>
          <p:spPr bwMode="auto">
            <a:xfrm>
              <a:off x="4243171" y="3913611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B908CD-7CC4-4A38-B3BF-1934A906BAAE}"/>
                </a:ext>
              </a:extLst>
            </p:cNvPr>
            <p:cNvCxnSpPr/>
            <p:nvPr/>
          </p:nvCxnSpPr>
          <p:spPr bwMode="auto">
            <a:xfrm>
              <a:off x="5295565" y="3918375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9AAAED2-54BD-404D-9DD7-562AEC3133BF}"/>
                </a:ext>
              </a:extLst>
            </p:cNvPr>
            <p:cNvCxnSpPr/>
            <p:nvPr/>
          </p:nvCxnSpPr>
          <p:spPr bwMode="auto">
            <a:xfrm>
              <a:off x="4243171" y="4039043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B102583-AF68-4001-A43E-C9293EF76F2B}"/>
                </a:ext>
              </a:extLst>
            </p:cNvPr>
            <p:cNvCxnSpPr/>
            <p:nvPr/>
          </p:nvCxnSpPr>
          <p:spPr bwMode="auto">
            <a:xfrm>
              <a:off x="5295565" y="4043806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21C689E-0726-459F-8203-3DC2D352E6D8}"/>
                </a:ext>
              </a:extLst>
            </p:cNvPr>
            <p:cNvCxnSpPr/>
            <p:nvPr/>
          </p:nvCxnSpPr>
          <p:spPr bwMode="auto">
            <a:xfrm>
              <a:off x="4243171" y="4166062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6CFA4C6-0131-4319-8A79-516083770494}"/>
                </a:ext>
              </a:extLst>
            </p:cNvPr>
            <p:cNvCxnSpPr/>
            <p:nvPr/>
          </p:nvCxnSpPr>
          <p:spPr bwMode="auto">
            <a:xfrm>
              <a:off x="5295565" y="4170825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780AF48-A6D9-4D1A-A356-F782E6147568}"/>
                </a:ext>
              </a:extLst>
            </p:cNvPr>
            <p:cNvCxnSpPr/>
            <p:nvPr/>
          </p:nvCxnSpPr>
          <p:spPr bwMode="auto">
            <a:xfrm>
              <a:off x="4243171" y="4281967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561EFF7-C8D2-4E83-BF9F-4214F8942117}"/>
                </a:ext>
              </a:extLst>
            </p:cNvPr>
            <p:cNvCxnSpPr/>
            <p:nvPr/>
          </p:nvCxnSpPr>
          <p:spPr bwMode="auto">
            <a:xfrm>
              <a:off x="5295565" y="4286731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80CCF15-2363-440B-BB6F-86E86BA74136}"/>
                </a:ext>
              </a:extLst>
            </p:cNvPr>
            <p:cNvCxnSpPr/>
            <p:nvPr/>
          </p:nvCxnSpPr>
          <p:spPr bwMode="auto">
            <a:xfrm>
              <a:off x="4243171" y="4407399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3B2BFD2-96B8-48A1-A3DB-7E7FFA344EF4}"/>
                </a:ext>
              </a:extLst>
            </p:cNvPr>
            <p:cNvCxnSpPr/>
            <p:nvPr/>
          </p:nvCxnSpPr>
          <p:spPr bwMode="auto">
            <a:xfrm>
              <a:off x="5295565" y="4412162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5A29AEA-7010-4227-9853-0AF2EAEEAA5A}"/>
                </a:ext>
              </a:extLst>
            </p:cNvPr>
            <p:cNvCxnSpPr/>
            <p:nvPr/>
          </p:nvCxnSpPr>
          <p:spPr bwMode="auto">
            <a:xfrm>
              <a:off x="4243171" y="4523304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620789F-1D05-4FE9-8FFE-0DC86DA315C7}"/>
                </a:ext>
              </a:extLst>
            </p:cNvPr>
            <p:cNvCxnSpPr/>
            <p:nvPr/>
          </p:nvCxnSpPr>
          <p:spPr bwMode="auto">
            <a:xfrm>
              <a:off x="5295565" y="4528068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46FECEB-BE50-4513-B22E-4E399DCB175F}"/>
                </a:ext>
              </a:extLst>
            </p:cNvPr>
            <p:cNvCxnSpPr/>
            <p:nvPr/>
          </p:nvCxnSpPr>
          <p:spPr bwMode="auto">
            <a:xfrm>
              <a:off x="4243171" y="4650323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DC32126-D2ED-45D8-BFD0-7F554B4AE22C}"/>
                </a:ext>
              </a:extLst>
            </p:cNvPr>
            <p:cNvCxnSpPr/>
            <p:nvPr/>
          </p:nvCxnSpPr>
          <p:spPr bwMode="auto">
            <a:xfrm>
              <a:off x="5295565" y="4655087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283BB47-24DC-4985-8690-742A468FB831}"/>
                </a:ext>
              </a:extLst>
            </p:cNvPr>
            <p:cNvCxnSpPr/>
            <p:nvPr/>
          </p:nvCxnSpPr>
          <p:spPr bwMode="auto">
            <a:xfrm>
              <a:off x="4243171" y="4766229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A150DC3-316A-4899-B6F0-A039DDDA9EF6}"/>
                </a:ext>
              </a:extLst>
            </p:cNvPr>
            <p:cNvCxnSpPr/>
            <p:nvPr/>
          </p:nvCxnSpPr>
          <p:spPr bwMode="auto">
            <a:xfrm>
              <a:off x="5295565" y="4770992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DD080EE-F7B4-47B0-BD0F-D1CF76D4F574}"/>
                </a:ext>
              </a:extLst>
            </p:cNvPr>
            <p:cNvCxnSpPr/>
            <p:nvPr/>
          </p:nvCxnSpPr>
          <p:spPr bwMode="auto">
            <a:xfrm>
              <a:off x="4243171" y="4891660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4C3B4D5-6C56-4BCE-9429-ED3DDCF420C4}"/>
                </a:ext>
              </a:extLst>
            </p:cNvPr>
            <p:cNvCxnSpPr/>
            <p:nvPr/>
          </p:nvCxnSpPr>
          <p:spPr bwMode="auto">
            <a:xfrm>
              <a:off x="5295565" y="4896424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D08D6AB-D3A9-4B95-81B3-42F2B2F88A5A}"/>
                </a:ext>
              </a:extLst>
            </p:cNvPr>
            <p:cNvCxnSpPr/>
            <p:nvPr/>
          </p:nvCxnSpPr>
          <p:spPr bwMode="auto">
            <a:xfrm>
              <a:off x="4243171" y="5007566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1106DCC-662F-4F14-B1D1-F3F1856CFE2B}"/>
                </a:ext>
              </a:extLst>
            </p:cNvPr>
            <p:cNvCxnSpPr/>
            <p:nvPr/>
          </p:nvCxnSpPr>
          <p:spPr bwMode="auto">
            <a:xfrm>
              <a:off x="5295565" y="5012328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EBDA81B-538A-4406-BBC6-6EB4A6A64B20}"/>
                </a:ext>
              </a:extLst>
            </p:cNvPr>
            <p:cNvCxnSpPr/>
            <p:nvPr/>
          </p:nvCxnSpPr>
          <p:spPr bwMode="auto">
            <a:xfrm>
              <a:off x="4243171" y="5132997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AA904BF-4AFE-46FB-A137-FD82B72B8212}"/>
                </a:ext>
              </a:extLst>
            </p:cNvPr>
            <p:cNvCxnSpPr/>
            <p:nvPr/>
          </p:nvCxnSpPr>
          <p:spPr bwMode="auto">
            <a:xfrm>
              <a:off x="5295565" y="5139348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DE1186C-231F-4E4F-9187-946C70F217E0}"/>
                </a:ext>
              </a:extLst>
            </p:cNvPr>
            <p:cNvCxnSpPr/>
            <p:nvPr/>
          </p:nvCxnSpPr>
          <p:spPr bwMode="auto">
            <a:xfrm>
              <a:off x="4243171" y="5248902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E5DAC96-6BFF-4DAB-9AA3-91A0F687489E}"/>
                </a:ext>
              </a:extLst>
            </p:cNvPr>
            <p:cNvCxnSpPr/>
            <p:nvPr/>
          </p:nvCxnSpPr>
          <p:spPr bwMode="auto">
            <a:xfrm>
              <a:off x="5295565" y="5255253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AB0A0FD-931B-4007-8D9D-88AC25E2E14A}"/>
                </a:ext>
              </a:extLst>
            </p:cNvPr>
            <p:cNvCxnSpPr/>
            <p:nvPr/>
          </p:nvCxnSpPr>
          <p:spPr bwMode="auto">
            <a:xfrm>
              <a:off x="4243171" y="5375922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B5D6DD6-EF54-4784-AF89-7C56BB2D6E41}"/>
                </a:ext>
              </a:extLst>
            </p:cNvPr>
            <p:cNvCxnSpPr/>
            <p:nvPr/>
          </p:nvCxnSpPr>
          <p:spPr bwMode="auto">
            <a:xfrm>
              <a:off x="5295565" y="5380685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2CCDD0B-BF00-4FC0-AB61-23D3D5CDFDAE}"/>
                </a:ext>
              </a:extLst>
            </p:cNvPr>
            <p:cNvCxnSpPr/>
            <p:nvPr/>
          </p:nvCxnSpPr>
          <p:spPr bwMode="auto">
            <a:xfrm>
              <a:off x="4243171" y="5491826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61CF73F-902C-4BE6-ABE5-4F3739C8432B}"/>
                </a:ext>
              </a:extLst>
            </p:cNvPr>
            <p:cNvCxnSpPr/>
            <p:nvPr/>
          </p:nvCxnSpPr>
          <p:spPr bwMode="auto">
            <a:xfrm>
              <a:off x="5295565" y="5496590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45D85C1-7ECB-4B4B-8141-3BFDD2FB70ED}"/>
                </a:ext>
              </a:extLst>
            </p:cNvPr>
            <p:cNvCxnSpPr/>
            <p:nvPr/>
          </p:nvCxnSpPr>
          <p:spPr bwMode="auto">
            <a:xfrm>
              <a:off x="4243171" y="5617259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3FFEA85-0619-461A-80AE-04CB407862A9}"/>
                </a:ext>
              </a:extLst>
            </p:cNvPr>
            <p:cNvCxnSpPr/>
            <p:nvPr/>
          </p:nvCxnSpPr>
          <p:spPr bwMode="auto">
            <a:xfrm>
              <a:off x="5295565" y="5622021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9EF2FFD-5C78-4EE9-954F-626EAB18EAFD}"/>
                </a:ext>
              </a:extLst>
            </p:cNvPr>
            <p:cNvCxnSpPr/>
            <p:nvPr/>
          </p:nvCxnSpPr>
          <p:spPr bwMode="auto">
            <a:xfrm>
              <a:off x="4243171" y="5733163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BACD2DC-5CEB-48BC-9261-65020F5047DF}"/>
                </a:ext>
              </a:extLst>
            </p:cNvPr>
            <p:cNvCxnSpPr/>
            <p:nvPr/>
          </p:nvCxnSpPr>
          <p:spPr bwMode="auto">
            <a:xfrm>
              <a:off x="5295565" y="5737927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AD31B2F-EC93-495B-8604-AC0BB27DAFAA}"/>
                </a:ext>
              </a:extLst>
            </p:cNvPr>
            <p:cNvCxnSpPr/>
            <p:nvPr/>
          </p:nvCxnSpPr>
          <p:spPr bwMode="auto">
            <a:xfrm>
              <a:off x="4243171" y="5860183"/>
              <a:ext cx="642865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A31A6C1-A3CC-4345-86BA-D3D0F316D5CA}"/>
                </a:ext>
              </a:extLst>
            </p:cNvPr>
            <p:cNvCxnSpPr/>
            <p:nvPr/>
          </p:nvCxnSpPr>
          <p:spPr bwMode="auto">
            <a:xfrm>
              <a:off x="5295565" y="5864946"/>
              <a:ext cx="642866" cy="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E176FD6-62A9-41D6-9495-C484800D689A}"/>
                </a:ext>
              </a:extLst>
            </p:cNvPr>
            <p:cNvCxnSpPr/>
            <p:nvPr/>
          </p:nvCxnSpPr>
          <p:spPr bwMode="auto">
            <a:xfrm flipV="1">
              <a:off x="3722529" y="1819380"/>
              <a:ext cx="0" cy="390267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0E6A368-2ABC-4576-A176-13B7AA24C5EC}"/>
                </a:ext>
              </a:extLst>
            </p:cNvPr>
            <p:cNvCxnSpPr/>
            <p:nvPr/>
          </p:nvCxnSpPr>
          <p:spPr bwMode="auto">
            <a:xfrm flipV="1">
              <a:off x="3870150" y="1819380"/>
              <a:ext cx="0" cy="390267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E5CE915-B1BD-4C77-A67B-91021A49F60E}"/>
                </a:ext>
              </a:extLst>
            </p:cNvPr>
            <p:cNvCxnSpPr/>
            <p:nvPr/>
          </p:nvCxnSpPr>
          <p:spPr bwMode="auto">
            <a:xfrm flipV="1">
              <a:off x="6344785" y="1819380"/>
              <a:ext cx="0" cy="390267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5E615BE-FDB3-4A20-82FF-24CA1AD6843B}"/>
                </a:ext>
              </a:extLst>
            </p:cNvPr>
            <p:cNvCxnSpPr/>
            <p:nvPr/>
          </p:nvCxnSpPr>
          <p:spPr bwMode="auto">
            <a:xfrm flipV="1">
              <a:off x="6482882" y="1819380"/>
              <a:ext cx="0" cy="3902670"/>
            </a:xfrm>
            <a:prstGeom prst="line">
              <a:avLst/>
            </a:prstGeom>
            <a:solidFill>
              <a:srgbClr val="00B8FF"/>
            </a:solidFill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5BCB7-94F4-4555-87D0-3A1F9A4D1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Using the Breadboard to built a simple circuit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06AA5-48D5-4B55-93A5-76AF26D036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1941513"/>
            <a:ext cx="3810000" cy="4341812"/>
          </a:xfrm>
        </p:spPr>
        <p:txBody>
          <a:bodyPr/>
          <a:lstStyle/>
          <a:p>
            <a:pPr marL="0" indent="0"/>
            <a:r>
              <a:rPr lang="en-US" altLang="en-US"/>
              <a:t>Use the breadboard to wire up a single LED with a 330 Ohm Resistor (Orange-Orange-Brown).</a:t>
            </a:r>
          </a:p>
          <a:p>
            <a:pPr marL="0" indent="0"/>
            <a:endParaRPr lang="en-US" altLang="en-US"/>
          </a:p>
        </p:txBody>
      </p:sp>
      <p:pic>
        <p:nvPicPr>
          <p:cNvPr id="33796" name="Picture 2">
            <a:extLst>
              <a:ext uri="{FF2B5EF4-FFF2-40B4-BE49-F238E27FC236}">
                <a16:creationId xmlns:a16="http://schemas.microsoft.com/office/drawing/2014/main" id="{B9E465F8-6C43-405A-9E54-9E09C581744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855788"/>
            <a:ext cx="3808413" cy="4135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7" name="Rectangle 4">
            <a:extLst>
              <a:ext uri="{FF2B5EF4-FFF2-40B4-BE49-F238E27FC236}">
                <a16:creationId xmlns:a16="http://schemas.microsoft.com/office/drawing/2014/main" id="{8B645DEE-3B4D-45CB-B5C3-920AD5203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7263" y="4513263"/>
            <a:ext cx="3998912" cy="156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1588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en-US" u="sng">
                <a:solidFill>
                  <a:schemeClr val="tx1"/>
                </a:solidFill>
              </a:rPr>
              <a:t>Note</a:t>
            </a:r>
            <a:r>
              <a:rPr lang="en-US" altLang="en-US">
                <a:solidFill>
                  <a:schemeClr val="tx1"/>
                </a:solidFill>
              </a:rPr>
              <a:t>: the longer leg on the LED is the positive leg and the shorter leg is the negative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18EA-A989-43D9-BB60-2F65F841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Fritzing</a:t>
            </a:r>
            <a:r>
              <a:rPr lang="en-US" dirty="0"/>
              <a:t> View of Breadboard Circuit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0586A6-3781-43EE-A8AE-1986293C7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56250" y="1752600"/>
            <a:ext cx="3090863" cy="4341813"/>
          </a:xfrm>
        </p:spPr>
        <p:txBody>
          <a:bodyPr/>
          <a:lstStyle/>
          <a:p>
            <a:pPr marL="0" indent="0"/>
            <a:r>
              <a:rPr lang="en-US" altLang="en-US"/>
              <a:t>What happens when you break the circuit?</a:t>
            </a:r>
          </a:p>
          <a:p>
            <a:pPr marL="0" indent="0"/>
            <a:r>
              <a:rPr lang="en-US" altLang="en-US"/>
              <a:t>What if you wanted to add more than one LED?</a:t>
            </a:r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4E724189-31D9-4C2B-A0FF-E30ABF01E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785938"/>
            <a:ext cx="4965700" cy="364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CB1A8-BB14-4B45-BD75-F961E445F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Adding control – let’s use the </a:t>
            </a:r>
            <a:r>
              <a:rPr lang="en-US" dirty="0" err="1"/>
              <a:t>Arduino</a:t>
            </a:r>
            <a:br>
              <a:rPr lang="en-US" dirty="0"/>
            </a:br>
            <a:r>
              <a:rPr lang="en-US" dirty="0"/>
              <a:t>and start programming!!!</a:t>
            </a:r>
          </a:p>
        </p:txBody>
      </p:sp>
      <p:pic>
        <p:nvPicPr>
          <p:cNvPr id="35843" name="Picture 4" descr="http://www.madlab.cc/wp-content/uploads/2012/10/Hello-World.jpg">
            <a:extLst>
              <a:ext uri="{FF2B5EF4-FFF2-40B4-BE49-F238E27FC236}">
                <a16:creationId xmlns:a16="http://schemas.microsoft.com/office/drawing/2014/main" id="{49CDD548-4072-4417-98F2-D53502975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1671638"/>
            <a:ext cx="6534150" cy="423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TfoTZCcHJ00vQE7jM8OKWxxJkHFoY1p5Ir69BRdCbeOFJGD7J_">
            <a:extLst>
              <a:ext uri="{FF2B5EF4-FFF2-40B4-BE49-F238E27FC236}">
                <a16:creationId xmlns:a16="http://schemas.microsoft.com/office/drawing/2014/main" id="{1B49DF40-E54E-411E-A287-D89C8CC83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3037111"/>
            <a:ext cx="6132292" cy="3679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1" name="Rectangle 1">
            <a:extLst>
              <a:ext uri="{FF2B5EF4-FFF2-40B4-BE49-F238E27FC236}">
                <a16:creationId xmlns:a16="http://schemas.microsoft.com/office/drawing/2014/main" id="{8AE09AA1-69D0-4DCF-992F-98D907504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Concepts: INPUT vs. OUTPUT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64450666-5EB1-4976-AC72-83804C4BED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Times New Roman" charset="0"/>
              <a:buNone/>
              <a:defRPr/>
            </a:pPr>
            <a:r>
              <a:rPr lang="en-US" sz="1800" dirty="0"/>
              <a:t>Referenced from the perspective of the </a:t>
            </a:r>
            <a:r>
              <a:rPr lang="en-US" sz="1800" u="sng" dirty="0"/>
              <a:t>microcontroller</a:t>
            </a:r>
            <a:r>
              <a:rPr lang="en-US" sz="1800" dirty="0"/>
              <a:t> (electrical board).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D016A1A-A820-4FBC-8574-782C9FC55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09800"/>
            <a:ext cx="3886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0" fontAlgn="base" hangingPunct="0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Times New Roman" charset="0"/>
              <a:buNone/>
              <a:defRPr/>
            </a:pPr>
            <a:r>
              <a:rPr lang="en-US" sz="2400" b="1" dirty="0"/>
              <a:t>Inputs</a:t>
            </a:r>
            <a:r>
              <a:rPr lang="en-US" sz="2000" dirty="0"/>
              <a:t> is a signal / information going into the board.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0C69B36-51B7-448B-B50E-A46446CFB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09800"/>
            <a:ext cx="3962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0" fontAlgn="base" hangingPunct="0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Times New Roman" charset="0"/>
              <a:buNone/>
              <a:defRPr/>
            </a:pPr>
            <a:r>
              <a:rPr lang="en-US" sz="2400" b="1" dirty="0"/>
              <a:t>Output</a:t>
            </a:r>
            <a:r>
              <a:rPr lang="en-US" sz="2000" dirty="0"/>
              <a:t> is any signal exiting the board.</a:t>
            </a:r>
          </a:p>
          <a:p>
            <a:pPr marL="0" indent="0" eaLnBrk="1" hangingPunct="1">
              <a:buFont typeface="Times New Roman" charset="0"/>
              <a:buNone/>
              <a:defRPr/>
            </a:pPr>
            <a:endParaRPr lang="en-US" sz="2000" dirty="0"/>
          </a:p>
        </p:txBody>
      </p:sp>
      <p:sp>
        <p:nvSpPr>
          <p:cNvPr id="36871" name="Rectangle 2">
            <a:extLst>
              <a:ext uri="{FF2B5EF4-FFF2-40B4-BE49-F238E27FC236}">
                <a16:creationId xmlns:a16="http://schemas.microsoft.com/office/drawing/2014/main" id="{90636A82-76D2-4F40-A79C-CAC4FE973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8" y="4876800"/>
            <a:ext cx="78851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Almost all systems that use physical computing will have some form of output</a:t>
            </a:r>
          </a:p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tx1"/>
              </a:solidFill>
            </a:endParaRPr>
          </a:p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What are some examples of Outputs?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80C1ACA2-B485-4626-A838-36DAF6FDC4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Concepts: INPUT vs. OUTPUT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61E22856-E7AF-4CB8-996F-2D42BD5F31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Times New Roman" charset="0"/>
              <a:buNone/>
              <a:defRPr/>
            </a:pPr>
            <a:r>
              <a:rPr lang="en-US" sz="1800" dirty="0"/>
              <a:t>Referenced from the perspective of the </a:t>
            </a:r>
            <a:r>
              <a:rPr lang="en-US" sz="1800" u="sng" dirty="0"/>
              <a:t>microcontroller</a:t>
            </a:r>
            <a:r>
              <a:rPr lang="en-US" sz="1800" dirty="0"/>
              <a:t> (electrical board).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43E48A3-C925-4AB9-BA47-ADED88666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09800"/>
            <a:ext cx="3886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0" fontAlgn="base" hangingPunct="0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Times New Roman" charset="0"/>
              <a:buNone/>
              <a:defRPr/>
            </a:pPr>
            <a:r>
              <a:rPr lang="en-US" sz="2400" b="1" dirty="0"/>
              <a:t>Inputs</a:t>
            </a:r>
            <a:r>
              <a:rPr lang="en-US" sz="2000" dirty="0"/>
              <a:t> is a signal / information going into the board.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C0A79E0-2CBA-4F6D-B18D-FD0F547E2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09800"/>
            <a:ext cx="3962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0" fontAlgn="base" hangingPunct="0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Times New Roman" charset="0"/>
              <a:buNone/>
              <a:defRPr/>
            </a:pPr>
            <a:r>
              <a:rPr lang="en-US" sz="2400" b="1" dirty="0"/>
              <a:t>Output</a:t>
            </a:r>
            <a:r>
              <a:rPr lang="en-US" sz="2000" dirty="0"/>
              <a:t> is any signal exiting the board.</a:t>
            </a:r>
          </a:p>
          <a:p>
            <a:pPr marL="0" indent="0" eaLnBrk="1" hangingPunct="1">
              <a:buFont typeface="Times New Roman" charset="0"/>
              <a:buNone/>
              <a:defRPr/>
            </a:pPr>
            <a:endParaRPr lang="en-US" sz="2000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3EEA10B6-B1E3-419F-B1F7-95C0D3EB7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71900"/>
            <a:ext cx="3886200" cy="137160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0" fontAlgn="base" hangingPunct="0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Times New Roman" charset="0"/>
              <a:buNone/>
              <a:defRPr/>
            </a:pPr>
            <a:r>
              <a:rPr lang="en-US" sz="2000" u="sng" dirty="0"/>
              <a:t>Examples</a:t>
            </a:r>
            <a:r>
              <a:rPr lang="en-US" sz="2000" dirty="0"/>
              <a:t>: Buttons Switches, Light Sensors, Flex Sensors, Humidity Sensors, Temperature Sensors…</a:t>
            </a:r>
            <a:endParaRPr lang="en-US" sz="18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D1D7278-FE7A-42A1-977E-C1C225778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771900"/>
            <a:ext cx="3962400" cy="137160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0" fontAlgn="base" hangingPunct="0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 marL="0" indent="0" eaLnBrk="1" hangingPunct="1">
              <a:defRPr/>
            </a:pPr>
            <a:r>
              <a:rPr lang="en-US" sz="2000" u="sng" dirty="0"/>
              <a:t>Examples</a:t>
            </a:r>
            <a:r>
              <a:rPr lang="en-US" sz="2000" dirty="0"/>
              <a:t>: LEDs, DC motor, servo motor, a </a:t>
            </a:r>
            <a:r>
              <a:rPr lang="en-US" sz="2000" dirty="0" err="1"/>
              <a:t>piezo</a:t>
            </a:r>
            <a:r>
              <a:rPr lang="en-US" sz="2000" dirty="0"/>
              <a:t> buzzer, relay, an RGB LED</a:t>
            </a:r>
          </a:p>
          <a:p>
            <a:pPr marL="0" indent="0" eaLnBrk="1" hangingPunct="1">
              <a:buFont typeface="Times New Roman" charset="0"/>
              <a:buNone/>
              <a:defRPr/>
            </a:pPr>
            <a:endParaRPr lang="en-US" sz="1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A244-2F9B-46E6-8C47-EF998B8B2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Concepts: Analog vs. Digital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92B78-33C5-488E-800B-A3EF9C152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377950"/>
            <a:ext cx="8221663" cy="3016250"/>
          </a:xfrm>
        </p:spPr>
        <p:txBody>
          <a:bodyPr/>
          <a:lstStyle/>
          <a:p>
            <a:pPr marL="0" indent="0"/>
            <a:r>
              <a:rPr lang="en-US" altLang="en-US"/>
              <a:t>Microcontrollers are </a:t>
            </a:r>
            <a:r>
              <a:rPr lang="en-US" altLang="en-US" b="1"/>
              <a:t>digital</a:t>
            </a:r>
            <a:r>
              <a:rPr lang="en-US" altLang="en-US"/>
              <a:t> devices – ON or OFF.  Also called – discrete.</a:t>
            </a:r>
          </a:p>
          <a:p>
            <a:pPr marL="0" indent="0"/>
            <a:endParaRPr lang="en-US" altLang="en-US"/>
          </a:p>
          <a:p>
            <a:pPr marL="0" indent="0"/>
            <a:r>
              <a:rPr lang="en-US" altLang="en-US" b="1"/>
              <a:t>analog</a:t>
            </a:r>
            <a:r>
              <a:rPr lang="en-US" altLang="en-US"/>
              <a:t> signals are anything that can be a full range of values.  What are some examples? More on this later…</a:t>
            </a:r>
          </a:p>
        </p:txBody>
      </p:sp>
      <p:grpSp>
        <p:nvGrpSpPr>
          <p:cNvPr id="38916" name="Group 13">
            <a:extLst>
              <a:ext uri="{FF2B5EF4-FFF2-40B4-BE49-F238E27FC236}">
                <a16:creationId xmlns:a16="http://schemas.microsoft.com/office/drawing/2014/main" id="{29CB88C3-4FDC-4BBC-A8E6-E6C21BEDAED0}"/>
              </a:ext>
            </a:extLst>
          </p:cNvPr>
          <p:cNvGrpSpPr>
            <a:grpSpLocks/>
          </p:cNvGrpSpPr>
          <p:nvPr/>
        </p:nvGrpSpPr>
        <p:grpSpPr bwMode="auto">
          <a:xfrm>
            <a:off x="123825" y="4394200"/>
            <a:ext cx="8077200" cy="1498600"/>
            <a:chOff x="124460" y="4394200"/>
            <a:chExt cx="8077200" cy="1498600"/>
          </a:xfrm>
        </p:grpSpPr>
        <p:pic>
          <p:nvPicPr>
            <p:cNvPr id="38917" name="Picture 8" descr="http://soulargrooves.com/new/wp-content/uploads/2012/11/analog-signal.gif">
              <a:extLst>
                <a:ext uri="{FF2B5EF4-FFF2-40B4-BE49-F238E27FC236}">
                  <a16:creationId xmlns:a16="http://schemas.microsoft.com/office/drawing/2014/main" id="{EC5057A0-C2FB-4E5B-8D1B-4E978718B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 bwMode="auto">
            <a:xfrm>
              <a:off x="815975" y="4394200"/>
              <a:ext cx="3200400" cy="127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18" name="Picture 8" descr="http://soulargrooves.com/new/wp-content/uploads/2012/11/analog-signal.gif">
              <a:extLst>
                <a:ext uri="{FF2B5EF4-FFF2-40B4-BE49-F238E27FC236}">
                  <a16:creationId xmlns:a16="http://schemas.microsoft.com/office/drawing/2014/main" id="{6A9FCB9F-035D-4F22-A75A-AA9F6F62F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556" b="50000"/>
            <a:stretch>
              <a:fillRect/>
            </a:stretch>
          </p:blipFill>
          <p:spPr bwMode="auto">
            <a:xfrm>
              <a:off x="4895850" y="5398294"/>
              <a:ext cx="3200400" cy="494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C507209-91D4-486E-948F-DD418986E3FC}"/>
                </a:ext>
              </a:extLst>
            </p:cNvPr>
            <p:cNvCxnSpPr/>
            <p:nvPr/>
          </p:nvCxnSpPr>
          <p:spPr bwMode="auto">
            <a:xfrm flipV="1">
              <a:off x="5021898" y="4827588"/>
              <a:ext cx="795337" cy="49212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grpSp>
          <p:nvGrpSpPr>
            <p:cNvPr id="38920" name="Group 8">
              <a:extLst>
                <a:ext uri="{FF2B5EF4-FFF2-40B4-BE49-F238E27FC236}">
                  <a16:creationId xmlns:a16="http://schemas.microsoft.com/office/drawing/2014/main" id="{48F5F3B3-FA22-4592-9078-A8548CB1A1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635" y="4657517"/>
              <a:ext cx="657860" cy="338554"/>
              <a:chOff x="48260" y="4657517"/>
              <a:chExt cx="657860" cy="338554"/>
            </a:xfrm>
          </p:grpSpPr>
          <p:sp>
            <p:nvSpPr>
              <p:cNvPr id="38933" name="TextBox 12">
                <a:extLst>
                  <a:ext uri="{FF2B5EF4-FFF2-40B4-BE49-F238E27FC236}">
                    <a16:creationId xmlns:a16="http://schemas.microsoft.com/office/drawing/2014/main" id="{D7F74A1E-2021-4D74-9C8C-DD827D3305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60" y="4657517"/>
                <a:ext cx="5207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1600">
                    <a:solidFill>
                      <a:schemeClr val="tx1"/>
                    </a:solidFill>
                  </a:rPr>
                  <a:t>5 V</a:t>
                </a: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B20CA165-819B-4DFD-AA6A-672EFFEBA720}"/>
                  </a:ext>
                </a:extLst>
              </p:cNvPr>
              <p:cNvCxnSpPr>
                <a:stCxn id="38933" idx="3"/>
              </p:cNvCxnSpPr>
              <p:nvPr/>
            </p:nvCxnSpPr>
            <p:spPr bwMode="auto">
              <a:xfrm>
                <a:off x="568960" y="4827588"/>
                <a:ext cx="136525" cy="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8921" name="Group 9">
              <a:extLst>
                <a:ext uri="{FF2B5EF4-FFF2-40B4-BE49-F238E27FC236}">
                  <a16:creationId xmlns:a16="http://schemas.microsoft.com/office/drawing/2014/main" id="{7634AED5-975D-41A8-9367-971479EEAA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460" y="5152817"/>
              <a:ext cx="661035" cy="338554"/>
              <a:chOff x="63500" y="5152817"/>
              <a:chExt cx="661035" cy="338554"/>
            </a:xfrm>
          </p:grpSpPr>
          <p:sp>
            <p:nvSpPr>
              <p:cNvPr id="38931" name="TextBox 2">
                <a:extLst>
                  <a:ext uri="{FF2B5EF4-FFF2-40B4-BE49-F238E27FC236}">
                    <a16:creationId xmlns:a16="http://schemas.microsoft.com/office/drawing/2014/main" id="{B49ADC8E-58B4-4140-83E1-337F159460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500" y="5152817"/>
                <a:ext cx="5207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1600">
                    <a:solidFill>
                      <a:schemeClr val="tx1"/>
                    </a:solidFill>
                  </a:rPr>
                  <a:t>0 V</a:t>
                </a: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616E7501-D16B-49AB-88E5-81D1E17E11AB}"/>
                  </a:ext>
                </a:extLst>
              </p:cNvPr>
              <p:cNvCxnSpPr>
                <a:stCxn id="38931" idx="3"/>
              </p:cNvCxnSpPr>
              <p:nvPr/>
            </p:nvCxnSpPr>
            <p:spPr bwMode="auto">
              <a:xfrm>
                <a:off x="584200" y="5322888"/>
                <a:ext cx="139700" cy="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8922" name="Group 18">
              <a:extLst>
                <a:ext uri="{FF2B5EF4-FFF2-40B4-BE49-F238E27FC236}">
                  <a16:creationId xmlns:a16="http://schemas.microsoft.com/office/drawing/2014/main" id="{B5307A7E-A234-4B11-8E94-69DCBFAB71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5775" y="4657517"/>
              <a:ext cx="657860" cy="338554"/>
              <a:chOff x="48260" y="4657517"/>
              <a:chExt cx="657860" cy="338554"/>
            </a:xfrm>
          </p:grpSpPr>
          <p:sp>
            <p:nvSpPr>
              <p:cNvPr id="38929" name="TextBox 19">
                <a:extLst>
                  <a:ext uri="{FF2B5EF4-FFF2-40B4-BE49-F238E27FC236}">
                    <a16:creationId xmlns:a16="http://schemas.microsoft.com/office/drawing/2014/main" id="{CCB99B6A-E8E0-496E-BD9A-DF3E7EC3B1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60" y="4657517"/>
                <a:ext cx="5207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1600">
                    <a:solidFill>
                      <a:schemeClr val="tx1"/>
                    </a:solidFill>
                  </a:rPr>
                  <a:t>5 V</a:t>
                </a: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0C4FA27-25AA-4753-B5EB-4FE69C7F55E8}"/>
                  </a:ext>
                </a:extLst>
              </p:cNvPr>
              <p:cNvCxnSpPr>
                <a:stCxn id="38929" idx="3"/>
              </p:cNvCxnSpPr>
              <p:nvPr/>
            </p:nvCxnSpPr>
            <p:spPr bwMode="auto">
              <a:xfrm>
                <a:off x="569595" y="4827588"/>
                <a:ext cx="136525" cy="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8923" name="Group 24">
              <a:extLst>
                <a:ext uri="{FF2B5EF4-FFF2-40B4-BE49-F238E27FC236}">
                  <a16:creationId xmlns:a16="http://schemas.microsoft.com/office/drawing/2014/main" id="{09745F62-0247-4CE0-820A-2431D937CB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92600" y="5152817"/>
              <a:ext cx="661035" cy="338554"/>
              <a:chOff x="63500" y="5152817"/>
              <a:chExt cx="661035" cy="338554"/>
            </a:xfrm>
          </p:grpSpPr>
          <p:sp>
            <p:nvSpPr>
              <p:cNvPr id="38927" name="TextBox 25">
                <a:extLst>
                  <a:ext uri="{FF2B5EF4-FFF2-40B4-BE49-F238E27FC236}">
                    <a16:creationId xmlns:a16="http://schemas.microsoft.com/office/drawing/2014/main" id="{911EAD22-4624-4BA9-A77A-B687E51CCB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500" y="5152817"/>
                <a:ext cx="5207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US" altLang="en-US" sz="1600">
                    <a:solidFill>
                      <a:schemeClr val="tx1"/>
                    </a:solidFill>
                  </a:rPr>
                  <a:t>0 V</a:t>
                </a: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0EB9AB6-7D29-45CE-832E-CECE8B91B444}"/>
                  </a:ext>
                </a:extLst>
              </p:cNvPr>
              <p:cNvCxnSpPr>
                <a:stCxn id="38927" idx="3"/>
              </p:cNvCxnSpPr>
              <p:nvPr/>
            </p:nvCxnSpPr>
            <p:spPr bwMode="auto">
              <a:xfrm>
                <a:off x="584835" y="5322888"/>
                <a:ext cx="139700" cy="0"/>
              </a:xfrm>
              <a:prstGeom prst="line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A5A5EE4-1CC2-4718-83CE-D32D529AC271}"/>
                </a:ext>
              </a:extLst>
            </p:cNvPr>
            <p:cNvCxnSpPr/>
            <p:nvPr/>
          </p:nvCxnSpPr>
          <p:spPr bwMode="auto">
            <a:xfrm>
              <a:off x="5817235" y="4826000"/>
              <a:ext cx="793750" cy="493713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7BA8B70-C0D8-4E89-8AE6-FB42159728FC}"/>
                </a:ext>
              </a:extLst>
            </p:cNvPr>
            <p:cNvCxnSpPr/>
            <p:nvPr/>
          </p:nvCxnSpPr>
          <p:spPr bwMode="auto">
            <a:xfrm flipV="1">
              <a:off x="6610985" y="4827588"/>
              <a:ext cx="795338" cy="492125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28FDF0A-9422-4682-9D9E-A7E49352B0B4}"/>
                </a:ext>
              </a:extLst>
            </p:cNvPr>
            <p:cNvCxnSpPr/>
            <p:nvPr/>
          </p:nvCxnSpPr>
          <p:spPr bwMode="auto">
            <a:xfrm>
              <a:off x="7406323" y="4826000"/>
              <a:ext cx="795337" cy="493713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783DE-5D87-485B-998D-DF565700D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Open up </a:t>
            </a:r>
            <a:r>
              <a:rPr lang="en-US" dirty="0" err="1"/>
              <a:t>Arduino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7E8BC-2F6F-42D9-865E-16A5D78C17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/>
            <a:r>
              <a:rPr lang="en-US" altLang="en-US" sz="2400" u="sng"/>
              <a:t>Hints</a:t>
            </a:r>
            <a:r>
              <a:rPr lang="en-US" altLang="en-US" sz="2400"/>
              <a:t>:</a:t>
            </a:r>
          </a:p>
          <a:p>
            <a:pPr marL="0" indent="0"/>
            <a:r>
              <a:rPr lang="en-US" altLang="en-US" sz="2400" b="1"/>
              <a:t>For PC Users </a:t>
            </a:r>
            <a:r>
              <a:rPr lang="en-US" altLang="en-US" sz="2400" b="1">
                <a:sym typeface="Wingdings" panose="05000000000000000000" pitchFamily="2" charset="2"/>
              </a:rPr>
              <a:t> </a:t>
            </a:r>
          </a:p>
          <a:p>
            <a:pPr marL="0" indent="0">
              <a:buFont typeface="HelveticaNeueLT Pro 77 BdCn"/>
              <a:buAutoNum type="arabicPeriod"/>
            </a:pPr>
            <a:r>
              <a:rPr lang="en-US" altLang="en-US" sz="2400">
                <a:sym typeface="Wingdings" panose="05000000000000000000" pitchFamily="2" charset="2"/>
              </a:rPr>
              <a:t>Let the installer copy and move the files to the appropriate locations, or</a:t>
            </a:r>
          </a:p>
          <a:p>
            <a:pPr marL="0" indent="0">
              <a:buFont typeface="HelveticaNeueLT Pro 77 BdCn"/>
              <a:buAutoNum type="arabicPeriod"/>
            </a:pPr>
            <a:r>
              <a:rPr lang="en-US" altLang="en-US" sz="2400">
                <a:sym typeface="Wingdings" panose="05000000000000000000" pitchFamily="2" charset="2"/>
              </a:rPr>
              <a:t>Create a folder under C:\Program Files (x86) called Arduino. Move the entire Arduino program folder here.</a:t>
            </a:r>
            <a:endParaRPr lang="en-US" altLang="en-US" sz="240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4C254E-E012-4BD4-AC9B-F5858DA43C34}"/>
              </a:ext>
            </a:extLst>
          </p:cNvPr>
          <p:cNvSpPr txBox="1">
            <a:spLocks/>
          </p:cNvSpPr>
          <p:nvPr/>
        </p:nvSpPr>
        <p:spPr bwMode="auto">
          <a:xfrm>
            <a:off x="4800600" y="1752600"/>
            <a:ext cx="3808413" cy="434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1" fontAlgn="base" hangingPunct="1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8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8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8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8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8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18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b="1" dirty="0"/>
              <a:t>For Mac Users </a:t>
            </a:r>
            <a:r>
              <a:rPr lang="en-US" sz="2400" b="1" dirty="0">
                <a:sym typeface="Wingdings" pitchFamily="2" charset="2"/>
              </a:rPr>
              <a:t>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>
                <a:sym typeface="Wingdings" pitchFamily="2" charset="2"/>
              </a:rPr>
              <a:t>Move the </a:t>
            </a:r>
            <a:r>
              <a:rPr lang="en-US" sz="2400" dirty="0" err="1">
                <a:sym typeface="Wingdings" pitchFamily="2" charset="2"/>
              </a:rPr>
              <a:t>Arduino</a:t>
            </a:r>
            <a:r>
              <a:rPr lang="en-US" sz="2400" dirty="0">
                <a:sym typeface="Wingdings" pitchFamily="2" charset="2"/>
              </a:rPr>
              <a:t> executable to the dock for ease of access.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>
                <a:sym typeface="Wingdings" pitchFamily="2" charset="2"/>
              </a:rPr>
              <a:t>Resist the temptation to run these from your desktop.</a:t>
            </a:r>
            <a:endParaRPr lang="en-US" sz="2400" dirty="0"/>
          </a:p>
        </p:txBody>
      </p:sp>
      <p:pic>
        <p:nvPicPr>
          <p:cNvPr id="39941" name="Picture 4" descr="http://www.brandsoftheworld.com/sites/default/files/styles/logo-thumbnail/public/102011/arduino.ai_.png">
            <a:extLst>
              <a:ext uri="{FF2B5EF4-FFF2-40B4-BE49-F238E27FC236}">
                <a16:creationId xmlns:a16="http://schemas.microsoft.com/office/drawing/2014/main" id="{13EB8730-B23E-4BF6-B625-54639CEE5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160338"/>
            <a:ext cx="1258888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9">
            <a:extLst>
              <a:ext uri="{FF2B5EF4-FFF2-40B4-BE49-F238E27FC236}">
                <a16:creationId xmlns:a16="http://schemas.microsoft.com/office/drawing/2014/main" id="{9591F96E-8164-4EC9-B955-F75FD2308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500188"/>
            <a:ext cx="3505200" cy="862012"/>
          </a:xfrm>
          <a:prstGeom prst="rect">
            <a:avLst/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72CF5EA-E324-4CBD-A4E4-61ED92B48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/>
              <a:t>Arduino</a:t>
            </a:r>
            <a:r>
              <a:rPr lang="en-US" dirty="0"/>
              <a:t> </a:t>
            </a:r>
            <a:br>
              <a:rPr lang="en-US" dirty="0"/>
            </a:br>
            <a:r>
              <a:rPr lang="en-US" sz="2800" dirty="0"/>
              <a:t>Integrated Development Environment (IDE)</a:t>
            </a:r>
          </a:p>
        </p:txBody>
      </p:sp>
      <p:sp>
        <p:nvSpPr>
          <p:cNvPr id="40964" name="Content Placeholder 6">
            <a:extLst>
              <a:ext uri="{FF2B5EF4-FFF2-40B4-BE49-F238E27FC236}">
                <a16:creationId xmlns:a16="http://schemas.microsoft.com/office/drawing/2014/main" id="{6E6DE67C-939A-418C-8418-1720AFE49C8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53000" y="1500188"/>
            <a:ext cx="3654425" cy="533241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400"/>
              <a:t>Two required functions / methods / routines:</a:t>
            </a:r>
          </a:p>
          <a:p>
            <a:pPr marL="0" indent="0"/>
            <a:endParaRPr lang="en-US" altLang="en-US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en-US" sz="2200" b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setup</a:t>
            </a: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runs once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/>
            <a:endParaRPr lang="en-US" altLang="en-US" sz="220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en-US" sz="2200" b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// repeats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40965" name="Picture 4">
            <a:extLst>
              <a:ext uri="{FF2B5EF4-FFF2-40B4-BE49-F238E27FC236}">
                <a16:creationId xmlns:a16="http://schemas.microsoft.com/office/drawing/2014/main" id="{09C86036-E895-45E5-968C-FC73417EA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4445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F4513D-4FCD-485B-8960-7D5DD862A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807075"/>
            <a:ext cx="3771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>
                <a:solidFill>
                  <a:srgbClr val="FF0000"/>
                </a:solidFill>
              </a:rPr>
              <a:t>error &amp; status messages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23660F-2A51-4E6D-AD96-D98D62A24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" y="6354763"/>
            <a:ext cx="434975" cy="274637"/>
          </a:xfrm>
          <a:prstGeom prst="rect">
            <a:avLst/>
          </a:prstGeom>
          <a:noFill/>
          <a:ln w="317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3BF1ACBD-DD44-4224-A25D-3E52BB0FD5B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Settings:  Tools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Serial Port</a:t>
            </a:r>
          </a:p>
        </p:txBody>
      </p:sp>
      <p:pic>
        <p:nvPicPr>
          <p:cNvPr id="41987" name="Picture 5">
            <a:extLst>
              <a:ext uri="{FF2B5EF4-FFF2-40B4-BE49-F238E27FC236}">
                <a16:creationId xmlns:a16="http://schemas.microsoft.com/office/drawing/2014/main" id="{6FB9443A-0E99-4389-88CF-307D521FE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AEC9"/>
              </a:clrFrom>
              <a:clrTo>
                <a:srgbClr val="FFAEC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1069975"/>
            <a:ext cx="4689475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745C271-0892-46DC-8206-5933C245ADB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53000" y="1500188"/>
            <a:ext cx="4191000" cy="5332412"/>
          </a:xfrm>
        </p:spPr>
        <p:txBody>
          <a:bodyPr/>
          <a:lstStyle/>
          <a:p>
            <a:pPr marL="0" indent="0">
              <a:defRPr/>
            </a:pPr>
            <a:r>
              <a:rPr lang="en-US" sz="2400" dirty="0"/>
              <a:t>Your computer communicates to the </a:t>
            </a:r>
            <a:r>
              <a:rPr lang="en-US" sz="2400" dirty="0" err="1"/>
              <a:t>Arduino</a:t>
            </a:r>
            <a:r>
              <a:rPr lang="en-US" sz="2400" dirty="0"/>
              <a:t> microcontroller via a serial port </a:t>
            </a:r>
            <a:r>
              <a:rPr lang="en-US" sz="2400" dirty="0">
                <a:sym typeface="Wingdings" pitchFamily="2" charset="2"/>
              </a:rPr>
              <a:t> through a USB-Serial adapter.</a:t>
            </a:r>
          </a:p>
          <a:p>
            <a:pPr marL="0" indent="0">
              <a:defRPr/>
            </a:pPr>
            <a:endParaRPr lang="en-US" sz="2400" dirty="0">
              <a:cs typeface="Courier New" pitchFamily="49" charset="0"/>
              <a:sym typeface="Wingdings" pitchFamily="2" charset="2"/>
            </a:endParaRPr>
          </a:p>
          <a:p>
            <a:pPr marL="0" indent="0">
              <a:defRPr/>
            </a:pPr>
            <a:r>
              <a:rPr lang="en-US" sz="2400" dirty="0">
                <a:cs typeface="Courier New" pitchFamily="49" charset="0"/>
                <a:sym typeface="Wingdings" pitchFamily="2" charset="2"/>
              </a:rPr>
              <a:t>Check to make sure that the drivers are properly installed.</a:t>
            </a:r>
            <a:endParaRPr lang="en-US" sz="2200" dirty="0">
              <a:cs typeface="Courier New" pitchFamily="49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0513BBFE-505E-4699-8A90-2F8910E3C66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Settings:  Tools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Board</a:t>
            </a:r>
          </a:p>
        </p:txBody>
      </p:sp>
      <p:pic>
        <p:nvPicPr>
          <p:cNvPr id="43011" name="Picture 2">
            <a:extLst>
              <a:ext uri="{FF2B5EF4-FFF2-40B4-BE49-F238E27FC236}">
                <a16:creationId xmlns:a16="http://schemas.microsoft.com/office/drawing/2014/main" id="{CDA51880-46EF-41CE-BC3F-3CD7629AA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9900FF"/>
              </a:clrFrom>
              <a:clrTo>
                <a:srgbClr val="9900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8075"/>
            <a:ext cx="6608763" cy="340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DF0FD806-09A2-43BE-8AF3-7A5896BEF31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52400" y="5018088"/>
            <a:ext cx="8866188" cy="1004887"/>
          </a:xfrm>
        </p:spPr>
        <p:txBody>
          <a:bodyPr/>
          <a:lstStyle/>
          <a:p>
            <a:pPr marL="0" indent="0">
              <a:defRPr/>
            </a:pPr>
            <a:r>
              <a:rPr lang="en-US" sz="2400" dirty="0"/>
              <a:t>Next, double-check that the proper board is selected under the </a:t>
            </a:r>
            <a:r>
              <a:rPr lang="en-US" sz="2400" dirty="0" err="1"/>
              <a:t>Tools</a:t>
            </a:r>
            <a:r>
              <a:rPr lang="en-US" sz="2400" dirty="0" err="1">
                <a:sym typeface="Wingdings" pitchFamily="2" charset="2"/>
              </a:rPr>
              <a:t>Board</a:t>
            </a:r>
            <a:r>
              <a:rPr lang="en-US" sz="2400" dirty="0">
                <a:sym typeface="Wingdings" pitchFamily="2" charset="2"/>
              </a:rPr>
              <a:t> menu.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70380-71F7-4FE7-8BAC-0D3EE569B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88" y="0"/>
            <a:ext cx="7770812" cy="1141413"/>
          </a:xfrm>
        </p:spPr>
        <p:txBody>
          <a:bodyPr/>
          <a:lstStyle/>
          <a:p>
            <a:pPr>
              <a:defRPr/>
            </a:pPr>
            <a:r>
              <a:rPr lang="en-US" sz="2800" dirty="0" err="1"/>
              <a:t>Arduino</a:t>
            </a:r>
            <a:r>
              <a:rPr lang="en-US" sz="2800" dirty="0"/>
              <a:t> &amp; </a:t>
            </a:r>
            <a:r>
              <a:rPr lang="en-US" sz="2800" dirty="0" err="1"/>
              <a:t>Arduino</a:t>
            </a:r>
            <a:r>
              <a:rPr lang="en-US" sz="2800" dirty="0"/>
              <a:t> Compatible Boards</a:t>
            </a:r>
          </a:p>
        </p:txBody>
      </p:sp>
      <p:pic>
        <p:nvPicPr>
          <p:cNvPr id="6146" name="Picture 2" descr="https://dlnmh9ip6v2uc.cloudfront.net/images/products/1/0/8/8/9/10889-01c.jpg">
            <a:extLst>
              <a:ext uri="{FF2B5EF4-FFF2-40B4-BE49-F238E27FC236}">
                <a16:creationId xmlns:a16="http://schemas.microsoft.com/office/drawing/2014/main" id="{51B0C39D-EE4B-4987-B52C-788A1C0CC1F6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1450975"/>
            <a:ext cx="1828800" cy="1828800"/>
          </a:xfrm>
        </p:spPr>
      </p:pic>
      <p:pic>
        <p:nvPicPr>
          <p:cNvPr id="44036" name="Picture 4" descr="https://dlnmh9ip6v2uc.cloudfront.net/images/products/1/1/5/7/5/11575-01.jpg">
            <a:extLst>
              <a:ext uri="{FF2B5EF4-FFF2-40B4-BE49-F238E27FC236}">
                <a16:creationId xmlns:a16="http://schemas.microsoft.com/office/drawing/2014/main" id="{B3726FC3-69AC-4695-B299-CE9FD9648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25" y="1377950"/>
            <a:ext cx="2566988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6" descr="https://dlnmh9ip6v2uc.cloudfront.net/images/products/1/0/1/5/2/SIK_Intermediate_Label_Shot_clone.jpg">
            <a:extLst>
              <a:ext uri="{FF2B5EF4-FFF2-40B4-BE49-F238E27FC236}">
                <a16:creationId xmlns:a16="http://schemas.microsoft.com/office/drawing/2014/main" id="{397CD40E-9926-4627-BEBD-D79756C17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7625"/>
            <a:ext cx="56769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8" descr="https://dlnmh9ip6v2uc.cloudfront.net/images/products/1/1/5/8/9/11589-01.jpg">
            <a:extLst>
              <a:ext uri="{FF2B5EF4-FFF2-40B4-BE49-F238E27FC236}">
                <a16:creationId xmlns:a16="http://schemas.microsoft.com/office/drawing/2014/main" id="{E2A7952B-2569-46DC-839A-840BA0949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3692525"/>
            <a:ext cx="3165475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2" descr="https://dlnmh9ip6v2uc.cloudfront.net/images/products/1/1/1/1/3/11113-01d.jpg">
            <a:extLst>
              <a:ext uri="{FF2B5EF4-FFF2-40B4-BE49-F238E27FC236}">
                <a16:creationId xmlns:a16="http://schemas.microsoft.com/office/drawing/2014/main" id="{EEEBFDBB-150C-4C53-981C-25FDF9626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25" y="1817688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4" descr="https://dlnmh9ip6v2uc.cloudfront.net/images/products/9/2/6/6/09266-01.jpg">
            <a:extLst>
              <a:ext uri="{FF2B5EF4-FFF2-40B4-BE49-F238E27FC236}">
                <a16:creationId xmlns:a16="http://schemas.microsoft.com/office/drawing/2014/main" id="{C4CBB882-FA3C-4D7F-8D9C-5054766A1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0" y="2360613"/>
            <a:ext cx="21145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6" descr="https://dlnmh9ip6v2uc.cloudfront.net/images/products/1/1/3/6/4/11364-01.jpg">
            <a:extLst>
              <a:ext uri="{FF2B5EF4-FFF2-40B4-BE49-F238E27FC236}">
                <a16:creationId xmlns:a16="http://schemas.microsoft.com/office/drawing/2014/main" id="{B90FB4D9-9B27-4117-A1CA-A2F824585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738" y="1733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2" name="Picture 8" descr="https://dlnmh9ip6v2uc.cloudfront.net/images/products/9/3/7/8/09378-1.jpg">
            <a:extLst>
              <a:ext uri="{FF2B5EF4-FFF2-40B4-BE49-F238E27FC236}">
                <a16:creationId xmlns:a16="http://schemas.microsoft.com/office/drawing/2014/main" id="{F669543D-F120-4104-8AF0-1F5FD60EA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038" y="3652838"/>
            <a:ext cx="13128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Picture 2" descr="http://t1.gstatic.com/images?q=tbn:ANd9GcST6GpaYnWUrc3Nkk92kznmPYcDQtuT_GcjNJS1XaHmCalFBvaY8BVUItkv">
            <a:extLst>
              <a:ext uri="{FF2B5EF4-FFF2-40B4-BE49-F238E27FC236}">
                <a16:creationId xmlns:a16="http://schemas.microsoft.com/office/drawing/2014/main" id="{8BA3C8E4-BCA4-460D-8194-EA35E0C29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3335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1A19D6B-373E-47CD-8954-49EF19338AD0}"/>
              </a:ext>
            </a:extLst>
          </p:cNvPr>
          <p:cNvGraphicFramePr/>
          <p:nvPr/>
        </p:nvGraphicFramePr>
        <p:xfrm>
          <a:off x="1219200" y="333316"/>
          <a:ext cx="7581900" cy="5875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5059" name="Group 6">
            <a:extLst>
              <a:ext uri="{FF2B5EF4-FFF2-40B4-BE49-F238E27FC236}">
                <a16:creationId xmlns:a16="http://schemas.microsoft.com/office/drawing/2014/main" id="{CC226717-67E6-4D39-B33C-DEF45AABFCAB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6297613"/>
            <a:ext cx="5476875" cy="488950"/>
            <a:chOff x="1885950" y="6164473"/>
            <a:chExt cx="5476875" cy="488738"/>
          </a:xfrm>
        </p:grpSpPr>
        <p:sp>
          <p:nvSpPr>
            <p:cNvPr id="45061" name="Rectangle 1">
              <a:extLst>
                <a:ext uri="{FF2B5EF4-FFF2-40B4-BE49-F238E27FC236}">
                  <a16:creationId xmlns:a16="http://schemas.microsoft.com/office/drawing/2014/main" id="{0FB768F4-167F-4B87-BC71-939C7E832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5950" y="6237713"/>
              <a:ext cx="5476875" cy="4154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900" u="sng">
                  <a:solidFill>
                    <a:srgbClr val="4374B7"/>
                  </a:solidFill>
                  <a:latin typeface="Helvetica Neue"/>
                  <a:cs typeface="Arial" panose="020B0604020202020204" pitchFamily="34" charset="0"/>
                  <a:hlinkClick r:id="rId7"/>
                </a:rPr>
                <a:t> </a:t>
              </a:r>
              <a:r>
                <a:rPr lang="en-US" altLang="en-US" u="sng">
                  <a:solidFill>
                    <a:srgbClr val="4374B7"/>
                  </a:solidFill>
                  <a:latin typeface="Helvetica Neue"/>
                  <a:cs typeface="Arial" panose="020B0604020202020204" pitchFamily="34" charset="0"/>
                </a:rPr>
                <a:t> </a:t>
              </a:r>
              <a:r>
                <a:rPr lang="en-US" altLang="en-US" sz="900" u="sng">
                  <a:solidFill>
                    <a:srgbClr val="4374B7"/>
                  </a:solidFill>
                  <a:latin typeface="Helvetica Neue"/>
                  <a:cs typeface="Arial" panose="020B0604020202020204" pitchFamily="34" charset="0"/>
                </a:rPr>
                <a:t>                         </a:t>
              </a:r>
              <a:br>
                <a:rPr lang="en-US" altLang="en-US" sz="700" u="sng">
                  <a:solidFill>
                    <a:schemeClr val="tx1"/>
                  </a:solidFill>
                  <a:cs typeface="Arial" panose="020B0604020202020204" pitchFamily="34" charset="0"/>
                </a:rPr>
              </a:br>
              <a:r>
                <a:rPr lang="en-US" altLang="en-US" sz="900" u="sng">
                  <a:solidFill>
                    <a:srgbClr val="000000"/>
                  </a:solidFill>
                  <a:latin typeface="Helvetica Neue"/>
                  <a:cs typeface="Arial" panose="020B0604020202020204" pitchFamily="34" charset="0"/>
                </a:rPr>
                <a:t>This work is licensed under a </a:t>
              </a:r>
              <a:r>
                <a:rPr lang="en-US" altLang="en-US" sz="900" u="sng">
                  <a:solidFill>
                    <a:srgbClr val="4374B7"/>
                  </a:solidFill>
                  <a:latin typeface="Helvetica Neue"/>
                  <a:cs typeface="Arial" panose="020B0604020202020204" pitchFamily="34" charset="0"/>
                  <a:hlinkClick r:id="rId7"/>
                </a:rPr>
                <a:t>Creative Commons Attribution-ShareAlike 3.0 United States License</a:t>
              </a:r>
              <a:r>
                <a:rPr lang="en-US" altLang="en-US" sz="900" u="sng">
                  <a:solidFill>
                    <a:srgbClr val="000000"/>
                  </a:solidFill>
                  <a:latin typeface="Helvetica Neue"/>
                  <a:cs typeface="Arial" panose="020B0604020202020204" pitchFamily="34" charset="0"/>
                </a:rPr>
                <a:t>.</a:t>
              </a:r>
              <a:r>
                <a:rPr lang="en-US" altLang="en-US" sz="700" u="sng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endParaRPr lang="en-US" altLang="en-US" sz="900" u="sng">
                <a:solidFill>
                  <a:srgbClr val="4374B7"/>
                </a:solidFill>
                <a:latin typeface="Helvetica Neue"/>
                <a:cs typeface="Arial" panose="020B0604020202020204" pitchFamily="34" charset="0"/>
              </a:endParaRPr>
            </a:p>
          </p:txBody>
        </p:sp>
        <p:pic>
          <p:nvPicPr>
            <p:cNvPr id="45062" name="Picture 2" descr="Creative Commons License">
              <a:hlinkClick r:id="rId7"/>
              <a:extLst>
                <a:ext uri="{FF2B5EF4-FFF2-40B4-BE49-F238E27FC236}">
                  <a16:creationId xmlns:a16="http://schemas.microsoft.com/office/drawing/2014/main" id="{D6028A4B-E681-4392-9C77-EBC5039B8A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5287" y="6164473"/>
              <a:ext cx="838200" cy="295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040A8E4-4C6C-4444-92A3-797874C0EBE7}"/>
              </a:ext>
            </a:extLst>
          </p:cNvPr>
          <p:cNvSpPr/>
          <p:nvPr/>
        </p:nvSpPr>
        <p:spPr>
          <a:xfrm rot="16200000">
            <a:off x="-1797050" y="2787650"/>
            <a:ext cx="5880100" cy="914400"/>
          </a:xfrm>
          <a:prstGeom prst="rect">
            <a:avLst/>
          </a:prstGeom>
          <a:gradFill flip="none" rotWithShape="1">
            <a:gsLst>
              <a:gs pos="0">
                <a:srgbClr val="E72D2F"/>
              </a:gs>
              <a:gs pos="0">
                <a:srgbClr val="E72D2F"/>
              </a:gs>
              <a:gs pos="100000">
                <a:srgbClr val="E72D2F">
                  <a:lumMod val="68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4400" b="1" dirty="0"/>
              <a:t>BIG 6 CONCEPTS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B68EB-58BE-4237-891E-0412ADCD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Let’s get to coding…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6E51C-3EA1-4EFD-9BFB-A293A8D94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defRPr/>
            </a:pPr>
            <a:r>
              <a:rPr lang="en-US" u="sng" dirty="0"/>
              <a:t>Project #1 – Blink</a:t>
            </a:r>
          </a:p>
          <a:p>
            <a:pPr marL="400050" lvl="1" indent="0">
              <a:defRPr/>
            </a:pPr>
            <a:r>
              <a:rPr lang="en-US" dirty="0"/>
              <a:t>“Hello World” of Physical Computing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dirty="0"/>
          </a:p>
          <a:p>
            <a:pPr marL="0" indent="0">
              <a:defRPr/>
            </a:pPr>
            <a:r>
              <a:rPr lang="en-US" dirty="0"/>
              <a:t>	</a:t>
            </a:r>
            <a:r>
              <a:rPr lang="en-US" i="1" dirty="0" err="1"/>
              <a:t>Psuedo</a:t>
            </a:r>
            <a:r>
              <a:rPr lang="en-US" i="1" dirty="0"/>
              <a:t>-code – how should this work?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57A46DF-AB24-4780-88BB-A0E56D460267}"/>
              </a:ext>
            </a:extLst>
          </p:cNvPr>
          <p:cNvGraphicFramePr/>
          <p:nvPr/>
        </p:nvGraphicFramePr>
        <p:xfrm>
          <a:off x="1524000" y="3810000"/>
          <a:ext cx="73152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1E590-5F12-4C1A-A0C0-1D65316AE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Comments, Comments, Comments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96386B-5923-4A18-A6E3-6FF2FF662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24000"/>
            <a:ext cx="7770813" cy="4113213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Comments are for you – the programmer and your friends…or anyone else human that might read your code.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// this is for single line comments</a:t>
            </a:r>
          </a:p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// it’s good to put a description at the top and before anything ‘tricky’</a:t>
            </a:r>
          </a:p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/* this is for multi-line comments</a:t>
            </a:r>
          </a:p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 Like this…  </a:t>
            </a:r>
          </a:p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  And this….</a:t>
            </a:r>
          </a:p>
          <a:p>
            <a:pPr>
              <a:defRPr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*/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>
            <a:extLst>
              <a:ext uri="{FF2B5EF4-FFF2-40B4-BE49-F238E27FC236}">
                <a16:creationId xmlns:a16="http://schemas.microsoft.com/office/drawing/2014/main" id="{6FAAB69E-F368-4592-9830-7ABD121CF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304800"/>
            <a:ext cx="6924675" cy="590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8131" name="Group 11">
            <a:extLst>
              <a:ext uri="{FF2B5EF4-FFF2-40B4-BE49-F238E27FC236}">
                <a16:creationId xmlns:a16="http://schemas.microsoft.com/office/drawing/2014/main" id="{B0D139A4-42D0-4048-A2B0-C7B5ECCD3ECF}"/>
              </a:ext>
            </a:extLst>
          </p:cNvPr>
          <p:cNvGrpSpPr>
            <a:grpSpLocks/>
          </p:cNvGrpSpPr>
          <p:nvPr/>
        </p:nvGrpSpPr>
        <p:grpSpPr bwMode="auto">
          <a:xfrm>
            <a:off x="3832225" y="1566863"/>
            <a:ext cx="1174750" cy="465137"/>
            <a:chOff x="3831772" y="1567543"/>
            <a:chExt cx="1930400" cy="46445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F94DA77F-3B6F-4A31-93B5-58F6749AC11A}"/>
                </a:ext>
              </a:extLst>
            </p:cNvPr>
            <p:cNvCxnSpPr/>
            <p:nvPr/>
          </p:nvCxnSpPr>
          <p:spPr bwMode="auto">
            <a:xfrm flipH="1">
              <a:off x="3831772" y="1566672"/>
              <a:ext cx="1930400" cy="0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gradFill>
                <a:gsLst>
                  <a:gs pos="0">
                    <a:srgbClr val="E72D2F"/>
                  </a:gs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0"/>
              </a:gra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324A449-2560-49CB-8426-5FE9DF4E5609}"/>
                </a:ext>
              </a:extLst>
            </p:cNvPr>
            <p:cNvCxnSpPr/>
            <p:nvPr/>
          </p:nvCxnSpPr>
          <p:spPr bwMode="auto">
            <a:xfrm flipH="1">
              <a:off x="3831772" y="1798320"/>
              <a:ext cx="1930400" cy="0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gradFill>
                <a:gsLst>
                  <a:gs pos="0">
                    <a:srgbClr val="E72D2F"/>
                  </a:gs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0"/>
              </a:gra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2A56942-F188-4B71-8DBD-CF9D5DD2D393}"/>
                </a:ext>
              </a:extLst>
            </p:cNvPr>
            <p:cNvCxnSpPr/>
            <p:nvPr/>
          </p:nvCxnSpPr>
          <p:spPr bwMode="auto">
            <a:xfrm flipH="1">
              <a:off x="3831772" y="2029968"/>
              <a:ext cx="1930400" cy="0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gradFill>
                <a:gsLst>
                  <a:gs pos="0">
                    <a:srgbClr val="E72D2F"/>
                  </a:gs>
                  <a:gs pos="0">
                    <a:srgbClr val="FF0000"/>
                  </a:gs>
                  <a:gs pos="100000">
                    <a:srgbClr val="C00000"/>
                  </a:gs>
                </a:gsLst>
                <a:lin ang="5400000" scaled="0"/>
              </a:gra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48132" name="TextBox 12">
            <a:extLst>
              <a:ext uri="{FF2B5EF4-FFF2-40B4-BE49-F238E27FC236}">
                <a16:creationId xmlns:a16="http://schemas.microsoft.com/office/drawing/2014/main" id="{5B8CE905-EB47-4894-9303-1AEAED7CB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1566863"/>
            <a:ext cx="240982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b="1">
                <a:solidFill>
                  <a:srgbClr val="E72D2F"/>
                </a:solidFill>
              </a:rPr>
              <a:t>comments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E12E-6290-40D7-A8E9-D95C1FC1A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0813" cy="1141413"/>
          </a:xfrm>
        </p:spPr>
        <p:txBody>
          <a:bodyPr/>
          <a:lstStyle/>
          <a:p>
            <a:pPr>
              <a:defRPr/>
            </a:pPr>
            <a:r>
              <a:rPr lang="en-US" dirty="0"/>
              <a:t>Three commands to know…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1C8F5-42BA-4F5E-9BC0-E9F76E45F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30338"/>
            <a:ext cx="7770813" cy="4648200"/>
          </a:xfrm>
          <a:ln w="31750">
            <a:solidFill>
              <a:schemeClr val="tx1"/>
            </a:solidFill>
          </a:ln>
        </p:spPr>
        <p:txBody>
          <a:bodyPr lIns="182880" tIns="91440" rIns="182880" bIns="91440"/>
          <a:lstStyle/>
          <a:p>
            <a:pPr>
              <a:defRPr/>
            </a:pP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pinMode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(pin, INPUT/OUTPUT);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u="sng" dirty="0">
                <a:latin typeface="Courier New" pitchFamily="49" charset="0"/>
                <a:cs typeface="Courier New" pitchFamily="49" charset="0"/>
              </a:rPr>
              <a:t>ex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24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pinMode</a:t>
            </a:r>
            <a:r>
              <a:rPr lang="en-US" sz="240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(13, OUTPUT);</a:t>
            </a:r>
          </a:p>
          <a:p>
            <a:pPr>
              <a:defRPr/>
            </a:pP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digitalWrite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(pin, HIGH/LOW);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u="sng" dirty="0">
                <a:latin typeface="Courier New" pitchFamily="49" charset="0"/>
                <a:cs typeface="Courier New" pitchFamily="49" charset="0"/>
              </a:rPr>
              <a:t>ex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sz="2400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digitalWrite</a:t>
            </a:r>
            <a:r>
              <a:rPr lang="en-US" sz="240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(13, HIGH);</a:t>
            </a:r>
          </a:p>
          <a:p>
            <a:pPr>
              <a:defRPr/>
            </a:pP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4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delay</a:t>
            </a:r>
            <a:r>
              <a:rPr lang="en-US" sz="240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time_ms</a:t>
            </a:r>
            <a:r>
              <a:rPr lang="en-US" sz="240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u="sng" dirty="0">
                <a:latin typeface="Courier New" pitchFamily="49" charset="0"/>
                <a:cs typeface="Courier New" pitchFamily="49" charset="0"/>
              </a:rPr>
              <a:t>ex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: delay(2500); // delay of 2.5 sec.</a:t>
            </a:r>
          </a:p>
          <a:p>
            <a:pPr>
              <a:defRPr/>
            </a:pPr>
            <a:endParaRPr lang="en-US" sz="10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NOTE: -&gt;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 commands are CASE-sensitive</a:t>
            </a:r>
            <a:endParaRPr lang="en-US" sz="24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BF724B2-8861-43A1-AC38-61FF3206C7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Project #1: Wiring Diagram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D3DFF35-D91D-4845-9349-E96E5195A33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313488" y="2314575"/>
            <a:ext cx="2714625" cy="2446338"/>
          </a:xfrm>
          <a:ln w="31750">
            <a:solidFill>
              <a:schemeClr val="tx1"/>
            </a:solidFill>
          </a:ln>
        </p:spPr>
        <p:txBody>
          <a:bodyPr/>
          <a:lstStyle/>
          <a:p>
            <a:pPr marL="0" indent="1588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400" dirty="0"/>
              <a:t>Move the green wire from the power bus to </a:t>
            </a:r>
            <a:r>
              <a:rPr lang="en-US" sz="2400" u="sng" dirty="0"/>
              <a:t>pin 13 </a:t>
            </a:r>
            <a:r>
              <a:rPr lang="en-US" sz="2400" dirty="0"/>
              <a:t>(or any other Digital I/O pin on the </a:t>
            </a:r>
            <a:r>
              <a:rPr lang="en-US" sz="2400" dirty="0" err="1"/>
              <a:t>Arduino</a:t>
            </a:r>
            <a:r>
              <a:rPr lang="en-US" sz="2400" dirty="0"/>
              <a:t> board.</a:t>
            </a:r>
          </a:p>
        </p:txBody>
      </p:sp>
      <p:sp>
        <p:nvSpPr>
          <p:cNvPr id="50180" name="TextBox 1">
            <a:extLst>
              <a:ext uri="{FF2B5EF4-FFF2-40B4-BE49-F238E27FC236}">
                <a16:creationId xmlns:a16="http://schemas.microsoft.com/office/drawing/2014/main" id="{DFFB22A9-9A85-4DFC-8139-9BA2A53B9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6024563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1200">
                <a:solidFill>
                  <a:schemeClr val="tx1"/>
                </a:solidFill>
              </a:rPr>
              <a:t>Image created in Fritzing</a:t>
            </a:r>
          </a:p>
        </p:txBody>
      </p:sp>
      <p:pic>
        <p:nvPicPr>
          <p:cNvPr id="50181" name="Picture 2">
            <a:extLst>
              <a:ext uri="{FF2B5EF4-FFF2-40B4-BE49-F238E27FC236}">
                <a16:creationId xmlns:a16="http://schemas.microsoft.com/office/drawing/2014/main" id="{D7A42E19-975C-460A-A7B8-1ACA9AF28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1698625"/>
            <a:ext cx="5861050" cy="432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FCB49-13C6-41C7-B919-4C55A465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 few simple challenges</a:t>
            </a:r>
            <a:br>
              <a:rPr lang="en-US" dirty="0"/>
            </a:br>
            <a:r>
              <a:rPr lang="en-US" dirty="0"/>
              <a:t>Let’s make LED#13 blink!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49767-7392-4786-8E7E-9FE9A0686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Challenge 1a </a:t>
            </a:r>
            <a:r>
              <a:rPr lang="en-US" dirty="0"/>
              <a:t>– blink with a 200 </a:t>
            </a:r>
            <a:r>
              <a:rPr lang="en-US" dirty="0" err="1"/>
              <a:t>ms</a:t>
            </a:r>
            <a:r>
              <a:rPr lang="en-US" dirty="0"/>
              <a:t> second interval.</a:t>
            </a:r>
          </a:p>
          <a:p>
            <a:pPr>
              <a:defRPr/>
            </a:pPr>
            <a:endParaRPr lang="en-US" u="sng" dirty="0"/>
          </a:p>
          <a:p>
            <a:pPr>
              <a:defRPr/>
            </a:pPr>
            <a:r>
              <a:rPr lang="en-US" b="1" dirty="0"/>
              <a:t>Challenge 1b </a:t>
            </a:r>
            <a:r>
              <a:rPr lang="en-US" dirty="0"/>
              <a:t>– blink to mimic a heartbeat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b="1" dirty="0"/>
              <a:t>Challenge 1c </a:t>
            </a:r>
            <a:r>
              <a:rPr lang="en-US" dirty="0"/>
              <a:t>– find the fastest blink that the human eye can still detect…</a:t>
            </a:r>
          </a:p>
          <a:p>
            <a:pPr>
              <a:defRPr/>
            </a:pPr>
            <a:r>
              <a:rPr lang="en-US" dirty="0"/>
              <a:t>		1 </a:t>
            </a:r>
            <a:r>
              <a:rPr lang="en-US" dirty="0" err="1"/>
              <a:t>ms</a:t>
            </a:r>
            <a:r>
              <a:rPr lang="en-US" dirty="0"/>
              <a:t> delay?  2 </a:t>
            </a:r>
            <a:r>
              <a:rPr lang="en-US" dirty="0" err="1"/>
              <a:t>ms</a:t>
            </a:r>
            <a:r>
              <a:rPr lang="en-US" dirty="0"/>
              <a:t> delay?  3 </a:t>
            </a:r>
            <a:r>
              <a:rPr lang="en-US" dirty="0" err="1"/>
              <a:t>ms</a:t>
            </a:r>
            <a:r>
              <a:rPr lang="en-US" dirty="0"/>
              <a:t> delay???</a:t>
            </a:r>
          </a:p>
          <a:p>
            <a:pPr>
              <a:defRPr/>
            </a:pPr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1997-5906-4119-B56F-C6C96D6F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Try adding other LEDs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43FC9-70B1-45DA-AACA-6E29D25F2D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sz="half" idx="1"/>
          </p:nvPr>
        </p:nvSpPr>
        <p:spPr>
          <a:xfrm>
            <a:off x="685800" y="1981200"/>
            <a:ext cx="7556500" cy="4113213"/>
          </a:xfrm>
          <a:blipFill rotWithShape="1">
            <a:blip r:embed="rId2"/>
            <a:stretch>
              <a:fillRect l="-1695" t="-1481" b="-1630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872C8-526B-46F8-98EA-3A878A7AE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0813" cy="1141413"/>
          </a:xfrm>
        </p:spPr>
        <p:txBody>
          <a:bodyPr/>
          <a:lstStyle/>
          <a:p>
            <a:pPr>
              <a:defRPr/>
            </a:pPr>
            <a:r>
              <a:rPr lang="en-US" dirty="0"/>
              <a:t>Programming Concepts:  Variables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20623F-8E85-47EA-8B05-C05A4B1D3D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defRPr/>
            </a:pPr>
            <a:endParaRPr lang="en-US"/>
          </a:p>
        </p:txBody>
      </p:sp>
      <p:pic>
        <p:nvPicPr>
          <p:cNvPr id="53252" name="Picture 3">
            <a:extLst>
              <a:ext uri="{FF2B5EF4-FFF2-40B4-BE49-F238E27FC236}">
                <a16:creationId xmlns:a16="http://schemas.microsoft.com/office/drawing/2014/main" id="{FA547032-493B-4B9D-B49A-53986CBC3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5562600" cy="565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3" name="Rectangle 2">
            <a:extLst>
              <a:ext uri="{FF2B5EF4-FFF2-40B4-BE49-F238E27FC236}">
                <a16:creationId xmlns:a16="http://schemas.microsoft.com/office/drawing/2014/main" id="{F6C00DB9-7E47-496E-B83F-F3E89DC1B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2175" y="1311275"/>
            <a:ext cx="2852738" cy="523875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>
                <a:solidFill>
                  <a:schemeClr val="tx1"/>
                </a:solidFill>
              </a:rPr>
              <a:t>Variable Scope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F856B7-F40B-4750-A90F-E401D52BEA69}"/>
              </a:ext>
            </a:extLst>
          </p:cNvPr>
          <p:cNvCxnSpPr>
            <a:stCxn id="53253" idx="1"/>
          </p:cNvCxnSpPr>
          <p:nvPr/>
        </p:nvCxnSpPr>
        <p:spPr bwMode="auto">
          <a:xfrm flipH="1">
            <a:off x="2235200" y="1573213"/>
            <a:ext cx="3736975" cy="1300162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E897F0-00BE-42EA-9130-1AA4C755B5BB}"/>
              </a:ext>
            </a:extLst>
          </p:cNvPr>
          <p:cNvCxnSpPr>
            <a:stCxn id="53253" idx="1"/>
          </p:cNvCxnSpPr>
          <p:nvPr/>
        </p:nvCxnSpPr>
        <p:spPr bwMode="auto">
          <a:xfrm flipH="1">
            <a:off x="2481263" y="1573213"/>
            <a:ext cx="3490912" cy="2708275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04F9F12-6F3F-417D-A904-75EDE65569E9}"/>
              </a:ext>
            </a:extLst>
          </p:cNvPr>
          <p:cNvCxnSpPr>
            <a:stCxn id="53253" idx="1"/>
          </p:cNvCxnSpPr>
          <p:nvPr/>
        </p:nvCxnSpPr>
        <p:spPr bwMode="auto">
          <a:xfrm flipH="1">
            <a:off x="2933700" y="1573213"/>
            <a:ext cx="3038475" cy="4421187"/>
          </a:xfrm>
          <a:prstGeom prst="straightConnector1">
            <a:avLst/>
          </a:prstGeom>
          <a:solidFill>
            <a:srgbClr val="00B8FF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DAC5D9E-D61E-40A0-8524-1ED3F3BED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72175" y="2554288"/>
            <a:ext cx="2852738" cy="3540125"/>
          </a:xfrm>
        </p:spPr>
        <p:txBody>
          <a:bodyPr/>
          <a:lstStyle/>
          <a:p>
            <a:pPr marL="0" indent="0" algn="ctr"/>
            <a:r>
              <a:rPr lang="en-US" altLang="en-US" sz="3200" i="1">
                <a:solidFill>
                  <a:srgbClr val="E72D2F"/>
                </a:solidFill>
              </a:rPr>
              <a:t>Global </a:t>
            </a:r>
            <a:endParaRPr lang="en-US" altLang="en-US" i="1">
              <a:solidFill>
                <a:srgbClr val="E72D2F"/>
              </a:solidFill>
            </a:endParaRPr>
          </a:p>
          <a:p>
            <a:pPr marL="0" indent="0" algn="ctr"/>
            <a:r>
              <a:rPr lang="en-US" altLang="en-US">
                <a:solidFill>
                  <a:srgbClr val="E72D2F"/>
                </a:solidFill>
              </a:rPr>
              <a:t>---</a:t>
            </a:r>
          </a:p>
          <a:p>
            <a:pPr marL="0" indent="0" algn="ctr"/>
            <a:r>
              <a:rPr lang="en-US" altLang="en-US" sz="3200" i="1">
                <a:solidFill>
                  <a:srgbClr val="E72D2F"/>
                </a:solidFill>
              </a:rPr>
              <a:t>Function-level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5DF91-E161-4BF3-B7A8-ED6273CA5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Programming Concepts:  Variable Types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1F86DF-1172-4AB0-A3AC-8EA88D204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Variable Types:</a:t>
            </a:r>
            <a:r>
              <a:rPr lang="en-US" dirty="0"/>
              <a:t> </a:t>
            </a:r>
          </a:p>
        </p:txBody>
      </p:sp>
      <p:grpSp>
        <p:nvGrpSpPr>
          <p:cNvPr id="54276" name="Group 3">
            <a:extLst>
              <a:ext uri="{FF2B5EF4-FFF2-40B4-BE49-F238E27FC236}">
                <a16:creationId xmlns:a16="http://schemas.microsoft.com/office/drawing/2014/main" id="{DE60F726-3E9E-44C2-8CFB-7C6561D50E47}"/>
              </a:ext>
            </a:extLst>
          </p:cNvPr>
          <p:cNvGrpSpPr>
            <a:grpSpLocks/>
          </p:cNvGrpSpPr>
          <p:nvPr/>
        </p:nvGrpSpPr>
        <p:grpSpPr bwMode="auto">
          <a:xfrm>
            <a:off x="1281113" y="1697038"/>
            <a:ext cx="7532687" cy="4562475"/>
            <a:chOff x="1687530" y="1697053"/>
            <a:chExt cx="7532670" cy="4562564"/>
          </a:xfrm>
        </p:grpSpPr>
        <p:pic>
          <p:nvPicPr>
            <p:cNvPr id="54277" name="Picture 2" descr="http://www.photosinbox.com/download/ceramic-cup.jpg">
              <a:extLst>
                <a:ext uri="{FF2B5EF4-FFF2-40B4-BE49-F238E27FC236}">
                  <a16:creationId xmlns:a16="http://schemas.microsoft.com/office/drawing/2014/main" id="{896A9F07-A88A-4B4D-B7DB-EE9B240507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2999" y="2530173"/>
              <a:ext cx="2540000" cy="20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2745F55-D52A-445C-A0CF-1006334B58BA}"/>
                </a:ext>
              </a:extLst>
            </p:cNvPr>
            <p:cNvSpPr/>
            <p:nvPr/>
          </p:nvSpPr>
          <p:spPr bwMode="auto">
            <a:xfrm>
              <a:off x="2060591" y="4562546"/>
              <a:ext cx="1371597" cy="365132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r>
                <a:rPr lang="en-US" sz="2000" dirty="0">
                  <a:latin typeface="Arial" charset="0"/>
                  <a:ea typeface="ＭＳ Ｐゴシック" charset="0"/>
                  <a:cs typeface="ＭＳ Ｐゴシック" charset="0"/>
                </a:rPr>
                <a:t>8 bits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2A4109-B7E4-4A2B-AF6A-F38EABEACF5E}"/>
                </a:ext>
              </a:extLst>
            </p:cNvPr>
            <p:cNvSpPr/>
            <p:nvPr/>
          </p:nvSpPr>
          <p:spPr bwMode="auto">
            <a:xfrm>
              <a:off x="4267211" y="4562546"/>
              <a:ext cx="1371597" cy="365132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r>
                <a:rPr lang="en-US" sz="2000" dirty="0">
                  <a:latin typeface="Arial" charset="0"/>
                  <a:ea typeface="ＭＳ Ｐゴシック" charset="0"/>
                  <a:cs typeface="ＭＳ Ｐゴシック" charset="0"/>
                </a:rPr>
                <a:t>16 bits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08F05B6-C1A2-4EC2-86AC-85EDDD18694D}"/>
                </a:ext>
              </a:extLst>
            </p:cNvPr>
            <p:cNvSpPr/>
            <p:nvPr/>
          </p:nvSpPr>
          <p:spPr bwMode="auto">
            <a:xfrm>
              <a:off x="6629406" y="4562546"/>
              <a:ext cx="1371597" cy="365132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r>
                <a:rPr lang="en-US" sz="2000" dirty="0">
                  <a:latin typeface="Arial" charset="0"/>
                  <a:ea typeface="ＭＳ Ｐゴシック" charset="0"/>
                  <a:cs typeface="ＭＳ Ｐゴシック" charset="0"/>
                </a:rPr>
                <a:t>32 bits</a:t>
              </a:r>
            </a:p>
          </p:txBody>
        </p:sp>
        <p:sp>
          <p:nvSpPr>
            <p:cNvPr id="54281" name="Rectangle 6">
              <a:extLst>
                <a:ext uri="{FF2B5EF4-FFF2-40B4-BE49-F238E27FC236}">
                  <a16:creationId xmlns:a16="http://schemas.microsoft.com/office/drawing/2014/main" id="{24F6BB40-CB58-4B18-B078-7C9F9E156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2427" y="5243954"/>
              <a:ext cx="18288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2000">
                  <a:solidFill>
                    <a:schemeClr val="tx1"/>
                  </a:solidFill>
                </a:rPr>
                <a:t>byte </a:t>
              </a:r>
            </a:p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2000">
                  <a:solidFill>
                    <a:schemeClr val="tx1"/>
                  </a:solidFill>
                </a:rPr>
                <a:t>char</a:t>
              </a:r>
            </a:p>
          </p:txBody>
        </p:sp>
        <p:sp>
          <p:nvSpPr>
            <p:cNvPr id="54282" name="Rectangle 15">
              <a:extLst>
                <a:ext uri="{FF2B5EF4-FFF2-40B4-BE49-F238E27FC236}">
                  <a16:creationId xmlns:a16="http://schemas.microsoft.com/office/drawing/2014/main" id="{DAD23952-0DE3-4CB3-BA02-458B23446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8599" y="5243954"/>
              <a:ext cx="18288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2000">
                  <a:solidFill>
                    <a:schemeClr val="tx1"/>
                  </a:solidFill>
                </a:rPr>
                <a:t>int</a:t>
              </a:r>
            </a:p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2000">
                  <a:solidFill>
                    <a:schemeClr val="tx1"/>
                  </a:solidFill>
                </a:rPr>
                <a:t>unsigned int</a:t>
              </a:r>
            </a:p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54283" name="Rectangle 17">
              <a:extLst>
                <a:ext uri="{FF2B5EF4-FFF2-40B4-BE49-F238E27FC236}">
                  <a16:creationId xmlns:a16="http://schemas.microsoft.com/office/drawing/2014/main" id="{7C3E98CF-FC20-4B37-8335-4D0D9ADB9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5243953"/>
              <a:ext cx="18288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2000">
                  <a:solidFill>
                    <a:schemeClr val="tx1"/>
                  </a:solidFill>
                </a:rPr>
                <a:t>long</a:t>
              </a:r>
            </a:p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2000">
                  <a:solidFill>
                    <a:schemeClr val="tx1"/>
                  </a:solidFill>
                </a:rPr>
                <a:t>unsigned long</a:t>
              </a:r>
            </a:p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 sz="2000">
                  <a:solidFill>
                    <a:schemeClr val="tx1"/>
                  </a:solidFill>
                </a:rPr>
                <a:t>float</a:t>
              </a:r>
            </a:p>
          </p:txBody>
        </p:sp>
        <p:pic>
          <p:nvPicPr>
            <p:cNvPr id="54284" name="Picture 2" descr="http://www.photosinbox.com/download/ceramic-cup.jpg">
              <a:extLst>
                <a:ext uri="{FF2B5EF4-FFF2-40B4-BE49-F238E27FC236}">
                  <a16:creationId xmlns:a16="http://schemas.microsoft.com/office/drawing/2014/main" id="{DACB2FAD-31F3-4309-AC69-BA9DBDD86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530" y="2904838"/>
              <a:ext cx="2071669" cy="1657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5" name="Picture 2" descr="http://www.photosinbox.com/download/ceramic-cup.jpg">
              <a:extLst>
                <a:ext uri="{FF2B5EF4-FFF2-40B4-BE49-F238E27FC236}">
                  <a16:creationId xmlns:a16="http://schemas.microsoft.com/office/drawing/2014/main" id="{E17B1E84-C519-4682-8292-28209C078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1697053"/>
              <a:ext cx="3810000" cy="30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6" name="Picture 2" descr="http://www.photosinbox.com/download/ceramic-cup.jpg">
              <a:extLst>
                <a:ext uri="{FF2B5EF4-FFF2-40B4-BE49-F238E27FC236}">
                  <a16:creationId xmlns:a16="http://schemas.microsoft.com/office/drawing/2014/main" id="{EDCEC7FF-2452-4CC0-8203-7206AD0407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0993" y="2904838"/>
              <a:ext cx="2071669" cy="1657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9EE3-59A4-4ADB-9323-0BA81973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Fading in and Fading </a:t>
            </a:r>
            <a:r>
              <a:rPr lang="en-US"/>
              <a:t>Out </a:t>
            </a:r>
            <a:br>
              <a:rPr lang="en-US"/>
            </a:br>
            <a:r>
              <a:rPr lang="en-US"/>
              <a:t>(Analog or Digital?)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AF565-D24B-4DDE-AE4B-25B7CE8F9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 few pins on the </a:t>
            </a:r>
            <a:r>
              <a:rPr lang="en-US" dirty="0" err="1"/>
              <a:t>Arduino</a:t>
            </a:r>
            <a:r>
              <a:rPr lang="en-US" dirty="0"/>
              <a:t> allow for us to modify the output to mimic an analog signal.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This is done by a technique called:</a:t>
            </a:r>
          </a:p>
          <a:p>
            <a:pPr>
              <a:defRPr/>
            </a:pPr>
            <a:r>
              <a:rPr lang="en-US" dirty="0"/>
              <a:t>	</a:t>
            </a:r>
            <a:r>
              <a:rPr lang="en-US" u="sng" dirty="0"/>
              <a:t>Pulse Width Modulation (PWM)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D8A7C-FA6D-4AAE-A359-EE45DB90A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Concepts: Analog vs. Digital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355E5-8D61-4632-BFCF-07E31CA9B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300" y="1725613"/>
            <a:ext cx="8204200" cy="1454150"/>
          </a:xfrm>
        </p:spPr>
        <p:txBody>
          <a:bodyPr/>
          <a:lstStyle/>
          <a:p>
            <a:pPr marL="0" indent="0"/>
            <a:r>
              <a:rPr lang="en-US" altLang="en-US"/>
              <a:t>To create an analog signal, the microcontroller uses a technique called PWM. By varying the </a:t>
            </a:r>
            <a:r>
              <a:rPr lang="en-US" altLang="en-US" u="sng"/>
              <a:t>duty cycle</a:t>
            </a:r>
            <a:r>
              <a:rPr lang="en-US" altLang="en-US"/>
              <a:t>, we can mimic an “average” analog voltage.</a:t>
            </a:r>
          </a:p>
        </p:txBody>
      </p:sp>
      <p:pic>
        <p:nvPicPr>
          <p:cNvPr id="56324" name="Picture 6" descr="http://www.wayneandlayne.com/files/vgs/images/analog_write_pwm_640x234.png">
            <a:extLst>
              <a:ext uri="{FF2B5EF4-FFF2-40B4-BE49-F238E27FC236}">
                <a16:creationId xmlns:a16="http://schemas.microsoft.com/office/drawing/2014/main" id="{9BB0E020-BD55-496B-812E-E0E59458D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3" y="4440238"/>
            <a:ext cx="532288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A5644D8-282E-4FBA-A483-BA7ECA611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55800" y="4089400"/>
            <a:ext cx="5702300" cy="660400"/>
          </a:xfrm>
        </p:spPr>
        <p:txBody>
          <a:bodyPr/>
          <a:lstStyle/>
          <a:p>
            <a:pPr marL="0" indent="0" algn="ctr"/>
            <a:r>
              <a:rPr lang="en-US" altLang="en-US" sz="2400"/>
              <a:t>Pulse Width Modulation (PWM)</a:t>
            </a:r>
          </a:p>
        </p:txBody>
      </p:sp>
      <p:sp>
        <p:nvSpPr>
          <p:cNvPr id="56326" name="Rectangle 2">
            <a:extLst>
              <a:ext uri="{FF2B5EF4-FFF2-40B4-BE49-F238E27FC236}">
                <a16:creationId xmlns:a16="http://schemas.microsoft.com/office/drawing/2014/main" id="{C2AFCA7B-37BA-490D-A8E2-B175885BC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3848100"/>
            <a:ext cx="67564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56327" name="Rectangle 5">
            <a:extLst>
              <a:ext uri="{FF2B5EF4-FFF2-40B4-BE49-F238E27FC236}">
                <a16:creationId xmlns:a16="http://schemas.microsoft.com/office/drawing/2014/main" id="{E5B2ACB4-8BC3-4FDF-B67F-2FD5D59AA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900" y="3981450"/>
            <a:ext cx="6858000" cy="26066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4ACCF-EC2D-46CC-8748-04DAA7E3B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651375" cy="4113213"/>
          </a:xfrm>
        </p:spPr>
        <p:txBody>
          <a:bodyPr/>
          <a:lstStyle/>
          <a:p>
            <a:pPr marL="0" indent="0">
              <a:defRPr/>
            </a:pP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analogWrite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(pin,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defRPr/>
            </a:pPr>
            <a:r>
              <a:rPr lang="en-US" dirty="0"/>
              <a:t>	</a:t>
            </a:r>
          </a:p>
          <a:p>
            <a:pPr marL="0" indent="0">
              <a:defRPr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pin</a:t>
            </a:r>
            <a:r>
              <a:rPr lang="en-US" sz="2400" b="1" dirty="0"/>
              <a:t> </a:t>
            </a:r>
            <a:r>
              <a:rPr lang="en-US" sz="2400" dirty="0"/>
              <a:t>– refers to the OUTPUT pin (limited to pins 3, 5, 6, 9, 10, 11.) – denoted by a ~ symbol</a:t>
            </a:r>
          </a:p>
          <a:p>
            <a:pPr marL="0" indent="0">
              <a:defRPr/>
            </a:pPr>
            <a:endParaRPr lang="en-US" sz="2400" dirty="0"/>
          </a:p>
          <a:p>
            <a:pPr marL="0" indent="0">
              <a:defRPr/>
            </a:pP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2400" dirty="0"/>
              <a:t> – 8 bit value (0 – 255).  </a:t>
            </a:r>
          </a:p>
          <a:p>
            <a:pPr marL="0" indent="0">
              <a:defRPr/>
            </a:pPr>
            <a:r>
              <a:rPr lang="en-US" sz="2400" dirty="0"/>
              <a:t>	0 =&gt; 0V    |    255 =&gt; 5V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5D1462-C331-4896-87BE-5CE5C92F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0813" cy="1141413"/>
          </a:xfrm>
        </p:spPr>
        <p:txBody>
          <a:bodyPr/>
          <a:lstStyle/>
          <a:p>
            <a:pPr>
              <a:defRPr/>
            </a:pPr>
            <a:r>
              <a:rPr lang="en-US" dirty="0"/>
              <a:t>Project #2 – Fading</a:t>
            </a:r>
            <a:br>
              <a:rPr lang="en-US" dirty="0"/>
            </a:br>
            <a:r>
              <a:rPr lang="en-US" dirty="0"/>
              <a:t>Introducing a new command…</a:t>
            </a:r>
          </a:p>
        </p:txBody>
      </p:sp>
      <p:pic>
        <p:nvPicPr>
          <p:cNvPr id="6" name="Picture 2" descr="http://arduino.cc/en/uploads/Tutorial/pwm.gif">
            <a:extLst>
              <a:ext uri="{FF2B5EF4-FFF2-40B4-BE49-F238E27FC236}">
                <a16:creationId xmlns:a16="http://schemas.microsoft.com/office/drawing/2014/main" id="{B6B906D1-8852-4EBB-95B5-70218F2953D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81600" y="1981200"/>
            <a:ext cx="3756025" cy="4113213"/>
          </a:xfrm>
        </p:spPr>
      </p:pic>
      <p:sp>
        <p:nvSpPr>
          <p:cNvPr id="57349" name="Rectangle 4">
            <a:extLst>
              <a:ext uri="{FF2B5EF4-FFF2-40B4-BE49-F238E27FC236}">
                <a16:creationId xmlns:a16="http://schemas.microsoft.com/office/drawing/2014/main" id="{0B7ACDBE-B36F-4E9B-9FC4-4BF40CFEF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22500"/>
            <a:ext cx="4572000" cy="596900"/>
          </a:xfrm>
          <a:prstGeom prst="rect">
            <a:avLst/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D4D6B-8B73-4FF0-8E16-F825F39D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Move one of your LED pins over to Pin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1C52-AB7B-48D9-B75A-A9B01780F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01775"/>
            <a:ext cx="7770813" cy="4418013"/>
          </a:xfrm>
        </p:spPr>
        <p:txBody>
          <a:bodyPr/>
          <a:lstStyle/>
          <a:p>
            <a:pPr>
              <a:defRPr/>
            </a:pPr>
            <a:r>
              <a:rPr lang="en-US" dirty="0"/>
              <a:t>In </a:t>
            </a:r>
            <a:r>
              <a:rPr lang="en-US" dirty="0" err="1"/>
              <a:t>Arduino</a:t>
            </a:r>
            <a:r>
              <a:rPr lang="en-US" dirty="0"/>
              <a:t>, open up:</a:t>
            </a:r>
          </a:p>
          <a:p>
            <a:pPr>
              <a:defRPr/>
            </a:pPr>
            <a:r>
              <a:rPr lang="en-US" dirty="0"/>
              <a:t>	File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Examples </a:t>
            </a:r>
            <a:r>
              <a:rPr lang="en-US" dirty="0">
                <a:sym typeface="Wingdings" pitchFamily="2" charset="2"/>
              </a:rPr>
              <a:t> 01.Basics  Fade</a:t>
            </a:r>
            <a:endParaRPr lang="en-US" dirty="0"/>
          </a:p>
        </p:txBody>
      </p:sp>
      <p:pic>
        <p:nvPicPr>
          <p:cNvPr id="58372" name="Picture 2">
            <a:extLst>
              <a:ext uri="{FF2B5EF4-FFF2-40B4-BE49-F238E27FC236}">
                <a16:creationId xmlns:a16="http://schemas.microsoft.com/office/drawing/2014/main" id="{0E53504D-6A88-4A3A-82D0-FCEA111B6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2854325"/>
            <a:ext cx="8134350" cy="318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0AA8D-E0D1-4E4A-BEEF-0BD87F176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Fade - Code Review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5D29BB-4CC0-469C-B6CA-7320EE9E7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9396" name="Picture 2">
            <a:extLst>
              <a:ext uri="{FF2B5EF4-FFF2-40B4-BE49-F238E27FC236}">
                <a16:creationId xmlns:a16="http://schemas.microsoft.com/office/drawing/2014/main" id="{382C21BE-D36F-49BD-9E4E-267C72D8A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1582738"/>
            <a:ext cx="8134350" cy="433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939B-3CCC-471C-AEA4-3947AC13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Fade - Code Review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BAC97-0AAA-4EB3-B5C5-4499EB8D6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0420" name="Picture 2">
            <a:extLst>
              <a:ext uri="{FF2B5EF4-FFF2-40B4-BE49-F238E27FC236}">
                <a16:creationId xmlns:a16="http://schemas.microsoft.com/office/drawing/2014/main" id="{AAD1A9B6-892C-4CE7-B910-07A2D5618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312863"/>
            <a:ext cx="8134350" cy="51816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ADDAE-61DA-4D8E-8197-B60B3CFDD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Project# 2 -- Fading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964F6-B0E3-449C-A273-EC194C192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Challenge 2a </a:t>
            </a:r>
            <a:r>
              <a:rPr lang="en-US" dirty="0"/>
              <a:t>– Change the rate of the fading in and out. There are at least two different ways to do this – can you figure them out?</a:t>
            </a:r>
          </a:p>
          <a:p>
            <a:pPr>
              <a:defRPr/>
            </a:pPr>
            <a:endParaRPr lang="en-US" u="sng" dirty="0"/>
          </a:p>
          <a:p>
            <a:pPr>
              <a:defRPr/>
            </a:pPr>
            <a:r>
              <a:rPr lang="en-US" b="1" dirty="0"/>
              <a:t>Challenge 2b </a:t>
            </a:r>
            <a:r>
              <a:rPr lang="en-US" dirty="0"/>
              <a:t>– Use 2 (or more) LEDs – so that one fades in as the other one fades out.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BDCB9-AA6A-4DF5-BEF5-0D3FA7BF8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325" y="603250"/>
            <a:ext cx="5867400" cy="1141413"/>
          </a:xfrm>
        </p:spPr>
        <p:txBody>
          <a:bodyPr/>
          <a:lstStyle/>
          <a:p>
            <a:pPr>
              <a:defRPr/>
            </a:pPr>
            <a:r>
              <a:rPr lang="en-US" dirty="0"/>
              <a:t>Color Mixing</a:t>
            </a:r>
            <a:br>
              <a:rPr lang="en-US" dirty="0"/>
            </a:br>
            <a:r>
              <a:rPr lang="en-US" b="1" dirty="0"/>
              <a:t>Tri-color 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760F9-F634-42C2-8BFD-90BF144DF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133600"/>
            <a:ext cx="6127750" cy="4113213"/>
          </a:xfrm>
        </p:spPr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In the SIK, this is a standard – Common </a:t>
            </a:r>
            <a:r>
              <a:rPr lang="en-US" u="sng" dirty="0"/>
              <a:t>Cathode</a:t>
            </a:r>
            <a:r>
              <a:rPr lang="en-US" dirty="0"/>
              <a:t> LED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	This means the negative side of the LED is all tied to Ground.</a:t>
            </a:r>
          </a:p>
        </p:txBody>
      </p:sp>
      <p:pic>
        <p:nvPicPr>
          <p:cNvPr id="62468" name="Picture 2" descr="https://dlnmh9ip6v2uc.cloudfront.net/images/products/1/0/5/00105-03-L.jpg">
            <a:extLst>
              <a:ext uri="{FF2B5EF4-FFF2-40B4-BE49-F238E27FC236}">
                <a16:creationId xmlns:a16="http://schemas.microsoft.com/office/drawing/2014/main" id="{69FE2E9D-DD65-40E5-BCB4-D707E8C1F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8780">
            <a:off x="6435725" y="14288"/>
            <a:ext cx="2430463" cy="24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3">
            <a:extLst>
              <a:ext uri="{FF2B5EF4-FFF2-40B4-BE49-F238E27FC236}">
                <a16:creationId xmlns:a16="http://schemas.microsoft.com/office/drawing/2014/main" id="{15F9EE55-E5A2-446F-9E5C-CD012381E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2347913"/>
            <a:ext cx="2752725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2470" name="Group 11">
            <a:extLst>
              <a:ext uri="{FF2B5EF4-FFF2-40B4-BE49-F238E27FC236}">
                <a16:creationId xmlns:a16="http://schemas.microsoft.com/office/drawing/2014/main" id="{8FD29B87-B88B-4C40-8802-2E3A3E3D48A3}"/>
              </a:ext>
            </a:extLst>
          </p:cNvPr>
          <p:cNvGrpSpPr>
            <a:grpSpLocks/>
          </p:cNvGrpSpPr>
          <p:nvPr/>
        </p:nvGrpSpPr>
        <p:grpSpPr bwMode="auto">
          <a:xfrm>
            <a:off x="325438" y="250825"/>
            <a:ext cx="1358900" cy="460375"/>
            <a:chOff x="9747024" y="3467100"/>
            <a:chExt cx="1358497" cy="461665"/>
          </a:xfrm>
        </p:grpSpPr>
        <p:sp>
          <p:nvSpPr>
            <p:cNvPr id="62472" name="TextBox 18">
              <a:extLst>
                <a:ext uri="{FF2B5EF4-FFF2-40B4-BE49-F238E27FC236}">
                  <a16:creationId xmlns:a16="http://schemas.microsoft.com/office/drawing/2014/main" id="{AF5ECAC8-62CB-43FD-86C9-AE40F10BCD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47024" y="34671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62473" name="TextBox 19">
              <a:extLst>
                <a:ext uri="{FF2B5EF4-FFF2-40B4-BE49-F238E27FC236}">
                  <a16:creationId xmlns:a16="http://schemas.microsoft.com/office/drawing/2014/main" id="{A0875526-B2AF-424A-A1AE-0D75A748DA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9624" y="3467100"/>
              <a:ext cx="4235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>
                  <a:solidFill>
                    <a:schemeClr val="tx1"/>
                  </a:solidFill>
                </a:rPr>
                <a:t>G</a:t>
              </a:r>
            </a:p>
          </p:txBody>
        </p:sp>
        <p:sp>
          <p:nvSpPr>
            <p:cNvPr id="62474" name="TextBox 20">
              <a:extLst>
                <a:ext uri="{FF2B5EF4-FFF2-40B4-BE49-F238E27FC236}">
                  <a16:creationId xmlns:a16="http://schemas.microsoft.com/office/drawing/2014/main" id="{E25ED217-5A95-4511-AAF9-17AA1D4C81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15671" y="34671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>
                  <a:solidFill>
                    <a:schemeClr val="tx1"/>
                  </a:solidFill>
                </a:rPr>
                <a:t>B</a:t>
              </a:r>
            </a:p>
          </p:txBody>
        </p:sp>
      </p:grpSp>
      <p:pic>
        <p:nvPicPr>
          <p:cNvPr id="62471" name="Picture 2">
            <a:extLst>
              <a:ext uri="{FF2B5EF4-FFF2-40B4-BE49-F238E27FC236}">
                <a16:creationId xmlns:a16="http://schemas.microsoft.com/office/drawing/2014/main" id="{DF97FCC5-E64D-494B-91BC-5FA73B0DB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81013"/>
            <a:ext cx="1381125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>
            <a:extLst>
              <a:ext uri="{FF2B5EF4-FFF2-40B4-BE49-F238E27FC236}">
                <a16:creationId xmlns:a16="http://schemas.microsoft.com/office/drawing/2014/main" id="{71BA388E-9ED0-4021-A985-498D9C0BC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916113"/>
            <a:ext cx="5859463" cy="420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DACF12-8A9D-41F9-8A95-F3A4D39B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Project 3 – RGB 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5E89E-B9FF-4EA1-8454-9BF380799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625" y="2438400"/>
            <a:ext cx="2728913" cy="2438400"/>
          </a:xfrm>
          <a:ln w="3810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US" sz="2400" u="sng" dirty="0"/>
              <a:t>Note</a:t>
            </a:r>
            <a:r>
              <a:rPr lang="en-US" sz="2400" dirty="0"/>
              <a:t>: The longest leg of the RGB LED is the Common Cathode. This goes to GND.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D9AED62-1245-40B7-BFAF-350805C7C183}"/>
              </a:ext>
            </a:extLst>
          </p:cNvPr>
          <p:cNvSpPr txBox="1">
            <a:spLocks/>
          </p:cNvSpPr>
          <p:nvPr/>
        </p:nvSpPr>
        <p:spPr bwMode="auto">
          <a:xfrm>
            <a:off x="6270625" y="5210175"/>
            <a:ext cx="2728913" cy="9144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1" fontAlgn="base" hangingPunct="1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/>
              <a:t>Use pins 5, 6, &amp; 9</a:t>
            </a:r>
          </a:p>
        </p:txBody>
      </p:sp>
      <p:pic>
        <p:nvPicPr>
          <p:cNvPr id="63494" name="Picture 3">
            <a:extLst>
              <a:ext uri="{FF2B5EF4-FFF2-40B4-BE49-F238E27FC236}">
                <a16:creationId xmlns:a16="http://schemas.microsoft.com/office/drawing/2014/main" id="{A95D6031-F704-4E51-A255-9617BEE58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63525"/>
            <a:ext cx="1498600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744FB-9172-48F0-9AAF-513A7062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How many unique colors can you create?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EC81DC-1420-4BC8-A781-0B6C5CD0AC9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685800" y="1357085"/>
            <a:ext cx="7770813" cy="1124857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pic>
        <p:nvPicPr>
          <p:cNvPr id="64516" name="Picture 2">
            <a:extLst>
              <a:ext uri="{FF2B5EF4-FFF2-40B4-BE49-F238E27FC236}">
                <a16:creationId xmlns:a16="http://schemas.microsoft.com/office/drawing/2014/main" id="{597B037E-5297-4C55-A6DE-A0C0E2282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EDEDE"/>
              </a:clrFrom>
              <a:clrTo>
                <a:srgbClr val="DEDE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932113"/>
            <a:ext cx="4610100" cy="28289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2CB81BF-CA39-404D-B9A6-F6C1F4D6BDF6}"/>
              </a:ext>
            </a:extLst>
          </p:cNvPr>
          <p:cNvSpPr txBox="1">
            <a:spLocks/>
          </p:cNvSpPr>
          <p:nvPr/>
        </p:nvSpPr>
        <p:spPr bwMode="auto">
          <a:xfrm>
            <a:off x="5195888" y="2471738"/>
            <a:ext cx="3803650" cy="4044950"/>
          </a:xfrm>
          <a:prstGeom prst="rect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lIns="90000" tIns="46800" rIns="90000" bIns="46800"/>
          <a:lstStyle>
            <a:lvl1pPr marL="342900" indent="-342900" algn="l" defTabSz="457200" rtl="0" eaLnBrk="1" fontAlgn="base" hangingPunct="1"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ts val="625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5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5pPr>
            <a:lvl6pPr marL="25146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6pPr>
            <a:lvl7pPr marL="29718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7pPr>
            <a:lvl8pPr marL="34290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8pPr>
            <a:lvl9pPr marL="3886200" indent="-228600" algn="l" defTabSz="457200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000">
                <a:solidFill>
                  <a:srgbClr val="000000"/>
                </a:solidFill>
                <a:latin typeface="HelveticaNeueLT Pro 57 Cn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/>
              <a:t>Use Colorpicker.com or experiment on your own.</a:t>
            </a:r>
          </a:p>
          <a:p>
            <a:pPr>
              <a:defRPr/>
            </a:pPr>
            <a:r>
              <a:rPr lang="en-US" sz="2400" dirty="0"/>
              <a:t>Pick out a few colors that you want to try re-creating for a lamp or lighting display...</a:t>
            </a:r>
          </a:p>
          <a:p>
            <a:pPr>
              <a:defRPr/>
            </a:pPr>
            <a:r>
              <a:rPr lang="en-US" sz="2400" dirty="0"/>
              <a:t>Play around with this with the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analogWrite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sz="2400" dirty="0"/>
              <a:t> command.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8676-032E-4B7E-9361-6ABAF8CF6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RGB LED Color Mixing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512B7-3681-4B97-9BE3-C2CF6CA7640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redPin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= 5;</a:t>
            </a:r>
          </a:p>
          <a:p>
            <a:pPr>
              <a:defRPr/>
            </a:pP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greenPin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= 6;</a:t>
            </a:r>
          </a:p>
          <a:p>
            <a:pPr>
              <a:defRPr/>
            </a:pP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bluePin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= 9;</a:t>
            </a:r>
          </a:p>
          <a:p>
            <a:pPr>
              <a:defRPr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void setup()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pinMode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redPin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 OUTPUT);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pinMode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greenPin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 OUTPUT);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pinMode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bluePin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 OUTPUT);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D07B-D251-447B-B80A-48DE897F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RGB LED Color Mixing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20C6C-4192-4BA2-95AF-4CA5D106BA8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void loop()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analogWrite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redPin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 255);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analogWrite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greenPin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 255);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analogWrite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bluePin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, 255);</a:t>
            </a:r>
          </a:p>
          <a:p>
            <a:pPr>
              <a:defRPr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4819C-D475-4DC2-9A65-9C72C9658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Project: Mood Lamp / Light Sculpture</a:t>
            </a:r>
          </a:p>
        </p:txBody>
      </p:sp>
      <p:sp>
        <p:nvSpPr>
          <p:cNvPr id="67587" name="AutoShape 2" descr="https://photos-1.dropbox.com/t/0/AABHqcnWdVnfv164BZqqMScOSOEmdrjgS4MGjZZAA-lsGg/12/134510500/jpeg/32x32/3/_/1/2/2013-06-25%2017.49.13.jpg/xprtKHpbL6w9iimRlMs47ptT4LLq5GtSjQ2SLWu2z9U?size=1280x960">
            <a:extLst>
              <a:ext uri="{FF2B5EF4-FFF2-40B4-BE49-F238E27FC236}">
                <a16:creationId xmlns:a16="http://schemas.microsoft.com/office/drawing/2014/main" id="{5A931C7C-DD61-40E2-A36E-2116460374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7588" name="AutoShape 4" descr="https://photos-1.dropbox.com/t/0/AABHqcnWdVnfv164BZqqMScOSOEmdrjgS4MGjZZAA-lsGg/12/134510500/jpeg/32x32/3/_/1/2/2013-06-25%2017.49.13.jpg/xprtKHpbL6w9iimRlMs47ptT4LLq5GtSjQ2SLWu2z9U?size=1280x960">
            <a:extLst>
              <a:ext uri="{FF2B5EF4-FFF2-40B4-BE49-F238E27FC236}">
                <a16:creationId xmlns:a16="http://schemas.microsoft.com/office/drawing/2014/main" id="{D81056E0-A765-40BA-BA18-4CF88795E8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67589" name="Picture 5">
            <a:extLst>
              <a:ext uri="{FF2B5EF4-FFF2-40B4-BE49-F238E27FC236}">
                <a16:creationId xmlns:a16="http://schemas.microsoft.com/office/drawing/2014/main" id="{1AF957DB-1097-47D9-9A8E-FAD426EC8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1657350"/>
            <a:ext cx="332105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0" name="Picture 6">
            <a:extLst>
              <a:ext uri="{FF2B5EF4-FFF2-40B4-BE49-F238E27FC236}">
                <a16:creationId xmlns:a16="http://schemas.microsoft.com/office/drawing/2014/main" id="{E6129810-0348-4AC4-8308-9FA9028A8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150" y="2227263"/>
            <a:ext cx="1584325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1" name="Picture 8" descr="https://lh5.googleusercontent.com/-F9dHjaANdVY/UWRU448dU0I/AAAAAAAAAII/-5U7LJaP2po/s512/20130409_103426.jpg">
            <a:extLst>
              <a:ext uri="{FF2B5EF4-FFF2-40B4-BE49-F238E27FC236}">
                <a16:creationId xmlns:a16="http://schemas.microsoft.com/office/drawing/2014/main" id="{4678CD4C-F5A9-4D28-8094-87F3EF0B1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227263"/>
            <a:ext cx="2255838" cy="30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2" name="Rectangle 5">
            <a:extLst>
              <a:ext uri="{FF2B5EF4-FFF2-40B4-BE49-F238E27FC236}">
                <a16:creationId xmlns:a16="http://schemas.microsoft.com/office/drawing/2014/main" id="{DC2264A7-0A35-4205-B0BB-347B556CA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" y="1916113"/>
            <a:ext cx="4467225" cy="35845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67593" name="Rectangle 9">
            <a:extLst>
              <a:ext uri="{FF2B5EF4-FFF2-40B4-BE49-F238E27FC236}">
                <a16:creationId xmlns:a16="http://schemas.microsoft.com/office/drawing/2014/main" id="{2FF02AC9-1E3C-4DB9-B4D0-991283627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438" y="1481138"/>
            <a:ext cx="3670300" cy="47545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B38A4-7F5A-4383-BCDA-5BF3E281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Napkin Schematics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EFB79F-C956-4E97-AFD4-1D76A95C408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/>
              <a:t>Emphasize the </a:t>
            </a:r>
            <a:r>
              <a:rPr lang="en-US" sz="2400" u="sng" dirty="0"/>
              <a:t>engineering design process</a:t>
            </a:r>
            <a:r>
              <a:rPr lang="en-US" sz="2400" dirty="0"/>
              <a:t> with students. We like to skirt the line between formal and informal with a tool called </a:t>
            </a:r>
            <a:r>
              <a:rPr lang="en-US" sz="2400" b="1" dirty="0"/>
              <a:t>Napkin Schematics.</a:t>
            </a:r>
          </a:p>
        </p:txBody>
      </p:sp>
      <p:grpSp>
        <p:nvGrpSpPr>
          <p:cNvPr id="68612" name="Group 18">
            <a:extLst>
              <a:ext uri="{FF2B5EF4-FFF2-40B4-BE49-F238E27FC236}">
                <a16:creationId xmlns:a16="http://schemas.microsoft.com/office/drawing/2014/main" id="{075CAD2B-B317-49A7-AD2D-0273411F0FB1}"/>
              </a:ext>
            </a:extLst>
          </p:cNvPr>
          <p:cNvGrpSpPr>
            <a:grpSpLocks/>
          </p:cNvGrpSpPr>
          <p:nvPr/>
        </p:nvGrpSpPr>
        <p:grpSpPr bwMode="auto">
          <a:xfrm>
            <a:off x="3846513" y="50800"/>
            <a:ext cx="5102225" cy="5618163"/>
            <a:chOff x="927258" y="-1451428"/>
            <a:chExt cx="8073867" cy="8887278"/>
          </a:xfrm>
        </p:grpSpPr>
        <p:pic>
          <p:nvPicPr>
            <p:cNvPr id="68613" name="Picture 3">
              <a:extLst>
                <a:ext uri="{FF2B5EF4-FFF2-40B4-BE49-F238E27FC236}">
                  <a16:creationId xmlns:a16="http://schemas.microsoft.com/office/drawing/2014/main" id="{ECB43DA8-BB8D-44DB-9156-9FE66353F0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55"/>
            <a:stretch>
              <a:fillRect/>
            </a:stretch>
          </p:blipFill>
          <p:spPr bwMode="auto">
            <a:xfrm>
              <a:off x="927258" y="-1451428"/>
              <a:ext cx="8073867" cy="6248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8614" name="Picture 4">
              <a:extLst>
                <a:ext uri="{FF2B5EF4-FFF2-40B4-BE49-F238E27FC236}">
                  <a16:creationId xmlns:a16="http://schemas.microsoft.com/office/drawing/2014/main" id="{AE10A240-015A-400D-B6A2-EF48A25D10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22"/>
            <a:stretch>
              <a:fillRect/>
            </a:stretch>
          </p:blipFill>
          <p:spPr bwMode="auto">
            <a:xfrm>
              <a:off x="927258" y="3282950"/>
              <a:ext cx="8059580" cy="415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>
            <a:extLst>
              <a:ext uri="{FF2B5EF4-FFF2-40B4-BE49-F238E27FC236}">
                <a16:creationId xmlns:a16="http://schemas.microsoft.com/office/drawing/2014/main" id="{B21AD76A-4BE8-414B-A3E7-3DE5B5B58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/>
          <a:stretch>
            <a:fillRect/>
          </a:stretch>
        </p:blipFill>
        <p:spPr bwMode="auto">
          <a:xfrm>
            <a:off x="3629025" y="58738"/>
            <a:ext cx="5319713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1574C8-4782-46C6-A3C1-F49ED69A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Napkin Schematics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92FF6D-56FF-45AD-AB21-5EDE7DEE2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/>
              <a:t>Emphasize the </a:t>
            </a:r>
            <a:r>
              <a:rPr lang="en-US" sz="2400" u="sng" dirty="0"/>
              <a:t>engineering design process</a:t>
            </a:r>
            <a:r>
              <a:rPr lang="en-US" sz="2400" dirty="0"/>
              <a:t> with students. We like to skirt the line between formal and informal with a tool called </a:t>
            </a:r>
            <a:r>
              <a:rPr lang="en-US" sz="2400" b="1" dirty="0"/>
              <a:t>Napkin Schematics.</a:t>
            </a:r>
          </a:p>
        </p:txBody>
      </p:sp>
      <p:pic>
        <p:nvPicPr>
          <p:cNvPr id="69637" name="Picture 3">
            <a:extLst>
              <a:ext uri="{FF2B5EF4-FFF2-40B4-BE49-F238E27FC236}">
                <a16:creationId xmlns:a16="http://schemas.microsoft.com/office/drawing/2014/main" id="{2C2FD832-C553-44FE-8D53-829E4E4C1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4" b="-2"/>
          <a:stretch>
            <a:fillRect/>
          </a:stretch>
        </p:blipFill>
        <p:spPr bwMode="auto">
          <a:xfrm>
            <a:off x="3371850" y="4665663"/>
            <a:ext cx="5576888" cy="194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B19B5-45CB-437E-B5F8-F2BC1BF8E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Driving Motors or other High Current Loads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440910-ED98-420D-908B-2AF86F12C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20863"/>
            <a:ext cx="8080375" cy="571500"/>
          </a:xfrm>
        </p:spPr>
        <p:txBody>
          <a:bodyPr/>
          <a:lstStyle/>
          <a:p>
            <a:pPr>
              <a:defRPr/>
            </a:pPr>
            <a:r>
              <a:rPr lang="en-US" sz="2400" b="1" dirty="0"/>
              <a:t>NPN Transistor (Common Emitter “Amplifier” Circuit)</a:t>
            </a:r>
          </a:p>
        </p:txBody>
      </p:sp>
      <p:pic>
        <p:nvPicPr>
          <p:cNvPr id="70660" name="Picture 3">
            <a:extLst>
              <a:ext uri="{FF2B5EF4-FFF2-40B4-BE49-F238E27FC236}">
                <a16:creationId xmlns:a16="http://schemas.microsoft.com/office/drawing/2014/main" id="{A0710C84-CDA6-4024-B3AA-F570C503C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63" y="2576513"/>
            <a:ext cx="4718050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61" name="TextBox 4">
            <a:extLst>
              <a:ext uri="{FF2B5EF4-FFF2-40B4-BE49-F238E27FC236}">
                <a16:creationId xmlns:a16="http://schemas.microsoft.com/office/drawing/2014/main" id="{AD9883A4-66ED-4999-96A2-03DD11E1C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4683125"/>
            <a:ext cx="1508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to Digital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Pin 9</a:t>
            </a:r>
          </a:p>
        </p:txBody>
      </p:sp>
      <p:pic>
        <p:nvPicPr>
          <p:cNvPr id="70662" name="Picture 8">
            <a:extLst>
              <a:ext uri="{FF2B5EF4-FFF2-40B4-BE49-F238E27FC236}">
                <a16:creationId xmlns:a16="http://schemas.microsoft.com/office/drawing/2014/main" id="{34BB8EFE-00B7-450A-9835-8B9CD06E9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2576513"/>
            <a:ext cx="2671763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66BEBB1D-A105-491E-9DF2-B09DB364EB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Input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5D6615D3-CF3C-4B23-A19B-8F9FCFBDD7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Times New Roman" charset="0"/>
              <a:buNone/>
              <a:defRPr/>
            </a:pPr>
            <a:r>
              <a:rPr lang="en-US" sz="2400" dirty="0"/>
              <a:t>Input is any signal entering an electrical system	.		</a:t>
            </a:r>
          </a:p>
          <a:p>
            <a:pPr>
              <a:buFont typeface="Arial"/>
              <a:buChar char="•"/>
              <a:defRPr/>
            </a:pPr>
            <a:r>
              <a:rPr lang="en-US" sz="2400" dirty="0"/>
              <a:t>Both digital and analog sensors are forms of input</a:t>
            </a:r>
          </a:p>
          <a:p>
            <a:pPr>
              <a:buFont typeface="Arial"/>
              <a:buChar char="•"/>
              <a:defRPr/>
            </a:pPr>
            <a:r>
              <a:rPr lang="en-US" sz="2400" dirty="0"/>
              <a:t>Input can also take many other forms: Keyboards, a mouse, infrared sensors, biometric sensors, or just plain voltage from a circuit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B5960B3-7660-4187-853D-54AFEE3D9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1388" y="4519613"/>
            <a:ext cx="2944812" cy="142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226B64E-ED19-4452-A9B9-77240DDA3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4191000"/>
            <a:ext cx="287496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F2C3E-AE62-419E-BA9F-26725CFFB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Project #4 – Digital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B8701-33D3-44D6-8C02-1031F13C9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 </a:t>
            </a:r>
            <a:r>
              <a:rPr lang="en-US" dirty="0" err="1"/>
              <a:t>Arduino</a:t>
            </a:r>
            <a:r>
              <a:rPr lang="en-US" dirty="0"/>
              <a:t>, open up:</a:t>
            </a:r>
          </a:p>
          <a:p>
            <a:pPr>
              <a:defRPr/>
            </a:pPr>
            <a:r>
              <a:rPr lang="en-US" dirty="0"/>
              <a:t>	File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Examples </a:t>
            </a:r>
            <a:r>
              <a:rPr lang="en-US" dirty="0">
                <a:sym typeface="Wingdings" pitchFamily="2" charset="2"/>
              </a:rPr>
              <a:t> 02.Digital  Button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93F26-CC74-486B-B0EE-60B583533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Digital Sensors (a.k.a. Switches)</a:t>
            </a:r>
            <a:br>
              <a:rPr lang="en-US" dirty="0"/>
            </a:br>
            <a:r>
              <a:rPr lang="en-US" dirty="0"/>
              <a:t>Pull-up Resistor </a:t>
            </a:r>
            <a:r>
              <a:rPr lang="en-US" dirty="0">
                <a:hlinkClick r:id="rId2"/>
              </a:rPr>
              <a:t>(</a:t>
            </a:r>
            <a:r>
              <a:rPr lang="en-US" dirty="0">
                <a:hlinkClick r:id="rId3"/>
              </a:rPr>
              <a:t>circuit</a:t>
            </a:r>
            <a:r>
              <a:rPr lang="en-US" dirty="0">
                <a:hlinkClick r:id="rId2"/>
              </a:rPr>
              <a:t>)</a:t>
            </a:r>
            <a:endParaRPr lang="en-US" dirty="0"/>
          </a:p>
        </p:txBody>
      </p:sp>
      <p:pic>
        <p:nvPicPr>
          <p:cNvPr id="73731" name="Picture 2">
            <a:extLst>
              <a:ext uri="{FF2B5EF4-FFF2-40B4-BE49-F238E27FC236}">
                <a16:creationId xmlns:a16="http://schemas.microsoft.com/office/drawing/2014/main" id="{C3BC2D1C-E5D1-41E7-8DD0-073A701EB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74838"/>
            <a:ext cx="1916113" cy="425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32" name="TextBox 7">
            <a:extLst>
              <a:ext uri="{FF2B5EF4-FFF2-40B4-BE49-F238E27FC236}">
                <a16:creationId xmlns:a16="http://schemas.microsoft.com/office/drawing/2014/main" id="{E40FADD5-B63E-475F-B629-610561205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0" y="4192588"/>
            <a:ext cx="196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b="1">
                <a:solidFill>
                  <a:schemeClr val="tx1"/>
                </a:solidFill>
              </a:rPr>
              <a:t>to Digital Pin 2</a:t>
            </a:r>
          </a:p>
        </p:txBody>
      </p:sp>
      <p:pic>
        <p:nvPicPr>
          <p:cNvPr id="73733" name="Picture 2">
            <a:extLst>
              <a:ext uri="{FF2B5EF4-FFF2-40B4-BE49-F238E27FC236}">
                <a16:creationId xmlns:a16="http://schemas.microsoft.com/office/drawing/2014/main" id="{05B29132-B714-4D1F-8B76-E6521FACC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038" y="2036763"/>
            <a:ext cx="4921250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>
            <a:extLst>
              <a:ext uri="{FF2B5EF4-FFF2-40B4-BE49-F238E27FC236}">
                <a16:creationId xmlns:a16="http://schemas.microsoft.com/office/drawing/2014/main" id="{F5406649-C7D9-4651-8F67-1188C2BE9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13" y="2111375"/>
            <a:ext cx="4916487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2">
            <a:extLst>
              <a:ext uri="{FF2B5EF4-FFF2-40B4-BE49-F238E27FC236}">
                <a16:creationId xmlns:a16="http://schemas.microsoft.com/office/drawing/2014/main" id="{E7C338AC-3C89-44C5-BD30-E31D110DA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2244725"/>
            <a:ext cx="321945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D2BE93-3933-48D7-A2E4-F805BD7C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Digital Sensors (a.k.a. Switches)</a:t>
            </a:r>
            <a:br>
              <a:rPr lang="en-US" dirty="0"/>
            </a:br>
            <a:r>
              <a:rPr lang="en-US" dirty="0"/>
              <a:t>Add an indicator LED to Pin 13</a:t>
            </a:r>
          </a:p>
        </p:txBody>
      </p:sp>
      <p:sp>
        <p:nvSpPr>
          <p:cNvPr id="74757" name="Rectangle 2">
            <a:extLst>
              <a:ext uri="{FF2B5EF4-FFF2-40B4-BE49-F238E27FC236}">
                <a16:creationId xmlns:a16="http://schemas.microsoft.com/office/drawing/2014/main" id="{44273298-E727-468C-B8FA-A085571E8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2954338"/>
            <a:ext cx="754062" cy="746125"/>
          </a:xfrm>
          <a:prstGeom prst="rect">
            <a:avLst/>
          </a:prstGeom>
          <a:noFill/>
          <a:ln w="285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4758" name="TextBox 3">
            <a:extLst>
              <a:ext uri="{FF2B5EF4-FFF2-40B4-BE49-F238E27FC236}">
                <a16:creationId xmlns:a16="http://schemas.microsoft.com/office/drawing/2014/main" id="{D5023537-7638-46BB-8D16-27DFDCC26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1582738"/>
            <a:ext cx="2946400" cy="830262"/>
          </a:xfrm>
          <a:prstGeom prst="rect">
            <a:avLst/>
          </a:prstGeom>
          <a:gradFill rotWithShape="0">
            <a:gsLst>
              <a:gs pos="0">
                <a:srgbClr val="E72D2F"/>
              </a:gs>
              <a:gs pos="100000">
                <a:srgbClr val="C00000"/>
              </a:gs>
            </a:gsLst>
            <a:lin ang="5400000"/>
          </a:gra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/>
              <a:t>This is just like our 1</a:t>
            </a:r>
            <a:r>
              <a:rPr lang="en-US" altLang="en-US" baseline="30000"/>
              <a:t>st</a:t>
            </a:r>
            <a:r>
              <a:rPr lang="en-US" altLang="en-US"/>
              <a:t> circuit!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5A71C348-752D-4503-BB62-339DBEB16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Digital Input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8832231E-19FF-46A7-AB22-93EC4772B6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8458200" cy="4418013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Connect digital input to your </a:t>
            </a:r>
            <a:r>
              <a:rPr lang="en-US" sz="2400" dirty="0" err="1"/>
              <a:t>Arduino</a:t>
            </a:r>
            <a:r>
              <a:rPr lang="en-US" sz="2400" dirty="0"/>
              <a:t> using Pins # 0 – 13  (Although pins # 0 &amp; 1 are also used for programming)</a:t>
            </a:r>
          </a:p>
          <a:p>
            <a:pPr>
              <a:defRPr/>
            </a:pPr>
            <a:endParaRPr lang="en-US" sz="1200" dirty="0"/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Digital Input needs a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pinMode</a:t>
            </a:r>
            <a:r>
              <a:rPr lang="en-US" sz="2400" dirty="0"/>
              <a:t> command:</a:t>
            </a:r>
          </a:p>
          <a:p>
            <a:pPr>
              <a:defRPr/>
            </a:pPr>
            <a:r>
              <a:rPr lang="en-US" sz="2400" b="1" i="1" dirty="0"/>
              <a:t>	</a:t>
            </a:r>
            <a:r>
              <a:rPr lang="en-US" sz="24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pinMode</a:t>
            </a:r>
            <a:r>
              <a:rPr lang="en-US" sz="24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24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pinNumber</a:t>
            </a:r>
            <a:r>
              <a:rPr lang="en-US" sz="24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, INPUT); </a:t>
            </a:r>
          </a:p>
          <a:p>
            <a:pPr>
              <a:defRPr/>
            </a:pPr>
            <a:r>
              <a:rPr lang="en-US" sz="2400" dirty="0"/>
              <a:t>	</a:t>
            </a:r>
            <a:r>
              <a:rPr lang="en-US" sz="2400" i="1" dirty="0"/>
              <a:t>Make sure to use ALL CAPS for </a:t>
            </a:r>
            <a:r>
              <a:rPr lang="en-US" sz="2400" b="1" i="1" dirty="0"/>
              <a:t>INPUT</a:t>
            </a:r>
          </a:p>
          <a:p>
            <a:pPr>
              <a:defRPr/>
            </a:pPr>
            <a:endParaRPr lang="en-US" sz="1200" b="1" i="1" dirty="0"/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To get a digital reading: </a:t>
            </a:r>
          </a:p>
          <a:p>
            <a:pPr marL="0" indent="0">
              <a:defRPr/>
            </a:pPr>
            <a:r>
              <a:rPr lang="en-US" sz="24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buttonState</a:t>
            </a:r>
            <a:r>
              <a:rPr lang="en-US" sz="24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digitalRead</a:t>
            </a:r>
            <a:r>
              <a:rPr lang="en-US" sz="24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2400" b="1" dirty="0" err="1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pinNumber</a:t>
            </a:r>
            <a:r>
              <a:rPr lang="en-US" sz="2400" b="1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Font typeface="Arial" pitchFamily="34" charset="0"/>
              <a:buChar char="•"/>
              <a:defRPr/>
            </a:pPr>
            <a:endParaRPr lang="en-US" sz="1200" b="1" i="1" dirty="0"/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/>
              <a:t>Digital Input values are only </a:t>
            </a:r>
            <a:r>
              <a:rPr lang="en-US" sz="2400" b="1" dirty="0"/>
              <a:t>HIGH </a:t>
            </a:r>
            <a:r>
              <a:rPr lang="en-US" sz="2400" dirty="0"/>
              <a:t>(On) or </a:t>
            </a:r>
            <a:r>
              <a:rPr lang="en-US" sz="2400" b="1" dirty="0"/>
              <a:t>LOW </a:t>
            </a:r>
            <a:r>
              <a:rPr lang="en-US" sz="2400" dirty="0"/>
              <a:t>(Off)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25AD6738-EFD8-4406-BF97-D47E1DD5F8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Digital Sensors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54ED567A-00C2-42B3-9251-5BC81A7D21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  <a:defRPr/>
            </a:pPr>
            <a:r>
              <a:rPr lang="en-US" sz="2400" dirty="0"/>
              <a:t>Digital sensors are more straight forward than Analog</a:t>
            </a:r>
          </a:p>
          <a:p>
            <a:pPr marL="0" indent="0">
              <a:buFont typeface="Times New Roman" charset="0"/>
              <a:buNone/>
              <a:defRPr/>
            </a:pPr>
            <a:endParaRPr lang="en-US" sz="1200" dirty="0"/>
          </a:p>
          <a:p>
            <a:pPr>
              <a:buFont typeface="Arial"/>
              <a:buChar char="•"/>
              <a:defRPr/>
            </a:pPr>
            <a:r>
              <a:rPr lang="en-US" sz="2400" dirty="0"/>
              <a:t>No matter what the sensor there are only two settings: On and Off</a:t>
            </a:r>
          </a:p>
          <a:p>
            <a:pPr marL="0" indent="0">
              <a:buFont typeface="Times New Roman" charset="0"/>
              <a:buNone/>
              <a:defRPr/>
            </a:pPr>
            <a:endParaRPr lang="en-US" sz="1200" dirty="0"/>
          </a:p>
          <a:p>
            <a:pPr>
              <a:buFont typeface="Arial"/>
              <a:buChar char="•"/>
              <a:defRPr/>
            </a:pPr>
            <a:r>
              <a:rPr lang="en-US" sz="2400" dirty="0"/>
              <a:t>Signal is always either HIGH (On) or LOW (Off)</a:t>
            </a:r>
          </a:p>
          <a:p>
            <a:pPr marL="0" indent="0">
              <a:buFont typeface="Times New Roman" charset="0"/>
              <a:buNone/>
              <a:defRPr/>
            </a:pPr>
            <a:endParaRPr lang="en-US" sz="1200" dirty="0"/>
          </a:p>
          <a:p>
            <a:pPr>
              <a:buFont typeface="Arial"/>
              <a:buChar char="•"/>
              <a:defRPr/>
            </a:pPr>
            <a:r>
              <a:rPr lang="en-US" sz="2400" dirty="0"/>
              <a:t>Voltage signal for HIGH will be a little less than 5V on your Uno</a:t>
            </a:r>
          </a:p>
          <a:p>
            <a:pPr marL="0" indent="0">
              <a:buFont typeface="Times New Roman" charset="0"/>
              <a:buNone/>
              <a:defRPr/>
            </a:pPr>
            <a:endParaRPr lang="en-US" sz="1200" dirty="0"/>
          </a:p>
          <a:p>
            <a:pPr>
              <a:buFont typeface="Arial"/>
              <a:buChar char="•"/>
              <a:defRPr/>
            </a:pPr>
            <a:r>
              <a:rPr lang="en-US" sz="2400" dirty="0"/>
              <a:t>Voltage signal for LOW will be 0V on most systems					</a:t>
            </a:r>
          </a:p>
          <a:p>
            <a:pPr>
              <a:buFont typeface="Times New Roman" charset="0"/>
              <a:buNone/>
              <a:defRPr/>
            </a:pPr>
            <a:endParaRPr lang="en-US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opensourcehardwarejunkies.com/wp-content/uploads/2012/08/digitalRead-descrition.jpg">
            <a:extLst>
              <a:ext uri="{FF2B5EF4-FFF2-40B4-BE49-F238E27FC236}">
                <a16:creationId xmlns:a16="http://schemas.microsoft.com/office/drawing/2014/main" id="{147E2FA3-2098-4ED6-8C2B-F85B4ADDC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0"/>
            <a:ext cx="8337550" cy="625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Rectangle 1">
            <a:extLst>
              <a:ext uri="{FF2B5EF4-FFF2-40B4-BE49-F238E27FC236}">
                <a16:creationId xmlns:a16="http://schemas.microsoft.com/office/drawing/2014/main" id="{F49377EC-2BE7-4774-8366-6263C1E79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6488113"/>
            <a:ext cx="9140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hlinkClick r:id="rId3"/>
              </a:rPr>
              <a:t>http://opensourcehardwarejunkies.com/tutorial-03-digitalread-and-serial-port-communication/</a:t>
            </a:r>
            <a:endParaRPr lang="en-US" alt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opensourcehardwarejunkies.com/wp-content/uploads/2012/09/07-If-Else-Explanation.jpg">
            <a:extLst>
              <a:ext uri="{FF2B5EF4-FFF2-40B4-BE49-F238E27FC236}">
                <a16:creationId xmlns:a16="http://schemas.microsoft.com/office/drawing/2014/main" id="{D4C4F87F-456A-4B05-A6B8-1F391A11A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038" y="1203325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727EE8-94C6-4CC1-BCB5-6CA256A25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Programming:  Conditional Statements</a:t>
            </a:r>
            <a:br>
              <a:rPr lang="en-US" dirty="0"/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if()</a:t>
            </a:r>
            <a:endParaRPr 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FCC7A-92DA-421F-98FD-4258F7457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1828800"/>
            <a:ext cx="7010400" cy="47752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void loop()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buttonState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digitalRead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(5);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if(</a:t>
            </a:r>
            <a:r>
              <a:rPr lang="en-US" sz="2400" i="1" dirty="0" err="1">
                <a:latin typeface="Courier New" pitchFamily="49" charset="0"/>
                <a:cs typeface="Courier New" pitchFamily="49" charset="0"/>
              </a:rPr>
              <a:t>buttonState</a:t>
            </a:r>
            <a:r>
              <a:rPr lang="en-US" sz="2400" i="1" dirty="0">
                <a:latin typeface="Courier New" pitchFamily="49" charset="0"/>
                <a:cs typeface="Courier New" pitchFamily="49" charset="0"/>
              </a:rPr>
              <a:t> == LOW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{	// do something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{  // do something </a:t>
            </a:r>
            <a:r>
              <a:rPr lang="en-US" sz="2400" b="1" i="1" dirty="0">
                <a:latin typeface="Courier New" pitchFamily="49" charset="0"/>
                <a:cs typeface="Courier New" pitchFamily="49" charset="0"/>
              </a:rPr>
              <a:t>else</a:t>
            </a: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}</a:t>
            </a: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6B6209-3916-4E8E-8F3E-AD226CA05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0813" cy="1141413"/>
          </a:xfrm>
        </p:spPr>
        <p:txBody>
          <a:bodyPr/>
          <a:lstStyle/>
          <a:p>
            <a:pPr>
              <a:defRPr/>
            </a:pPr>
            <a:r>
              <a:rPr lang="en-US" dirty="0"/>
              <a:t>Programming:  Conditional Statements</a:t>
            </a:r>
            <a:br>
              <a:rPr lang="en-US" dirty="0"/>
            </a:br>
            <a:r>
              <a:rPr lang="en-US" dirty="0">
                <a:latin typeface="Courier New" pitchFamily="49" charset="0"/>
                <a:cs typeface="Courier New" pitchFamily="49" charset="0"/>
              </a:rPr>
              <a:t>if()</a:t>
            </a:r>
          </a:p>
        </p:txBody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4DF7AE8E-31A9-44FA-97FF-7F7AF823E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714500"/>
            <a:ext cx="6553200" cy="4940300"/>
          </a:xfrm>
          <a:prstGeom prst="rect">
            <a:avLst/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79877" name="Picture 4">
            <a:extLst>
              <a:ext uri="{FF2B5EF4-FFF2-40B4-BE49-F238E27FC236}">
                <a16:creationId xmlns:a16="http://schemas.microsoft.com/office/drawing/2014/main" id="{52ABC884-A950-4B0F-9D3B-F9FC2989C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68513"/>
            <a:ext cx="1600200" cy="387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878" name="TextBox 4">
            <a:extLst>
              <a:ext uri="{FF2B5EF4-FFF2-40B4-BE49-F238E27FC236}">
                <a16:creationId xmlns:a16="http://schemas.microsoft.com/office/drawing/2014/main" id="{D058236B-366E-40A3-A687-4CFDB85D5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3657600"/>
            <a:ext cx="9906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DIG INPUT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5FE98-E57F-44D3-B62E-E6746456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0813" cy="1141413"/>
          </a:xfrm>
        </p:spPr>
        <p:txBody>
          <a:bodyPr/>
          <a:lstStyle/>
          <a:p>
            <a:pPr>
              <a:defRPr/>
            </a:pPr>
            <a:r>
              <a:rPr lang="en-US"/>
              <a:t>Boolean Operators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67A892F-8B51-4B51-9EFC-1A8A801229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52500" y="2006600"/>
          <a:ext cx="7378700" cy="3565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1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&lt;Boolean&gt;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Description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6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( ) </a:t>
                      </a:r>
                      <a:r>
                        <a:rPr lang="en-US" sz="2800" b="1" dirty="0">
                          <a:latin typeface="Courier New" pitchFamily="49" charset="0"/>
                          <a:cs typeface="Courier New" pitchFamily="49" charset="0"/>
                        </a:rPr>
                        <a:t>==</a:t>
                      </a:r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 ( )</a:t>
                      </a:r>
                      <a:endParaRPr lang="en-US" sz="2800" i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is equal?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06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( ) </a:t>
                      </a:r>
                      <a:r>
                        <a:rPr lang="en-US" sz="2800" b="1" dirty="0">
                          <a:latin typeface="Courier New" pitchFamily="49" charset="0"/>
                          <a:cs typeface="Courier New" pitchFamily="49" charset="0"/>
                        </a:rPr>
                        <a:t>!=</a:t>
                      </a:r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 ( 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is not equal</a:t>
                      </a:r>
                      <a:r>
                        <a:rPr lang="en-US" sz="2800" baseline="0" dirty="0"/>
                        <a:t>?</a:t>
                      </a:r>
                      <a:endParaRPr lang="en-US" sz="2800" dirty="0"/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06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( ) </a:t>
                      </a:r>
                      <a:r>
                        <a:rPr lang="en-US" sz="2800" b="1" dirty="0"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  ( 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greater than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06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( ) </a:t>
                      </a:r>
                      <a:r>
                        <a:rPr lang="en-US" sz="2800" b="1" dirty="0">
                          <a:latin typeface="Courier New" pitchFamily="49" charset="0"/>
                          <a:cs typeface="Courier New" pitchFamily="49" charset="0"/>
                        </a:rPr>
                        <a:t>&gt;=</a:t>
                      </a:r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 ( 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greater than or equal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06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( ) </a:t>
                      </a:r>
                      <a:r>
                        <a:rPr lang="en-US" sz="2800" b="1" dirty="0">
                          <a:latin typeface="Courier New" pitchFamily="49" charset="0"/>
                          <a:cs typeface="Courier New" pitchFamily="49" charset="0"/>
                        </a:rPr>
                        <a:t>&lt; </a:t>
                      </a:r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 ( 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less than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068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( ) </a:t>
                      </a:r>
                      <a:r>
                        <a:rPr lang="en-US" sz="2800" b="1" dirty="0">
                          <a:latin typeface="Courier New" pitchFamily="49" charset="0"/>
                          <a:cs typeface="Courier New" pitchFamily="49" charset="0"/>
                        </a:rPr>
                        <a:t>&lt;=</a:t>
                      </a:r>
                      <a:r>
                        <a:rPr lang="en-US" sz="2800" dirty="0">
                          <a:latin typeface="Courier New" pitchFamily="49" charset="0"/>
                          <a:cs typeface="Courier New" pitchFamily="49" charset="0"/>
                        </a:rPr>
                        <a:t> ( 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less than or equal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03AF4-F0B3-45A6-836C-1F37CF5C0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Trimpot</a:t>
            </a:r>
            <a:r>
              <a:rPr lang="en-US" dirty="0"/>
              <a:t> (Potentiometer)</a:t>
            </a:r>
            <a:br>
              <a:rPr lang="en-US" dirty="0"/>
            </a:br>
            <a:r>
              <a:rPr lang="en-US" dirty="0"/>
              <a:t>Variable Resistor</a:t>
            </a:r>
          </a:p>
        </p:txBody>
      </p:sp>
      <p:pic>
        <p:nvPicPr>
          <p:cNvPr id="4" name="Picture 2" descr="https://dlnmh9ip6v2uc.cloudfront.net/images/products/9/8/0/6/09806-04.jpg">
            <a:extLst>
              <a:ext uri="{FF2B5EF4-FFF2-40B4-BE49-F238E27FC236}">
                <a16:creationId xmlns:a16="http://schemas.microsoft.com/office/drawing/2014/main" id="{51A5F54D-429B-4E7B-A2E8-8B8A88DFAC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1025" y="2171700"/>
            <a:ext cx="5049838" cy="3427413"/>
          </a:xfr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76B36B2-346A-4F78-B8BB-180C4FE84C82}"/>
              </a:ext>
            </a:extLst>
          </p:cNvPr>
          <p:cNvCxnSpPr>
            <a:stCxn id="81926" idx="1"/>
          </p:cNvCxnSpPr>
          <p:nvPr/>
        </p:nvCxnSpPr>
        <p:spPr bwMode="auto">
          <a:xfrm flipH="1">
            <a:off x="4673600" y="3025775"/>
            <a:ext cx="1033463" cy="1524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1925" name="TextBox 5">
            <a:extLst>
              <a:ext uri="{FF2B5EF4-FFF2-40B4-BE49-F238E27FC236}">
                <a16:creationId xmlns:a16="http://schemas.microsoft.com/office/drawing/2014/main" id="{A4B32B15-5364-4B51-9734-C4AD8C036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7063" y="3602038"/>
            <a:ext cx="14144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wiper</a:t>
            </a:r>
          </a:p>
        </p:txBody>
      </p:sp>
      <p:sp>
        <p:nvSpPr>
          <p:cNvPr id="81926" name="TextBox 6">
            <a:extLst>
              <a:ext uri="{FF2B5EF4-FFF2-40B4-BE49-F238E27FC236}">
                <a16:creationId xmlns:a16="http://schemas.microsoft.com/office/drawing/2014/main" id="{06585365-65E1-41BA-97C8-DC56C5736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7063" y="2611438"/>
            <a:ext cx="14144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fixed</a:t>
            </a:r>
          </a:p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end</a:t>
            </a:r>
          </a:p>
        </p:txBody>
      </p:sp>
      <p:sp>
        <p:nvSpPr>
          <p:cNvPr id="81927" name="TextBox 7">
            <a:extLst>
              <a:ext uri="{FF2B5EF4-FFF2-40B4-BE49-F238E27FC236}">
                <a16:creationId xmlns:a16="http://schemas.microsoft.com/office/drawing/2014/main" id="{1B015F95-B1AF-484F-93CF-F6287C38F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7063" y="4265613"/>
            <a:ext cx="14144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fixed</a:t>
            </a:r>
          </a:p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end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E3DC2E-3161-4E77-87E9-C35942F43164}"/>
              </a:ext>
            </a:extLst>
          </p:cNvPr>
          <p:cNvCxnSpPr>
            <a:stCxn id="81927" idx="1"/>
          </p:cNvCxnSpPr>
          <p:nvPr/>
        </p:nvCxnSpPr>
        <p:spPr bwMode="auto">
          <a:xfrm flipH="1" flipV="1">
            <a:off x="4673600" y="4383088"/>
            <a:ext cx="1033463" cy="29845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32AD8EA-2120-4981-91B7-DFEE5BD2ABC3}"/>
              </a:ext>
            </a:extLst>
          </p:cNvPr>
          <p:cNvCxnSpPr/>
          <p:nvPr/>
        </p:nvCxnSpPr>
        <p:spPr bwMode="auto">
          <a:xfrm flipH="1" flipV="1">
            <a:off x="4673600" y="3832225"/>
            <a:ext cx="1058863" cy="52388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81930" name="Picture 3">
            <a:extLst>
              <a:ext uri="{FF2B5EF4-FFF2-40B4-BE49-F238E27FC236}">
                <a16:creationId xmlns:a16="http://schemas.microsoft.com/office/drawing/2014/main" id="{D53B67CF-A200-4392-BAEC-A99D974CB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25" y="2898775"/>
            <a:ext cx="904875" cy="186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29807A2-C2DB-415B-B09B-7ADB1CFD1600}"/>
              </a:ext>
            </a:extLst>
          </p:cNvPr>
          <p:cNvCxnSpPr/>
          <p:nvPr/>
        </p:nvCxnSpPr>
        <p:spPr bwMode="auto">
          <a:xfrm flipH="1">
            <a:off x="8026400" y="3832225"/>
            <a:ext cx="711200" cy="0"/>
          </a:xfrm>
          <a:prstGeom prst="straightConnector1">
            <a:avLst/>
          </a:prstGeom>
          <a:solidFill>
            <a:srgbClr val="00B8FF"/>
          </a:solidFill>
          <a:ln w="889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1932" name="Rectangle 23">
            <a:extLst>
              <a:ext uri="{FF2B5EF4-FFF2-40B4-BE49-F238E27FC236}">
                <a16:creationId xmlns:a16="http://schemas.microsoft.com/office/drawing/2014/main" id="{CBB169A4-834E-446D-9990-6C3A9EF5C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375" y="2032000"/>
            <a:ext cx="2046288" cy="3643313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F823DA-020D-4772-9DBC-495B42BA3421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413000" y="4552890"/>
            <a:ext cx="927100" cy="400110"/>
          </a:xfrm>
          <a:prstGeom prst="rect">
            <a:avLst/>
          </a:prstGeom>
          <a:blipFill rotWithShape="1">
            <a:blip r:embed="rId2"/>
            <a:stretch>
              <a:fillRect l="-2632" r="-24342" b="-15152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C34C2-DB9B-4846-BD3C-12440E125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Analog Sensors</a:t>
            </a:r>
            <a:br>
              <a:rPr lang="en-US" dirty="0"/>
            </a:br>
            <a:r>
              <a:rPr lang="en-US" sz="2800" dirty="0"/>
              <a:t>3 Pin Potentiometer = var. resistor (</a:t>
            </a:r>
            <a:r>
              <a:rPr lang="en-US" sz="2800" dirty="0">
                <a:hlinkClick r:id="rId3"/>
              </a:rPr>
              <a:t>circuit</a:t>
            </a:r>
            <a:r>
              <a:rPr lang="en-US" sz="2800" dirty="0"/>
              <a:t>)</a:t>
            </a:r>
            <a:br>
              <a:rPr lang="en-US" sz="2800" dirty="0"/>
            </a:br>
            <a:r>
              <a:rPr lang="en-US" sz="2800" i="1" dirty="0"/>
              <a:t>a.k.a. Voltage Divider Circuit</a:t>
            </a:r>
            <a:endParaRPr lang="en-US" sz="3600" i="1" dirty="0"/>
          </a:p>
        </p:txBody>
      </p:sp>
      <p:pic>
        <p:nvPicPr>
          <p:cNvPr id="82948" name="Picture 2">
            <a:extLst>
              <a:ext uri="{FF2B5EF4-FFF2-40B4-BE49-F238E27FC236}">
                <a16:creationId xmlns:a16="http://schemas.microsoft.com/office/drawing/2014/main" id="{A877ED82-CDBA-4AC4-8552-0FE9BF671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2055813"/>
            <a:ext cx="6142037" cy="456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49" name="TextBox 2">
            <a:extLst>
              <a:ext uri="{FF2B5EF4-FFF2-40B4-BE49-F238E27FC236}">
                <a16:creationId xmlns:a16="http://schemas.microsoft.com/office/drawing/2014/main" id="{BF47260D-DD77-4317-B329-5F7522ED726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670300" y="4114800"/>
            <a:ext cx="9271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1.0 V</a:t>
            </a:r>
          </a:p>
        </p:txBody>
      </p:sp>
      <p:sp>
        <p:nvSpPr>
          <p:cNvPr id="82950" name="TextBox 6">
            <a:extLst>
              <a:ext uri="{FF2B5EF4-FFF2-40B4-BE49-F238E27FC236}">
                <a16:creationId xmlns:a16="http://schemas.microsoft.com/office/drawing/2014/main" id="{13B5DC7F-D25F-4D12-A1A0-448BC2C88AB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756400" y="4114800"/>
            <a:ext cx="9271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chemeClr val="tx1"/>
                </a:solidFill>
              </a:rPr>
              <a:t>1.0 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1CAF4F-D092-4E68-ACEB-4D2F5BFB9166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540907" y="4961104"/>
            <a:ext cx="927100" cy="40011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59CCAF3-F0F3-4981-BACB-9164A3799FFD}"/>
              </a:ext>
            </a:extLst>
          </p:cNvPr>
          <p:cNvCxnSpPr/>
          <p:nvPr/>
        </p:nvCxnSpPr>
        <p:spPr bwMode="auto">
          <a:xfrm flipH="1">
            <a:off x="2771775" y="3406775"/>
            <a:ext cx="465138" cy="893763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2953" name="TextBox 11">
            <a:extLst>
              <a:ext uri="{FF2B5EF4-FFF2-40B4-BE49-F238E27FC236}">
                <a16:creationId xmlns:a16="http://schemas.microsoft.com/office/drawing/2014/main" id="{5EFD795B-78FB-4561-873B-6F21F26F0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550" y="2874963"/>
            <a:ext cx="1414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wiper</a:t>
            </a:r>
          </a:p>
        </p:txBody>
      </p:sp>
      <p:sp>
        <p:nvSpPr>
          <p:cNvPr id="82954" name="TextBox 14">
            <a:extLst>
              <a:ext uri="{FF2B5EF4-FFF2-40B4-BE49-F238E27FC236}">
                <a16:creationId xmlns:a16="http://schemas.microsoft.com/office/drawing/2014/main" id="{E0BA7873-638A-4FD0-85B6-C186CC104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3633788"/>
            <a:ext cx="14144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fixed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1"/>
                </a:solidFill>
              </a:rPr>
              <a:t>ends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2CECF9-B148-4056-8D39-7123A0B8136E}"/>
              </a:ext>
            </a:extLst>
          </p:cNvPr>
          <p:cNvCxnSpPr/>
          <p:nvPr/>
        </p:nvCxnSpPr>
        <p:spPr bwMode="auto">
          <a:xfrm flipV="1">
            <a:off x="1246188" y="3990975"/>
            <a:ext cx="1031875" cy="123825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57AFC33-64DF-43A9-A3A7-A7FDD5146DCE}"/>
              </a:ext>
            </a:extLst>
          </p:cNvPr>
          <p:cNvCxnSpPr/>
          <p:nvPr/>
        </p:nvCxnSpPr>
        <p:spPr bwMode="auto">
          <a:xfrm>
            <a:off x="1246188" y="4159250"/>
            <a:ext cx="1031875" cy="4699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1A574-C638-4872-9325-54AE0477D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Ohms Law… (just the basics)</a:t>
            </a:r>
            <a:br>
              <a:rPr lang="en-US" dirty="0"/>
            </a:br>
            <a:r>
              <a:rPr lang="en-US" dirty="0"/>
              <a:t>Actually, this is the “voltage divider”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D24D7-B4F2-447D-8F54-954BCF733DE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B70F6-C489-4907-B524-E4EE62D95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analogRead</a:t>
            </a:r>
            <a:r>
              <a:rPr lang="en-US" dirty="0"/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6051F-D279-49E5-853C-DBD7D569E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Arduino</a:t>
            </a:r>
            <a:r>
              <a:rPr lang="en-US" dirty="0"/>
              <a:t> uses a 10-bit A/D Converter: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en-US" dirty="0"/>
              <a:t>this means that you get input values from 0 to 1023</a:t>
            </a:r>
          </a:p>
          <a:p>
            <a:pPr marL="857250" lvl="1" indent="-457200">
              <a:buFont typeface="Arial" charset="0"/>
              <a:buChar char="•"/>
              <a:defRPr/>
            </a:pPr>
            <a:r>
              <a:rPr lang="en-US" dirty="0"/>
              <a:t>0 V </a:t>
            </a:r>
            <a:r>
              <a:rPr lang="en-US" dirty="0">
                <a:sym typeface="Wingdings" pitchFamily="2" charset="2"/>
              </a:rPr>
              <a:t> 0</a:t>
            </a:r>
            <a:endParaRPr lang="en-US" dirty="0"/>
          </a:p>
          <a:p>
            <a:pPr marL="857250" lvl="1" indent="-457200">
              <a:buFont typeface="Arial" charset="0"/>
              <a:buChar char="•"/>
              <a:defRPr/>
            </a:pPr>
            <a:r>
              <a:rPr lang="en-US" dirty="0"/>
              <a:t>5 V </a:t>
            </a:r>
            <a:r>
              <a:rPr lang="en-US" dirty="0">
                <a:sym typeface="Wingdings" pitchFamily="2" charset="2"/>
              </a:rPr>
              <a:t> 1023</a:t>
            </a:r>
          </a:p>
          <a:p>
            <a:pPr marL="0" indent="0">
              <a:defRPr/>
            </a:pPr>
            <a:r>
              <a:rPr lang="en-US" dirty="0">
                <a:sym typeface="Wingdings" pitchFamily="2" charset="2"/>
              </a:rPr>
              <a:t>Ex:</a:t>
            </a:r>
          </a:p>
          <a:p>
            <a:pPr marL="0" indent="0">
              <a:defRPr/>
            </a:pPr>
            <a:r>
              <a:rPr lang="en-US" sz="2400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	</a:t>
            </a:r>
            <a:r>
              <a:rPr lang="en-US" sz="2400" b="1" dirty="0" err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int</a:t>
            </a:r>
            <a:r>
              <a:rPr lang="en-US" sz="24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sensorValue</a:t>
            </a:r>
            <a:r>
              <a:rPr lang="en-US" sz="24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 = </a:t>
            </a:r>
            <a:r>
              <a:rPr lang="en-US" sz="2400" b="1" dirty="0" err="1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analogRead</a:t>
            </a:r>
            <a:r>
              <a:rPr lang="en-US" sz="2400" b="1" dirty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(A0);</a:t>
            </a:r>
          </a:p>
          <a:p>
            <a:pPr marL="857250" lvl="1" indent="-457200"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1A49E466-4186-469A-9EB4-06CEC6D50E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Using Serial Communication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50AED56A-CAB5-4E92-986F-562C2AD936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-341313" algn="ctr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400" b="1" dirty="0"/>
              <a:t>Method used to transfer data between two devices.</a:t>
            </a:r>
          </a:p>
        </p:txBody>
      </p:sp>
      <p:sp>
        <p:nvSpPr>
          <p:cNvPr id="86020" name="Rectangle 1">
            <a:extLst>
              <a:ext uri="{FF2B5EF4-FFF2-40B4-BE49-F238E27FC236}">
                <a16:creationId xmlns:a16="http://schemas.microsoft.com/office/drawing/2014/main" id="{9A44F22D-6C42-4F5B-BB06-12FC28C91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150" y="5137150"/>
            <a:ext cx="5276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4131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Tx/>
            </a:pPr>
            <a:r>
              <a:rPr lang="en-US" altLang="en-US" sz="2000">
                <a:solidFill>
                  <a:schemeClr val="tx1"/>
                </a:solidFill>
              </a:rPr>
              <a:t>Arduino dedicates Digital I/O pin # 0 to receiving and Digital I/O pin #1 to transmit.</a:t>
            </a:r>
          </a:p>
        </p:txBody>
      </p:sp>
      <p:pic>
        <p:nvPicPr>
          <p:cNvPr id="86021" name="Picture 2" descr="http://www.ladyada.net/images/arduino/serialdata.gif">
            <a:extLst>
              <a:ext uri="{FF2B5EF4-FFF2-40B4-BE49-F238E27FC236}">
                <a16:creationId xmlns:a16="http://schemas.microsoft.com/office/drawing/2014/main" id="{6B94BBB7-926C-4088-A4EF-C798FB96C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6" b="32362"/>
          <a:stretch>
            <a:fillRect/>
          </a:stretch>
        </p:blipFill>
        <p:spPr bwMode="auto">
          <a:xfrm>
            <a:off x="3176588" y="2693988"/>
            <a:ext cx="25495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Picture 4" descr="http://robosavvy.com/store/images/sparkfun/11575-01.jpg">
            <a:extLst>
              <a:ext uri="{FF2B5EF4-FFF2-40B4-BE49-F238E27FC236}">
                <a16:creationId xmlns:a16="http://schemas.microsoft.com/office/drawing/2014/main" id="{53E36515-B4E8-4E98-AD8D-98D70D8AD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4530" flipV="1">
            <a:off x="136525" y="4691063"/>
            <a:ext cx="1905000" cy="190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3" name="Picture 6" descr="https://dlnmh9ip6v2uc.cloudfront.net/images/products/1/1/3/0/1/11301-01_i_ma.jpg">
            <a:extLst>
              <a:ext uri="{FF2B5EF4-FFF2-40B4-BE49-F238E27FC236}">
                <a16:creationId xmlns:a16="http://schemas.microsoft.com/office/drawing/2014/main" id="{21A1301F-DF58-488F-9CF2-B379D7E96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04382" flipV="1">
            <a:off x="1530350" y="3948113"/>
            <a:ext cx="17907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4" name="Rectangle 7">
            <a:extLst>
              <a:ext uri="{FF2B5EF4-FFF2-40B4-BE49-F238E27FC236}">
                <a16:creationId xmlns:a16="http://schemas.microsoft.com/office/drawing/2014/main" id="{655FB7CB-315A-4D2F-937B-F69715CA6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838" y="2730500"/>
            <a:ext cx="5756275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indent="-341313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Tx/>
            </a:pPr>
            <a:r>
              <a:rPr lang="en-US" altLang="en-US" sz="1800">
                <a:solidFill>
                  <a:schemeClr val="tx1"/>
                </a:solidFill>
              </a:rPr>
              <a:t>Data passes between the computer and Arduino through the USB cable. Data is transmitted as zeros (‘0’) and ones (‘1’) sequentially.</a:t>
            </a:r>
          </a:p>
        </p:txBody>
      </p:sp>
      <p:sp>
        <p:nvSpPr>
          <p:cNvPr id="86025" name="Up-Down Arrow 2">
            <a:extLst>
              <a:ext uri="{FF2B5EF4-FFF2-40B4-BE49-F238E27FC236}">
                <a16:creationId xmlns:a16="http://schemas.microsoft.com/office/drawing/2014/main" id="{69E90312-B8D7-426C-B18D-76EA590F9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588" y="4313238"/>
            <a:ext cx="438150" cy="1177925"/>
          </a:xfrm>
          <a:prstGeom prst="upDownArrow">
            <a:avLst>
              <a:gd name="adj1" fmla="val 50000"/>
              <a:gd name="adj2" fmla="val 49972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  <p:pic>
        <p:nvPicPr>
          <p:cNvPr id="86026" name="Picture 10" descr="http://www.clker.com/cliparts/E/e/O/w/p/G/happy-computer-screen-md.png">
            <a:extLst>
              <a:ext uri="{FF2B5EF4-FFF2-40B4-BE49-F238E27FC236}">
                <a16:creationId xmlns:a16="http://schemas.microsoft.com/office/drawing/2014/main" id="{D6B37BFD-0045-4BD7-AFA2-BB20062D7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2743200"/>
            <a:ext cx="2265362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E515-E417-47FB-B05F-D8269079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Serial Monitor &amp; </a:t>
            </a:r>
            <a:r>
              <a:rPr lang="en-US" dirty="0" err="1"/>
              <a:t>analogRead</a:t>
            </a:r>
            <a:r>
              <a:rPr lang="en-US" dirty="0"/>
              <a:t>()</a:t>
            </a:r>
          </a:p>
        </p:txBody>
      </p:sp>
      <p:pic>
        <p:nvPicPr>
          <p:cNvPr id="87043" name="Picture 2">
            <a:extLst>
              <a:ext uri="{FF2B5EF4-FFF2-40B4-BE49-F238E27FC236}">
                <a16:creationId xmlns:a16="http://schemas.microsoft.com/office/drawing/2014/main" id="{49BE84D1-44FC-4088-AA19-0DE6AB6CC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436688"/>
            <a:ext cx="5738812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58590C9-0E4E-4564-BAB3-4B68BB4C4111}"/>
              </a:ext>
            </a:extLst>
          </p:cNvPr>
          <p:cNvGrpSpPr>
            <a:grpSpLocks/>
          </p:cNvGrpSpPr>
          <p:nvPr/>
        </p:nvGrpSpPr>
        <p:grpSpPr bwMode="auto">
          <a:xfrm>
            <a:off x="588963" y="4211638"/>
            <a:ext cx="5867400" cy="830262"/>
            <a:chOff x="1925864" y="4211109"/>
            <a:chExt cx="5868306" cy="830997"/>
          </a:xfrm>
        </p:grpSpPr>
        <p:sp>
          <p:nvSpPr>
            <p:cNvPr id="87051" name="Rectangle 2">
              <a:extLst>
                <a:ext uri="{FF2B5EF4-FFF2-40B4-BE49-F238E27FC236}">
                  <a16:creationId xmlns:a16="http://schemas.microsoft.com/office/drawing/2014/main" id="{139EB9E7-684B-417F-BFD9-B337EB7DD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864" y="4489448"/>
              <a:ext cx="1683657" cy="274320"/>
            </a:xfrm>
            <a:prstGeom prst="rect">
              <a:avLst/>
            </a:prstGeom>
            <a:noFill/>
            <a:ln w="38100">
              <a:solidFill>
                <a:srgbClr val="E72D2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BD2A9EE-CC0A-4E68-A2C4-E7D590863B5B}"/>
                </a:ext>
              </a:extLst>
            </p:cNvPr>
            <p:cNvCxnSpPr/>
            <p:nvPr/>
          </p:nvCxnSpPr>
          <p:spPr bwMode="auto">
            <a:xfrm flipH="1">
              <a:off x="3608874" y="4627402"/>
              <a:ext cx="943121" cy="0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7053" name="TextBox 6">
              <a:extLst>
                <a:ext uri="{FF2B5EF4-FFF2-40B4-BE49-F238E27FC236}">
                  <a16:creationId xmlns:a16="http://schemas.microsoft.com/office/drawing/2014/main" id="{605534A7-FEB4-46B5-B360-FC659419A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8113" y="4211109"/>
              <a:ext cx="310605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>
                  <a:solidFill>
                    <a:schemeClr val="tx1"/>
                  </a:solidFill>
                </a:rPr>
                <a:t>Initializes the Serial Communication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813A97-8AA9-4C0A-99E4-56E80A974921}"/>
              </a:ext>
            </a:extLst>
          </p:cNvPr>
          <p:cNvGrpSpPr>
            <a:grpSpLocks/>
          </p:cNvGrpSpPr>
          <p:nvPr/>
        </p:nvGrpSpPr>
        <p:grpSpPr bwMode="auto">
          <a:xfrm>
            <a:off x="1925638" y="4764088"/>
            <a:ext cx="5868987" cy="1228725"/>
            <a:chOff x="1925864" y="4763768"/>
            <a:chExt cx="5868307" cy="122952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0429280-3C0A-41B1-B7A0-19B7B013C41E}"/>
                </a:ext>
              </a:extLst>
            </p:cNvPr>
            <p:cNvCxnSpPr>
              <a:stCxn id="87050" idx="1"/>
            </p:cNvCxnSpPr>
            <p:nvPr/>
          </p:nvCxnSpPr>
          <p:spPr bwMode="auto">
            <a:xfrm flipH="1" flipV="1">
              <a:off x="1925864" y="4763768"/>
              <a:ext cx="2761930" cy="999187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7050" name="TextBox 11">
              <a:extLst>
                <a:ext uri="{FF2B5EF4-FFF2-40B4-BE49-F238E27FC236}">
                  <a16:creationId xmlns:a16="http://schemas.microsoft.com/office/drawing/2014/main" id="{0530196D-01DB-45BB-ACDD-C2864FD3D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8114" y="5531628"/>
              <a:ext cx="310605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>
                  <a:solidFill>
                    <a:schemeClr val="tx1"/>
                  </a:solidFill>
                </a:rPr>
                <a:t>9600 baud data rate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F2306E-FC09-4BE7-AEE4-D1DE0C382FBC}"/>
              </a:ext>
            </a:extLst>
          </p:cNvPr>
          <p:cNvGrpSpPr>
            <a:grpSpLocks/>
          </p:cNvGrpSpPr>
          <p:nvPr/>
        </p:nvGrpSpPr>
        <p:grpSpPr bwMode="auto">
          <a:xfrm>
            <a:off x="3009900" y="5962650"/>
            <a:ext cx="5413375" cy="625475"/>
            <a:chOff x="3009447" y="5963157"/>
            <a:chExt cx="5413830" cy="624932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B689AF5-8BE3-4683-936D-186A7FDCFF4C}"/>
                </a:ext>
              </a:extLst>
            </p:cNvPr>
            <p:cNvCxnSpPr/>
            <p:nvPr/>
          </p:nvCxnSpPr>
          <p:spPr bwMode="auto">
            <a:xfrm flipH="1" flipV="1">
              <a:off x="3009447" y="5963157"/>
              <a:ext cx="1894047" cy="393358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7048" name="TextBox 17">
              <a:extLst>
                <a:ext uri="{FF2B5EF4-FFF2-40B4-BE49-F238E27FC236}">
                  <a16:creationId xmlns:a16="http://schemas.microsoft.com/office/drawing/2014/main" id="{CAAC3E4B-AE60-4035-BC01-9DB1B19FF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3561" y="6126424"/>
              <a:ext cx="35197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>
                  <a:solidFill>
                    <a:schemeClr val="tx1"/>
                  </a:solidFill>
                </a:rPr>
                <a:t>prints data to serial bus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5D12-AA63-4977-ADD6-3791A36DF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Serial Monitor &amp; </a:t>
            </a:r>
            <a:r>
              <a:rPr lang="en-US" dirty="0" err="1"/>
              <a:t>analogRead</a:t>
            </a:r>
            <a:r>
              <a:rPr lang="en-US" dirty="0"/>
              <a:t>()</a:t>
            </a:r>
          </a:p>
        </p:txBody>
      </p:sp>
      <p:pic>
        <p:nvPicPr>
          <p:cNvPr id="88067" name="Picture 2">
            <a:extLst>
              <a:ext uri="{FF2B5EF4-FFF2-40B4-BE49-F238E27FC236}">
                <a16:creationId xmlns:a16="http://schemas.microsoft.com/office/drawing/2014/main" id="{2B0D390F-DB08-4CED-B54F-08843708B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436688"/>
            <a:ext cx="5738812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F30A1A8-50F2-4A2C-8146-5BF2FC09292E}"/>
              </a:ext>
            </a:extLst>
          </p:cNvPr>
          <p:cNvGrpSpPr>
            <a:grpSpLocks/>
          </p:cNvGrpSpPr>
          <p:nvPr/>
        </p:nvGrpSpPr>
        <p:grpSpPr bwMode="auto">
          <a:xfrm>
            <a:off x="5403850" y="1662113"/>
            <a:ext cx="3740150" cy="1200150"/>
            <a:chOff x="5403469" y="1662641"/>
            <a:chExt cx="3740531" cy="1200329"/>
          </a:xfrm>
        </p:grpSpPr>
        <p:sp>
          <p:nvSpPr>
            <p:cNvPr id="88069" name="Rectangle 3">
              <a:extLst>
                <a:ext uri="{FF2B5EF4-FFF2-40B4-BE49-F238E27FC236}">
                  <a16:creationId xmlns:a16="http://schemas.microsoft.com/office/drawing/2014/main" id="{70AF8E70-610D-442B-BA62-84D1DE718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3469" y="1933121"/>
              <a:ext cx="677490" cy="5143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284FDF0-8341-44A9-AC69-30E3DB50261B}"/>
                </a:ext>
              </a:extLst>
            </p:cNvPr>
            <p:cNvCxnSpPr/>
            <p:nvPr/>
          </p:nvCxnSpPr>
          <p:spPr bwMode="auto">
            <a:xfrm flipH="1">
              <a:off x="6119505" y="2213585"/>
              <a:ext cx="765253" cy="0"/>
            </a:xfrm>
            <a:prstGeom prst="straightConnector1">
              <a:avLst/>
            </a:prstGeom>
            <a:solidFill>
              <a:srgbClr val="00B8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8071" name="TextBox 9">
              <a:extLst>
                <a:ext uri="{FF2B5EF4-FFF2-40B4-BE49-F238E27FC236}">
                  <a16:creationId xmlns:a16="http://schemas.microsoft.com/office/drawing/2014/main" id="{17829F6E-3C9F-4C0E-B09D-E90A6D62C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4161" y="1662641"/>
              <a:ext cx="225983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US" altLang="en-US">
                  <a:solidFill>
                    <a:schemeClr val="tx1"/>
                  </a:solidFill>
                </a:rPr>
                <a:t>Opens up a Serial Terminal Window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6F7C9-A4A2-4C9F-B58C-DF4381A24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Analog Sensors</a:t>
            </a:r>
            <a:br>
              <a:rPr lang="en-US" dirty="0"/>
            </a:br>
            <a:r>
              <a:rPr lang="en-US" dirty="0"/>
              <a:t>2 Pin Analog Sensors = var. resistor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050B08-8FD9-4881-B1F0-1958A70A13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/>
            <a:r>
              <a:rPr lang="en-US" altLang="en-US" sz="2400"/>
              <a:t>Take two sensors -- Use the Serial Monitor and find the range of input values you get for each sensor.</a:t>
            </a:r>
          </a:p>
          <a:p>
            <a:pPr marL="0" indent="0"/>
            <a:endParaRPr lang="en-US" altLang="en-US"/>
          </a:p>
          <a:p>
            <a:pPr marL="0" indent="0"/>
            <a:r>
              <a:rPr lang="en-US" altLang="en-US" sz="2000"/>
              <a:t>MaxAnalogRead = _________</a:t>
            </a:r>
          </a:p>
          <a:p>
            <a:pPr marL="0" indent="0"/>
            <a:endParaRPr lang="en-US" altLang="en-US" sz="2000"/>
          </a:p>
          <a:p>
            <a:pPr marL="0" indent="0"/>
            <a:r>
              <a:rPr lang="en-US" altLang="en-US" sz="2000"/>
              <a:t>MinAnalogRead = _________</a:t>
            </a:r>
          </a:p>
        </p:txBody>
      </p:sp>
      <p:pic>
        <p:nvPicPr>
          <p:cNvPr id="89092" name="Picture 2">
            <a:extLst>
              <a:ext uri="{FF2B5EF4-FFF2-40B4-BE49-F238E27FC236}">
                <a16:creationId xmlns:a16="http://schemas.microsoft.com/office/drawing/2014/main" id="{4E68E4D3-36B5-4F6F-9D0C-87BAEF276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38" y="1800225"/>
            <a:ext cx="3125787" cy="485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3" name="Rectangle 2">
            <a:extLst>
              <a:ext uri="{FF2B5EF4-FFF2-40B4-BE49-F238E27FC236}">
                <a16:creationId xmlns:a16="http://schemas.microsoft.com/office/drawing/2014/main" id="{D2D74225-CE5E-4131-8D23-969A7C97D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3025" y="4605338"/>
            <a:ext cx="434975" cy="3587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89094" name="Rectangle 4">
            <a:extLst>
              <a:ext uri="{FF2B5EF4-FFF2-40B4-BE49-F238E27FC236}">
                <a16:creationId xmlns:a16="http://schemas.microsoft.com/office/drawing/2014/main" id="{4C45F734-5FB1-4EFE-871C-BC50178D5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1375" y="4232275"/>
            <a:ext cx="755650" cy="990600"/>
          </a:xfrm>
          <a:prstGeom prst="rect">
            <a:avLst/>
          </a:prstGeom>
          <a:noFill/>
          <a:ln w="285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89095" name="Picture 2" descr="https://dlnmh9ip6v2uc.cloudfront.net/images/products/9/0/8/8/09088-02-L.jpg">
            <a:extLst>
              <a:ext uri="{FF2B5EF4-FFF2-40B4-BE49-F238E27FC236}">
                <a16:creationId xmlns:a16="http://schemas.microsoft.com/office/drawing/2014/main" id="{2E4ECBF2-4611-4C5D-B488-07522E5D6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825" y="1549400"/>
            <a:ext cx="1809750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6" name="Picture 4" descr="https://dlnmh9ip6v2uc.cloudfront.net/images/products/8/6/0/6/08606-03-L.jpg">
            <a:extLst>
              <a:ext uri="{FF2B5EF4-FFF2-40B4-BE49-F238E27FC236}">
                <a16:creationId xmlns:a16="http://schemas.microsoft.com/office/drawing/2014/main" id="{F76995B8-0E64-4090-9463-A6D8DA7C9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457575"/>
            <a:ext cx="1563688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7" name="Picture 4" descr="https://dlnmh9ip6v2uc.cloudfront.net/images/products/9/3/7/5/09375-1.jpg">
            <a:extLst>
              <a:ext uri="{FF2B5EF4-FFF2-40B4-BE49-F238E27FC236}">
                <a16:creationId xmlns:a16="http://schemas.microsoft.com/office/drawing/2014/main" id="{AA2CB869-3DE0-4A09-95C9-E04938B55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64113"/>
            <a:ext cx="1911350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0DE154-55B4-4C51-9FE8-D35B8071537D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2625278" y="3210803"/>
            <a:ext cx="927100" cy="40011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7075D47A-FBAB-4E8C-8CE3-BEE376DC11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Analog Sensors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A154D24A-2481-489C-8383-DC3DBF4BF8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charset="0"/>
              <a:buNone/>
              <a:defRPr/>
            </a:pPr>
            <a:r>
              <a:rPr lang="en-US" sz="3600" dirty="0"/>
              <a:t>Examples:</a:t>
            </a:r>
            <a:r>
              <a:rPr lang="en-US" sz="2400" dirty="0"/>
              <a:t>					</a:t>
            </a:r>
          </a:p>
          <a:p>
            <a:pPr>
              <a:buFont typeface="Times New Roman" charset="0"/>
              <a:buNone/>
              <a:defRPr/>
            </a:pPr>
            <a:endParaRPr lang="en-US" sz="24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5CCC069-A05F-478F-9027-E57B406A4E97}"/>
              </a:ext>
            </a:extLst>
          </p:cNvPr>
          <p:cNvGraphicFramePr>
            <a:graphicFrameLocks noGrp="1"/>
          </p:cNvGraphicFramePr>
          <p:nvPr/>
        </p:nvGraphicFramePr>
        <p:xfrm>
          <a:off x="1727200" y="2587625"/>
          <a:ext cx="5951538" cy="298437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5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5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Sensors</a:t>
                      </a:r>
                      <a:endParaRPr lang="en-US" sz="2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Variables</a:t>
                      </a:r>
                      <a:endParaRPr lang="en-US" sz="2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Mic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soundVolume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Photoresistor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lightLevel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Potentiometer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dialPosition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Temp Sensor</a:t>
                      </a:r>
                      <a:endParaRPr lang="en-US" sz="2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temperature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Flex Sensor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bend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4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Accelerometer</a:t>
                      </a:r>
                      <a:endParaRPr lang="en-US" sz="2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tilt/acceleration</a:t>
                      </a:r>
                      <a:endParaRPr lang="en-US" sz="2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6F40051-BB51-4094-B3C2-C1730920883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Additional Serial Communication</a:t>
            </a:r>
            <a:br>
              <a:rPr lang="en-US" dirty="0"/>
            </a:br>
            <a:r>
              <a:rPr lang="en-US" dirty="0"/>
              <a:t>Sending a Message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1B74031-54A9-4A83-BF5A-A8564DD4551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indent="-341313" algn="ctr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US" sz="15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loop ( ) 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Serial.print</a:t>
            </a: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“Hands on “</a:t>
            </a: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;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Serial.print</a:t>
            </a: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Learning </a:t>
            </a:r>
            <a:r>
              <a:rPr lang="en-US" alt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”</a:t>
            </a: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;</a:t>
            </a:r>
          </a:p>
          <a:p>
            <a:pPr indent="-341313">
              <a:buClrTx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Serial.println</a:t>
            </a: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is Fun!!!</a:t>
            </a:r>
            <a:r>
              <a:rPr lang="en-US" alt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”</a:t>
            </a: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;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>
            <a:extLst>
              <a:ext uri="{FF2B5EF4-FFF2-40B4-BE49-F238E27FC236}">
                <a16:creationId xmlns:a16="http://schemas.microsoft.com/office/drawing/2014/main" id="{0192B462-F721-4AAD-B555-6F3C4559C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566738"/>
            <a:ext cx="5934075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83DDFCB-C739-45D0-8671-A0849EE8FD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Serial Communication:</a:t>
            </a:r>
            <a:br>
              <a:rPr lang="en-US" dirty="0"/>
            </a:br>
            <a:r>
              <a:rPr lang="en-US" dirty="0"/>
              <a:t>Serial Debugging 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56093CD-8B0F-4270-A9F7-F41EC872688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286000"/>
            <a:ext cx="6454775" cy="2597150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loop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xVar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10;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Serial.print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alt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Variable </a:t>
            </a:r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xVar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is </a:t>
            </a:r>
            <a:r>
              <a:rPr lang="en-US" alt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) ;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Serial.println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xVar</a:t>
            </a: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) ;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ADC4830-3364-4A37-AF09-4F238C2EE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938" y="3922713"/>
            <a:ext cx="3802062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8FC9E19-7193-4438-91A8-687B0C9707F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Serial Communication:</a:t>
            </a:r>
            <a:br>
              <a:rPr lang="en-US" dirty="0"/>
            </a:br>
            <a:r>
              <a:rPr lang="en-US" dirty="0"/>
              <a:t>Serial Troubleshooting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336DA90-BFB0-44A3-9642-0EA5890CC5B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286000"/>
            <a:ext cx="5827713" cy="2227263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void loop ( ) 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Serial.print</a:t>
            </a: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alt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Digital pin 9: </a:t>
            </a:r>
            <a:r>
              <a:rPr lang="en-US" alt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Serial.println</a:t>
            </a: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20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digitalRead</a:t>
            </a:r>
            <a:r>
              <a:rPr lang="en-US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(9));</a:t>
            </a:r>
          </a:p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D9E42BF-F334-4A59-8AE7-302F736BD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25" y="3922713"/>
            <a:ext cx="3803650" cy="269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12" descr="http://uleshka.com/wp-content/uploads/2011/07/Fritzing01.jpg">
            <a:extLst>
              <a:ext uri="{FF2B5EF4-FFF2-40B4-BE49-F238E27FC236}">
                <a16:creationId xmlns:a16="http://schemas.microsoft.com/office/drawing/2014/main" id="{021DD913-C69C-41E1-B550-657EA7286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2238"/>
            <a:ext cx="60960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B2200329-7732-479B-8579-DBC8F56DEF2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3200400"/>
            <a:ext cx="7772400" cy="2617788"/>
          </a:xfrm>
        </p:spPr>
        <p:txBody>
          <a:bodyPr/>
          <a:lstStyle/>
          <a:p>
            <a:pPr algn="ctr">
              <a:buFont typeface="Times New Roman" charset="0"/>
              <a:buNone/>
              <a:defRPr/>
            </a:pPr>
            <a:r>
              <a:rPr lang="en-US" sz="2000" dirty="0"/>
              <a:t>Virtual Electrical Prototyping Project </a:t>
            </a:r>
          </a:p>
          <a:p>
            <a:pPr algn="ctr">
              <a:buFont typeface="Times New Roman" charset="0"/>
              <a:buNone/>
              <a:defRPr/>
            </a:pPr>
            <a:r>
              <a:rPr lang="en-US" sz="2000" dirty="0"/>
              <a:t>started in 2007 by the Interaction Design Lab </a:t>
            </a:r>
          </a:p>
          <a:p>
            <a:pPr algn="ctr">
              <a:buFont typeface="Times New Roman" charset="0"/>
              <a:buNone/>
              <a:defRPr/>
            </a:pPr>
            <a:r>
              <a:rPr lang="en-US" sz="2000" dirty="0"/>
              <a:t>at the University of Applied Science Potsdam, Germany</a:t>
            </a:r>
          </a:p>
          <a:p>
            <a:pPr algn="ctr">
              <a:buFont typeface="Times New Roman" charset="0"/>
              <a:buNone/>
              <a:defRPr/>
            </a:pPr>
            <a:r>
              <a:rPr lang="en-US" sz="200" dirty="0"/>
              <a:t> </a:t>
            </a:r>
          </a:p>
          <a:p>
            <a:pPr algn="ctr">
              <a:buFont typeface="Times New Roman" charset="0"/>
              <a:buNone/>
              <a:defRPr/>
            </a:pPr>
            <a:r>
              <a:rPr lang="en-US" sz="2000" dirty="0"/>
              <a:t>Open Source</a:t>
            </a:r>
          </a:p>
          <a:p>
            <a:pPr algn="ctr">
              <a:buFont typeface="Times New Roman" charset="0"/>
              <a:buNone/>
              <a:defRPr/>
            </a:pPr>
            <a:endParaRPr lang="en-US" sz="200" dirty="0"/>
          </a:p>
          <a:p>
            <a:pPr algn="ctr">
              <a:buFont typeface="Times New Roman" charset="0"/>
              <a:buNone/>
              <a:defRPr/>
            </a:pPr>
            <a:r>
              <a:rPr lang="en-US" sz="2000" dirty="0"/>
              <a:t>Prototypes: Document, Share, Teach, Manufacture</a:t>
            </a:r>
          </a:p>
          <a:p>
            <a:pPr marL="0" indent="0">
              <a:buFont typeface="Times New Roman" charset="0"/>
              <a:buNone/>
              <a:defRPr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5236" name="AutoShape 6" descr="data:image/jpeg;base64,/9j/4AAQSkZJRgABAQAAAQABAAD/2wCEAAkGBhISEBUUExQUFBUWGBoXFxcUFxQWFRgXFxQXFxgYFRgXHCceFxkjHBcUHy8gIycpLCwsGB4xNTAqNSYrLCkBCQoKDgwOGg8PGiwkHyUsKSwsLSwtLDQvLC4sLCwsLCwsLCksKSw0LCwsLCksLCwsLCwsLCwpKSwsKSwsLC8sLP/AABEIAOEA4QMBIgACEQEDEQH/xAAcAAABBAMBAAAAAAAAAAAAAAAAAQMEBwIFBgj/xABLEAABAwEEBQkEBgULBAMAAAABAAIRAwQSITEFQVFhcQcTIjJSgZGhsQYUF0Jyk7LB0fAjNIKSohUkMzVTYnOzwtLhY3Sj8SVDg//EABoBAQADAQEBAAAAAAAAAAAAAAABAgMFBgT/xAAzEQACAQEEBQsFAQEBAAAAAAAAARECAwQSIRQxcZGhBTNBUVJhgbHB4fATIiMy0WLxQv/aAAwDAQACEQMRAD8AvFQNL6bo2amalV4a0bcydgGZO4KRa7SGNLiYAEknYFQXtZ7SvtlcvJPNtkU26g3b9I5nw1Ifbcro7zXGpLWdZpflhqEkWek1o1OqySf2WkAeJWmPKlpDt0/q2rkUkqD0tNwu9KjAvE7BnKnb9bqZ/YaE6OVG2H/7Gt40mOHiIPkuKlIoaktodh2FuO+p8o9scHEVKcNbeMBmQgdV112vISoj+VK2gYVGOO3mmtA7syfziuMlJKqqWukaJYdhbjsXcqlvgQ6mDrNxuOzDUnavKjbObYW1WmpJvg0mXQNUHWue0OLLcqc+XB0dCPu3zGaZs4phjx+jeXABpcXMLDOYBwPiodecZ5FNEsOwtxv/AIqaQ7dP6tqPippDt0/q2rmDQZqqNneHAdxj1hYmxPzAvDa0h3orYkW0Ow7C3HUfFTSHbp/VtTlo5T7e10CrSeIGIpADEAxjsyXGFIrFdEsOwtx2HxV0h26f1bUnxV0h26f1bVyEpJQaJYdhbjsPirpDt0/q2o+KukO3T+rauVosEtc8O5uYJbrjMAnCckyShGiWHYW46/4raQ7dP6tqPitpDt0/q2rj5UhliMS4hgOV7XwGcb0kaJYdhbjqPitpDt0/q2pPitpDt0/q2rQu0FUFA1rzC0bDM4xKgU6LnTdaTAkwJgb0kjRLDsLcdb8V9I9un9W1HxX0j26f1bVx0pJQjRLDsLcdj8V9I9un9W1bHRvLLamEc9Tp1G67s03d2JHkq9lIhFVzsGowo9GezPtnZ7ayaTocOsx2D28RrG8SFv15e0ZpOpZ6ratJ117TIOo7QdoORC9Eey2nm2uzMqtwvDEbHDBze4gqThX26fQc0/qzcoQhDnnH8pNuNOxVYzIu/vENPkSqXZZYF55uNOQ+Z30W7N5wVv8AKW4+7GCAZbBIn5hqgydm+FVjrI0FwqTfMf0puvEZmATE7CCsbSvC4PTcjpfSqff6IiG3kYUwGDucT9IkY8Mlj72D1qbDvbLD/Dh5J6towDGSNeIBGHCHfwqK6zGCQWuAzunEDeDj5KKfpvV88TsOTOKRyL2cQHDxEHyWVLRznuDWOY8kwAHAHwdChyiVfC1qZWTOowtJBwIJB4jBZ2l7CRcaWiBMmZdGJGwbkxKJVyBZRKxlEoRIsoDljKJQSS21DUbdJ6QxaXHMa2yfEd6W1VanNsY5sNaSQbsEziZdrUOU7ZqoEtd1XYHdscOB+9ViBrGpWVJ4DgSA4AyQZg7jCf51zWmjdZJcDeI6U5QHdkqPWplri05gwYIOW8ZqSor6pIj5ZJDZMAnYsJWxr2CkLM2oKk1CcWYf+8FrFKIk2OjxTIEtdfDr0z0bjRJEbZTD232OqOqC9eAuGbxB1jcE8y2uNEgnBguNwA65k468Ama7ejTZzVx+d4zLw49HA6lBPQY0g67i4tZOsmCdw+YqVY9Nmi1zaYEOEEuxM7dg4KDa6kvOwYDgMB6JmVJDMiUkpJSIVkWUSklJKCRVa/IxbjzdWnqa8EftNx+yqnVl8jR6Vbiz0chz+UM7B+HmXDeSLFCk80cRyouAsriZIluRg9cZHUqpstcc6HtcTUmQKzQ8OOwmcZ3hWnyrfqb+LfthVD7g/mudjoXrsyM+GazrSfSek5Ja+i56/RE2zPa2+7UZAa6W3KmYOAIMYiMJEhZ1Iu9MgAC7kG4TJaABhJ4u+iEwamN5wmWNe8bXX4adxIg952rC1taagLnENvXHECS2DiQNcjGNsrCJZ2dWZkG0nAm44NGBcAYxynEx4FMWiygNvMN4a935w1DMbU7/ACw5tJ1GnhTccZxcfuE7AizvIa242Seu1x62cOYMMIMa1pDpzKzIw6wVBSbUjoOJaDhiRuzTNWk5pIcCCMwcCt2bJNRjKRY6oW323CC1rsyDkA7DODqUJukKwdUqOF8kGm9z23gCcM8gcFampspJrpSSklErQSLKSU5Ss73dVjnfRaT6BZe4Vf7Op+4/8EK4kMyiVJbomuWlwpVLoME3HZnuS2awPvtv06t2Rehj5jXqQjEhptseBEyNjgHDzRz7DmwDewlvkZCnaY0eBV/Q06tyB8j89cSFjQ9m7Q+k6oGOhuohwcYzgQoGPvIcUs5fwgT4zHknqpqGjIAbRvxAjrxmdZMa0x7hV/s6n7j/AMEe41subqcLj8/BSMSM6xiiwdolx+yPvTtKuXAOeSTTyJxwDSQO4x4p6pYjzzRUp1ixoDTdY6cG6sNpTTrLVuOilUAkNAuPmMyThicG4oTiUmulErKrQc3rNc2crwInhKblCkiyhJKRBIsolIklCBZVmcjPWrcWejlWUqzORjrVuLPRyHw3/mH4eZcCEIUnmzheVf8AU38W/bCplsmGjWctUnBXLysfqb+LfthVBYGkOvx0WSZ1SAS0cZjBVqcKT0nJPNPb6IlucL52X4/Zot+/BRbXgymCCCQXmSCDeOBEZYN1pW1AAyeqWuaTsJJk90t4hLUo9Nk4CWsdsBbA8CIIO/csqVDOs8xt7hTMAS4ZuOQOxo3bT5J/3284taSAereuzOx0C6QcRlsSUn1KNQViwHN0OgjEkdIDqmZzUIS92oFx1YDE6laE9ZWXJm+1Oy6u0NAbjvjWnbPaHGm6kHEBxvRqJaMj3Y9yYtNS89x2k+qcFFzC8OEOaIg6i6G+hKtGQ6SPK3vsh7IVrfWuM6NNsGpUIwaNg2uOofcj2Q9kK2kK1xnRptg1KhGDBsG1x1DvyV/6F0LRstFtGi26xviTrc463HarHMvl9VisNP7eQaF0LSstFtGi26xviTrc463HapyEKTzbbblghCEIBCEIAQhCAEIQgKj5duvZPo1fWkqrVs8ulmJ92fIhoqCCcTeNPLbkqkQ9NcuYp8fNiyiVjKJUH1yKnbJZzUe1gIBJiTkmESpIklO0e/nDTaL7h2cRgrF5GOtX+kz0cq4sdpcwuc0kENiRvw/57lY3IuelX+kz0cpcHxX/AJh+HmXChCFB5w4blUcBZHEiRLcMRPTGxUvXtLnZ5DIDBo4DUrm5Wf1N/Fv22qlmVYDhAMxiRJEGeidShrOT0XJb/C9voh2gZa8HK7e7wQAR4xwKniwuexjWEVHPazI5EOeYMxi0Bre/eFr7H1p1AEu2RdOB45d6f0bN1w1auJafwb5bFnUdZGNmthDrrzLT0TOMas0hbzVXpAuAmMYzBDT3H0TdsqNJJAM3nScLpGqBtzJ4p5h52nHzsy3t2eg8NqnvImciNZmS9oOU48BifIFbPQujTaa9GkTc94qxeiYAmSBrzd3haqhUAJnIgiRmJESul9kiRpOxM5znGte2MCA28C4tg8VbpMrSp02ba6mXvoXQtGy0W0aLbrG+JOtzjrcdqnIQrHjm23LBCEIQCEIQAhCEAIQhACEIQFS8ulWHWQFoIIq5yMZpZEKsA6rEsaWt/ug+etytXlttbWGzhzA8ltW7OTXA0sTtzVTttDi4uJJgTmQMwAMMhirqOs9NcX+Cnx82Ym0n5mtPEQf4YQDTPab4OH3FTnPfca4gODpgAhxEGMWnHzUdxpHMXT3t8jI81bD37z7PEj2um1ryGOvtGToie5MqZzTW4gOfsmLo43SZWbbTNMkuBcD1CwRd2g6sVGDrKtdZEpPGIOR8jqP53qzORdsOrg6nM9HKtLSwYOb1XeR1hWhyPUnNNS8CCbhx2Q+PJQ6Yy6j4b/zLWzzLcQhCoedOH5U2g2R85YeRkecKm3tpuotuNdzjSecMyCDkWjdkrk5U6d6yOExJaAd98R5wFStO03BAaA8Ey44mMrsHAY681VnoeS+ae1+SJNns/PFtNjw2GXjfIaL2Jdx1CdgTlBvN05MTi7Ag8MRni1n7yj/ynPXaHev8QKYtFsc/cNn4nX+YhVhs6spGNWo43bxOAAbPZxiN2am0i66GsgPa0OkQ0gXi8uLt36NRbZb31bt8zdbdGAGHcsbZ1p1Ogt4ZRxER3KxVMcGstBqOGJdBLRjiY14nM+C3HsAC7SlmJxPOSTwaVrbPzYpA9LnDfvY9AsDco3nBbjk3EaQou/6jWji6fuCkztc7OrY/I9EIQhSePBCEIAQhCAEIQgBcTyr6br2WyU30KpouNYNLgGklvNvMAEHWB4LtlrNP+zlnttMU7Qwva118AOc3pQRMtIOTihrY1U01qqpSihX8puktVqqAb20iTx6CUcp+ktdpf3CmD9mPJW38JNF/2Dvra3+9Hwj0X/YO+trf70k6mmXbscEUppf2nq2u57zUdUuTdLw3C9E4sA2DMHJa19RgEDEbj6uI8gAu25W/ZSy2F1nFmYWc4KhdL3um6acdYmOsclX0q2I6Fja010J0KEPQw6yOIB8x+Czc2WxMkSWkTiNYx2Z+O1Rk7QfqmNYOx2rxy8EpaeRqmNhyeNpENMG+Jkk4FuoR4iVgauMOaN+F0+SwqNg+h2jUma1ETBIa8CWmbjsQdYOo8dRVo8kNpc91UuffgsAwiBDs1VLWEs244bcsY8vBWbyKNIdXkR0mZ8HK9TeGIyPjvz/A/DzLjQhCyPPHGcpL2Ns81JuBzCYzweI84VEPdJJ368+9XdytNJsT4x6p8HgnylUoyyuLLwiLwbEi8ScobmoO/wAmP8T2+iM7RYnsaxzoh4lsEHDfsUeVlXpOY4teCHNwIOpO2K3upXroabzS03hOB2IdKQsUXiXAODWuJBmDhAy3kLI0ui0EgACSTtcTAA1mGhYU8KTj2iGjgOkf9KkOLL0Om42oA8DrXQA1seDvHehboGXVRcMTEBgnPMvJ8vNdB7DGLbYR2q948AC0feubtVZpJDBDATdBzx1uO3ALo/ZIxpext7D2N7w0k+ZKGVq/x1bGeikIQpPIghCEAIQhACEIQAhCEAIQhAU9y+9eyfRretJVNKtjl+69j+jW9aSqWVB6C58zT4+YqUOQxhOX/A4nUsi1va8sPx8lZUs+slW61urkPgXgIIG7I70wBLLpaZBm8TAA1gjjim+ZOog8D9xxSlp+YkbBr8NS0zblgdo2Y1XNYzEwc8BtJ4ZKy+RVpDq4OYcwRswcqxpFx6nQA1zHidas/kVu3q8EnpMknWYdklVP2z88D477zLezzLiQhCyOAcFyuD+ZP4s+21UqyywJebg1do/Rb95wV4cqNV7bK51PrNLSMJyeCcOEqj6t55NSo6Lxmfmd9EbN+AUHf5M5p7fRCupsdiKmP/UBB8RIT9odeYwP5trWAi8yC53cDieMKL7y0AgMbBBALpLge1IIx8tyjyh0ZQ/Vq3oa0EATAzcSYknfgMlsLPRpupNeag5ybjmbWbTrkDGdwWvsdQtJcDBa0kEbT0R5uRY2STwgcXEMHqfBSiU8yRSaHVaQIGDWzAAwEuxjXdjFbP2Fq3tLWV22sD4hy1VKp/TP2C639o3R5BbHk/8A60sn+KPQozK3f43sZ6YQhCHkwQhCAEIQgBC57239rho6zCsaZqzUFO6HXOs1xmYPZ81x9blyptpMeLNeLvlFYSOP6NSlJvRd7S0U0otFCqt3LswGPdDndH6YZiAfkwGOaaq8vbWuI9zJgxhXBGGw83iEaa1l3c7Zf+eKLZQqlZy/U9dkcP8A9Qf9CzHLy3VZCeFdoPg6mEVLeonQ7bs8V/SLy+EX7JM9WtkRtpbc1VNOm0kCSZMQRdz2nGAuw5QvbZukjRPMmjzQeOk+ZvlmRuR8vmuOfZ8MJ8jMbCDC0VLXQdm7WdVFkqaln7krSGj6jHFuDgOxl4ZzxTFiqsY484wuEEAZY7VGDyMinRbX6zeH94A+qnFQ6p1cf4aynrGok4DPIJ/m2s62J7I/1FFO1NBBLACOySPIpssYcnR9IfeFNNKSlNN/OuCclqEq1y7hqAwAVoch+df6TPRyqyoyP+MlafIdnX+kz7LllVin7tZ8N9b+k57i50IQqnDOE5WapbYnlpIMtxGBxeAfIlUS55JkmTtOJV58r/6jU4s/zGqkBauiGlrCBOqHYmcXAglDucnc09vohpPCgBi8x/dHWP8AtG8+BRz10S1l2fmOPc0xA9VHJlDo5IdqWiRAF1uwepOZKfsxhhPE/utgfxPHgmS1rOt0ndkZD6R18B4pX1iWEnWQ0agA3EgDUJLVJKcaxx/RoNHbcT3NEDzJW15Pj/8AKWT/ABR6Faq2tkUoPQugAnUZ6U95W59iLOWaXsrSQYrDEZEQYI3FGjO3/R7PQ9KoQhQeVBCEIAQhCArvlz/q1n/cM/y6qoqz9YbBieAx+5Xpy6f1az/uGf5dVUXVddlo4E6ztG4KV1ncuPNT3haHZDYMeLukfVNSs7SelvgE8SAmpSrWfZU8xZRKSUkqpWTNtUjIkJ6lWnOAe4TsOyQfEEqNKkWe2BtN7Sxri7JxzHBa2dUPNkqpoyfTGsR4t/FqbNDYT4SPFsrCzEXgCYacCdxzWVsptY8hjrwGTldul04oJdS6jDmzqx4YrApeeOvHjilL/A6lTDS9RXIyY6Rd7x+CtHkMzr/SZ9lyqk4FXFyL6NqMbUqObAqFpbOcAHGNhnBKs6c9a+cD475V+JpluISpFmcU4LlcA9yfJgSyTnH6RuMKiq7QHENN4A4GIkbYOSvPlg/UanFv22qiWESJynGM41wh2uT+be30RLqaVeaIomLoM5YpmyjpjYOkeDRe+5P6WFK+DRBDCNfaGfDUo9FzQ15Jh0ANEHGT0sdUAeas9eZ0pzzJFC0UuaqB7Cah6rpy/J8VHrmAwbp73GfS6n7bos0xT6TXc4ARGqY/FRbS+XmMpgcBgPIBHKyZE5E+lZ4Dab3NIqi82DN12QnZOS3Hsa6dM2YjIVmtGzBpA9Cud0b/AEl7UwF3gMPOFveTu2P/AJSsrJ6Lq7XEbSAVLawlLV/ifj5HpdCEKh5cEIQgBCEIDgeWeoxthpGoCWi0MkD/AA6qoJ8OqG7MOdhOcE61e3LownRrIE/zhn+XVVC0HgOx3idkiJV09SeqTt3Hm1tJVmsL67nlsQMSSYgJDUpNwDec2kmP3VFLi2RJGorCVbHh1LPpn+H2YoJf6E63M8wkNinqua7vg+CxNrbzVy4L0zf1xsUaVZ10dKT2Ze3AY09aHalncM2lNypdqY6ldioHXhOBmNyZ97nNod3YpVRQnEtPvz4r+Efa9QzKJTjizYWnxWJpbCD5KPo1P9WnsfprKmEqRRtt2m9l1pvRicxGxMOpkal2XsN7DOtDm1Kjehm1p+bed27Xwzp99m+oxtbRWamoy9hvYd1oc2pVb0M2tPzb3btg18M750JogUmAQsdCaEbSaMFuAFVuTjWtrVaVSwhCVCgyK95XaZdYngZksH/kaqUo2WgaVRxqkOaOiCIvHdjiFdnK0T7lUgSeiBGclwH3qi6VmE49I4CB1RJgX3D0HirI7fJ/Nvb6IQtJYxoBJcS6B+6PQrD3Z8gXXSchBx4bVnabVODcBkTlIGQgZN3eqxsdufScHMMEatR4hMpzPvbQWcEOJPyAnHURl5wmFKtNYkFznBz6kE3dQkkg7DIGCWjSDafOObel11oPVwEknbwU4ZyI15BRF2i93aIaOGZ9AtryeujStkn+1HoVAr2vo0nOAe2SXDITPVwywUWg6kXuL7zWwS0Mxx1CTq3qaqVkk/msi1UrD3eZ6z95Z2m+IS+8s7TfELyeyoTTc6WANIFw9YzrBz75TlkdJNOSWPEt3EfhEHglNnLg5q5OTcYuHueq/emdpviEe9M7TfELyG5x2pOcO0rMz0D/AFwPXvvTO03xCPemdpviF5B5w7Si+dpQaD/rgX7y3Whp0czEH+cMyIJHQqQRwMKia1EkyBxA1H8DmOKaZWg4yRkRtCzFXY/ueJH3rWmGoZ99hZqzowyY8+7I47nAH1Sc405tj6JI8jKe51xzAdwM+Rn0TZLDqjxH4+iu6X17/c1e0wut1HxH4SkNM8eBlZGiNR/Pdj5Js0yquh9nd8ZViLKjWLXBwzBkSmyhZKUyg7abSXvLjEnHDJZ2NjHOPOOLRBgjbqUaV23sL7CutDm1Krehm1p+be7du18M7Kr7sTz2mVpaKimWZewnsQ+u4VKgNzNrT829w2btfDO+NCaEbSaMEaE0I2k0YLcAKrbZyLS1qtHLABKhCgyBCEICveV0TYnjHNnVzPTbgFSrKkNDWvuOc9oLG4i6DMvfrcDqV1crgJsVQDM3QO9wEd+XeqKpWp1yCejTDrogYF/R+/yV6XB2uT3Fm9voiPUdJJGAJJ81jKSUkqh9ciynHWlxaGFxLQSQNQJzhO1mXaLMGEuJdIMvAGF1w1DWokqWnSJH6NrezqmAcxgQe4pbRa74HRYCJxaIJnbqUeUBMTiBicQErZWI3abnbA4ji6Gj0K19ei5ji1wIIzBU61G7RA2kDuaMf4pW1ksLbfQi9m4lkGmyTnGsncFKttoYadNrWAEAku1mSYn1UVhhrjthvnJ9PNTP5PJexryGSGyZBgEdE+UceKUUt0xStf8AfYp0GVtdZzTZckOjpGJ8cduxQpYMMTvGHgCE/bbE2m8i+C0axi7hG1N069IB00yTHRN4xO1w1q1SeL7oXtskjUjFtmvCWz3g/dKwdRdsnhis2gOa5zngOEXWkHHhGULB1VwzMjfDgqtURMbvmQmkbWXPHbPHH1T1G3FplpLTEZAjEQYnJMQOO4T5qMKX61fPPgV2COfuHcjnDtWUjWB3f8JLgOR/PkpwVTk89zIAVkXm8Pz+dSQ0ju9PVdn7CewbrQ9tSq3oZtafm3u3btfDOKqq6f2W8ytLRWamoy9h/YQ2h7alQG5m1p+bed27XwzvnQmhG0mjBGhNCNpNGC3ACyblnHtLR2jlgAlQhQZghCEAIQhAV7yvUXOsNQNBJlkAZ/0jVRtrAa5zXTi8Xoi8GtwJ2AkkmF6Q9s9G89Z3tx6TSJGYkZjeM15ttr30nVKRF0zdfe6TnEGZkjLXhGavS0kda4VrBVSMmztM3HTEm6QQ6BwkHBYU7PLHPloukCDmb2zwT9mrNIktDbjDLm9ZxcYBM4Tio1WvIugXW5xmSdpOsqWqYk6DiJG5RK2Nm0fTNBz3vuvGLW4ZasN61kqtVDphvpM2LKcszWl4DnXROLs4TMqVo9xvGGNfIIhwkCdaUKakgs8gIl15zpE5mZcAdQzKc0o/FrdjceLsSnaNJgeA4848n9lv4qPUex9V5eSBjBAnEYBfTVThoa6W/k8DWr7aDFlK8GtkCZJJyAJuyfDzRVp3LwkH5QRrE5jdgsjXLBIjpAASAYAaMRORkqGSs68NOXT8/wCmdTgJRKSUkrAzkVKKhGtYykUptahJJdQNwPgEEkCDjhtATQqQcBHqm5S84f8A3j6rXGujLd7CTKq0AmDI1GI8klSmWxIIkSJwwOtJzm4fncu49h/Yipantq1gSwRda6TI1Ez8uwa+GdHhz+LiZWloqFLE9g/YZ9ocKlUG5m1p+be4bNg18M770JoRtJowRoTQjaTRgtwAqScm0tHaOWACVCEMwQhCAEIQgBCEIBm1UA5pCqLlC5PedJqM6Lxr1EbHfirjTFosjXiCELU1uhyjyhbdGVaDC17CCXbJENG0YZnyWtXqG3+x9N+pat3J9T2DwUtyfcr8+lHne1OF87uiP2RH3JmV6N+HrNg8EfD1nZHgjcuSXfpf68fY860GXnAbSAtgRUqOdTothrZm7rjaVfXw+ZsHgj4fM2BaUWmFR82Flf4UKnj7Hn2xMLS5xEXQc8MVFY2cSYG38F6M+HzNgR8PWbB4KHWoSjVJDvyhLDx9jztaakkDYB+P4JiV6Q+HrNg8EfD1nZHgq1VYnJV32XOHieb5RK9IfD1nZHgj4es7I8FUjTO7iebpRK9I/D1nZHgj4es7I8EGmd3E82yiV6S+HrOyPBZU+T+mD1R4IRpfcVJ7B+wTrQ5tWq3oZtafm3u3btfDO/NCaEbSaME5ovQjaQwC2gCHy2lo63LABKhCGYIQhACEIQAhCEAIQhACEIQCFIhCAEIQgBCEIAQhCAEIQgBCEIAQhCAEIQgMghCEAIQhACEIQAhCEAIQhACEIQH/2Q==">
            <a:extLst>
              <a:ext uri="{FF2B5EF4-FFF2-40B4-BE49-F238E27FC236}">
                <a16:creationId xmlns:a16="http://schemas.microsoft.com/office/drawing/2014/main" id="{6AF58426-7AFF-4548-B94F-6D7D9309B1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213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95237" name="AutoShape 8" descr="data:image/jpeg;base64,/9j/4AAQSkZJRgABAQAAAQABAAD/2wCEAAkGBhISEBUUExQUFBUWGBoXFxcUFxQWFRgXFxQXFxgYFRgXHCceFxkjHBcUHy8gIycpLCwsGB4xNTAqNSYrLCkBCQoKDgwOGg8PGiwkHyUsKSwsLSwtLDQvLC4sLCwsLCwsLCksKSw0LCwsLCksLCwsLCwsLCwpKSwsKSwsLC8sLP/AABEIAOEA4QMBIgACEQEDEQH/xAAcAAABBAMBAAAAAAAAAAAAAAAAAQMEBwIFBgj/xABLEAABAwEEBQkEBgULBAMAAAABAAIRAwQSITEFQVFhcQcTIjJSgZGhsQYUF0Jyk7LB0fAjNIKSohUkMzVTYnOzwtLhY3Sj8SVDg//EABoBAQADAQEBAAAAAAAAAAAAAAABAgMFBgT/xAAzEQACAQEEBQsFAQEBAAAAAAAAARECAwQSIRQxcZGhBTNBUVJhgbHB4fATIiMy0WLxQv/aAAwDAQACEQMRAD8AvFQNL6bo2amalV4a0bcydgGZO4KRa7SGNLiYAEknYFQXtZ7SvtlcvJPNtkU26g3b9I5nw1Ifbcro7zXGpLWdZpflhqEkWek1o1OqySf2WkAeJWmPKlpDt0/q2rkUkqD0tNwu9KjAvE7BnKnb9bqZ/YaE6OVG2H/7Gt40mOHiIPkuKlIoaktodh2FuO+p8o9scHEVKcNbeMBmQgdV112vISoj+VK2gYVGOO3mmtA7syfziuMlJKqqWukaJYdhbjsXcqlvgQ6mDrNxuOzDUnavKjbObYW1WmpJvg0mXQNUHWue0OLLcqc+XB0dCPu3zGaZs4phjx+jeXABpcXMLDOYBwPiodecZ5FNEsOwtxv/AIqaQ7dP6tqPippDt0/q2rmDQZqqNneHAdxj1hYmxPzAvDa0h3orYkW0Ow7C3HUfFTSHbp/VtTlo5T7e10CrSeIGIpADEAxjsyXGFIrFdEsOwtx2HxV0h26f1bUnxV0h26f1bVyEpJQaJYdhbjsPirpDt0/q2o+KukO3T+rauVosEtc8O5uYJbrjMAnCckyShGiWHYW46/4raQ7dP6tqPitpDt0/q2rj5UhliMS4hgOV7XwGcb0kaJYdhbjqPitpDt0/q2pPitpDt0/q2rQu0FUFA1rzC0bDM4xKgU6LnTdaTAkwJgb0kjRLDsLcdb8V9I9un9W1HxX0j26f1bVx0pJQjRLDsLcdj8V9I9un9W1bHRvLLamEc9Tp1G67s03d2JHkq9lIhFVzsGowo9GezPtnZ7ayaTocOsx2D28RrG8SFv15e0ZpOpZ6ratJ117TIOo7QdoORC9Eey2nm2uzMqtwvDEbHDBze4gqThX26fQc0/qzcoQhDnnH8pNuNOxVYzIu/vENPkSqXZZYF55uNOQ+Z30W7N5wVv8AKW4+7GCAZbBIn5hqgydm+FVjrI0FwqTfMf0puvEZmATE7CCsbSvC4PTcjpfSqff6IiG3kYUwGDucT9IkY8Mlj72D1qbDvbLD/Dh5J6towDGSNeIBGHCHfwqK6zGCQWuAzunEDeDj5KKfpvV88TsOTOKRyL2cQHDxEHyWVLRznuDWOY8kwAHAHwdChyiVfC1qZWTOowtJBwIJB4jBZ2l7CRcaWiBMmZdGJGwbkxKJVyBZRKxlEoRIsoDljKJQSS21DUbdJ6QxaXHMa2yfEd6W1VanNsY5sNaSQbsEziZdrUOU7ZqoEtd1XYHdscOB+9ViBrGpWVJ4DgSA4AyQZg7jCf51zWmjdZJcDeI6U5QHdkqPWplri05gwYIOW8ZqSor6pIj5ZJDZMAnYsJWxr2CkLM2oKk1CcWYf+8FrFKIk2OjxTIEtdfDr0z0bjRJEbZTD232OqOqC9eAuGbxB1jcE8y2uNEgnBguNwA65k468Ama7ejTZzVx+d4zLw49HA6lBPQY0g67i4tZOsmCdw+YqVY9Nmi1zaYEOEEuxM7dg4KDa6kvOwYDgMB6JmVJDMiUkpJSIVkWUSklJKCRVa/IxbjzdWnqa8EftNx+yqnVl8jR6Vbiz0chz+UM7B+HmXDeSLFCk80cRyouAsriZIluRg9cZHUqpstcc6HtcTUmQKzQ8OOwmcZ3hWnyrfqb+LfthVD7g/mudjoXrsyM+GazrSfSek5Ja+i56/RE2zPa2+7UZAa6W3KmYOAIMYiMJEhZ1Iu9MgAC7kG4TJaABhJ4u+iEwamN5wmWNe8bXX4adxIg952rC1taagLnENvXHECS2DiQNcjGNsrCJZ2dWZkG0nAm44NGBcAYxynEx4FMWiygNvMN4a935w1DMbU7/ACw5tJ1GnhTccZxcfuE7AizvIa242Seu1x62cOYMMIMa1pDpzKzIw6wVBSbUjoOJaDhiRuzTNWk5pIcCCMwcCt2bJNRjKRY6oW323CC1rsyDkA7DODqUJukKwdUqOF8kGm9z23gCcM8gcFampspJrpSSklErQSLKSU5Ss73dVjnfRaT6BZe4Vf7Op+4/8EK4kMyiVJbomuWlwpVLoME3HZnuS2awPvtv06t2Rehj5jXqQjEhptseBEyNjgHDzRz7DmwDewlvkZCnaY0eBV/Q06tyB8j89cSFjQ9m7Q+k6oGOhuohwcYzgQoGPvIcUs5fwgT4zHknqpqGjIAbRvxAjrxmdZMa0x7hV/s6n7j/AMEe41subqcLj8/BSMSM6xiiwdolx+yPvTtKuXAOeSTTyJxwDSQO4x4p6pYjzzRUp1ixoDTdY6cG6sNpTTrLVuOilUAkNAuPmMyThicG4oTiUmulErKrQc3rNc2crwInhKblCkiyhJKRBIsolIklCBZVmcjPWrcWejlWUqzORjrVuLPRyHw3/mH4eZcCEIUnmzheVf8AU38W/bCplsmGjWctUnBXLysfqb+LfthVBYGkOvx0WSZ1SAS0cZjBVqcKT0nJPNPb6IlucL52X4/Zot+/BRbXgymCCCQXmSCDeOBEZYN1pW1AAyeqWuaTsJJk90t4hLUo9Nk4CWsdsBbA8CIIO/csqVDOs8xt7hTMAS4ZuOQOxo3bT5J/3284taSAereuzOx0C6QcRlsSUn1KNQViwHN0OgjEkdIDqmZzUIS92oFx1YDE6laE9ZWXJm+1Oy6u0NAbjvjWnbPaHGm6kHEBxvRqJaMj3Y9yYtNS89x2k+qcFFzC8OEOaIg6i6G+hKtGQ6SPK3vsh7IVrfWuM6NNsGpUIwaNg2uOofcj2Q9kK2kK1xnRptg1KhGDBsG1x1DvyV/6F0LRstFtGi26xviTrc463HarHMvl9VisNP7eQaF0LSstFtGi26xviTrc463HapyEKTzbbblghCEIBCEIAQhCAEIQgKj5duvZPo1fWkqrVs8ulmJ92fIhoqCCcTeNPLbkqkQ9NcuYp8fNiyiVjKJUH1yKnbJZzUe1gIBJiTkmESpIklO0e/nDTaL7h2cRgrF5GOtX+kz0cq4sdpcwuc0kENiRvw/57lY3IuelX+kz0cpcHxX/AJh+HmXChCFB5w4blUcBZHEiRLcMRPTGxUvXtLnZ5DIDBo4DUrm5Wf1N/Fv22qlmVYDhAMxiRJEGeidShrOT0XJb/C9voh2gZa8HK7e7wQAR4xwKniwuexjWEVHPazI5EOeYMxi0Bre/eFr7H1p1AEu2RdOB45d6f0bN1w1auJafwb5bFnUdZGNmthDrrzLT0TOMas0hbzVXpAuAmMYzBDT3H0TdsqNJJAM3nScLpGqBtzJ4p5h52nHzsy3t2eg8NqnvImciNZmS9oOU48BifIFbPQujTaa9GkTc94qxeiYAmSBrzd3haqhUAJnIgiRmJESul9kiRpOxM5znGte2MCA28C4tg8VbpMrSp02ba6mXvoXQtGy0W0aLbrG+JOtzjrcdqnIQrHjm23LBCEIQCEIQAhCEAIQhACEIQFS8ulWHWQFoIIq5yMZpZEKsA6rEsaWt/ug+etytXlttbWGzhzA8ltW7OTXA0sTtzVTttDi4uJJgTmQMwAMMhirqOs9NcX+Cnx82Ym0n5mtPEQf4YQDTPab4OH3FTnPfca4gODpgAhxEGMWnHzUdxpHMXT3t8jI81bD37z7PEj2um1ryGOvtGToie5MqZzTW4gOfsmLo43SZWbbTNMkuBcD1CwRd2g6sVGDrKtdZEpPGIOR8jqP53qzORdsOrg6nM9HKtLSwYOb1XeR1hWhyPUnNNS8CCbhx2Q+PJQ6Yy6j4b/zLWzzLcQhCoedOH5U2g2R85YeRkecKm3tpuotuNdzjSecMyCDkWjdkrk5U6d6yOExJaAd98R5wFStO03BAaA8Ey44mMrsHAY681VnoeS+ae1+SJNns/PFtNjw2GXjfIaL2Jdx1CdgTlBvN05MTi7Ag8MRni1n7yj/ynPXaHev8QKYtFsc/cNn4nX+YhVhs6spGNWo43bxOAAbPZxiN2am0i66GsgPa0OkQ0gXi8uLt36NRbZb31bt8zdbdGAGHcsbZ1p1Ogt4ZRxER3KxVMcGstBqOGJdBLRjiY14nM+C3HsAC7SlmJxPOSTwaVrbPzYpA9LnDfvY9AsDco3nBbjk3EaQou/6jWji6fuCkztc7OrY/I9EIQhSePBCEIAQhCAEIQgBcTyr6br2WyU30KpouNYNLgGklvNvMAEHWB4LtlrNP+zlnttMU7Qwva118AOc3pQRMtIOTihrY1U01qqpSihX8puktVqqAb20iTx6CUcp+ktdpf3CmD9mPJW38JNF/2Dvra3+9Hwj0X/YO+trf70k6mmXbscEUppf2nq2u57zUdUuTdLw3C9E4sA2DMHJa19RgEDEbj6uI8gAu25W/ZSy2F1nFmYWc4KhdL3um6acdYmOsclX0q2I6Fja010J0KEPQw6yOIB8x+Czc2WxMkSWkTiNYx2Z+O1Rk7QfqmNYOx2rxy8EpaeRqmNhyeNpENMG+Jkk4FuoR4iVgauMOaN+F0+SwqNg+h2jUma1ETBIa8CWmbjsQdYOo8dRVo8kNpc91UuffgsAwiBDs1VLWEs244bcsY8vBWbyKNIdXkR0mZ8HK9TeGIyPjvz/A/DzLjQhCyPPHGcpL2Ns81JuBzCYzweI84VEPdJJ368+9XdytNJsT4x6p8HgnylUoyyuLLwiLwbEi8ScobmoO/wAmP8T2+iM7RYnsaxzoh4lsEHDfsUeVlXpOY4teCHNwIOpO2K3upXroabzS03hOB2IdKQsUXiXAODWuJBmDhAy3kLI0ui0EgACSTtcTAA1mGhYU8KTj2iGjgOkf9KkOLL0Om42oA8DrXQA1seDvHehboGXVRcMTEBgnPMvJ8vNdB7DGLbYR2q948AC0feubtVZpJDBDATdBzx1uO3ALo/ZIxpext7D2N7w0k+ZKGVq/x1bGeikIQpPIghCEAIQhACEIQAhCEAIQhAU9y+9eyfRretJVNKtjl+69j+jW9aSqWVB6C58zT4+YqUOQxhOX/A4nUsi1va8sPx8lZUs+slW61urkPgXgIIG7I70wBLLpaZBm8TAA1gjjim+ZOog8D9xxSlp+YkbBr8NS0zblgdo2Y1XNYzEwc8BtJ4ZKy+RVpDq4OYcwRswcqxpFx6nQA1zHidas/kVu3q8EnpMknWYdklVP2z88D477zLezzLiQhCyOAcFyuD+ZP4s+21UqyywJebg1do/Rb95wV4cqNV7bK51PrNLSMJyeCcOEqj6t55NSo6Lxmfmd9EbN+AUHf5M5p7fRCupsdiKmP/UBB8RIT9odeYwP5trWAi8yC53cDieMKL7y0AgMbBBALpLge1IIx8tyjyh0ZQ/Vq3oa0EATAzcSYknfgMlsLPRpupNeag5ybjmbWbTrkDGdwWvsdQtJcDBa0kEbT0R5uRY2STwgcXEMHqfBSiU8yRSaHVaQIGDWzAAwEuxjXdjFbP2Fq3tLWV22sD4hy1VKp/TP2C639o3R5BbHk/8A60sn+KPQozK3f43sZ6YQhCHkwQhCAEIQgBC57239rho6zCsaZqzUFO6HXOs1xmYPZ81x9blyptpMeLNeLvlFYSOP6NSlJvRd7S0U0otFCqt3LswGPdDndH6YZiAfkwGOaaq8vbWuI9zJgxhXBGGw83iEaa1l3c7Zf+eKLZQqlZy/U9dkcP8A9Qf9CzHLy3VZCeFdoPg6mEVLeonQ7bs8V/SLy+EX7JM9WtkRtpbc1VNOm0kCSZMQRdz2nGAuw5QvbZukjRPMmjzQeOk+ZvlmRuR8vmuOfZ8MJ8jMbCDC0VLXQdm7WdVFkqaln7krSGj6jHFuDgOxl4ZzxTFiqsY484wuEEAZY7VGDyMinRbX6zeH94A+qnFQ6p1cf4aynrGok4DPIJ/m2s62J7I/1FFO1NBBLACOySPIpssYcnR9IfeFNNKSlNN/OuCclqEq1y7hqAwAVoch+df6TPRyqyoyP+MlafIdnX+kz7LllVin7tZ8N9b+k57i50IQqnDOE5WapbYnlpIMtxGBxeAfIlUS55JkmTtOJV58r/6jU4s/zGqkBauiGlrCBOqHYmcXAglDucnc09vohpPCgBi8x/dHWP8AtG8+BRz10S1l2fmOPc0xA9VHJlDo5IdqWiRAF1uwepOZKfsxhhPE/utgfxPHgmS1rOt0ndkZD6R18B4pX1iWEnWQ0agA3EgDUJLVJKcaxx/RoNHbcT3NEDzJW15Pj/8AKWT/ABR6Faq2tkUoPQugAnUZ6U95W59iLOWaXsrSQYrDEZEQYI3FGjO3/R7PQ9KoQhQeVBCEIAQhCArvlz/q1n/cM/y6qoqz9YbBieAx+5Xpy6f1az/uGf5dVUXVddlo4E6ztG4KV1ncuPNT3haHZDYMeLukfVNSs7SelvgE8SAmpSrWfZU8xZRKSUkqpWTNtUjIkJ6lWnOAe4TsOyQfEEqNKkWe2BtN7Sxri7JxzHBa2dUPNkqpoyfTGsR4t/FqbNDYT4SPFsrCzEXgCYacCdxzWVsptY8hjrwGTldul04oJdS6jDmzqx4YrApeeOvHjilL/A6lTDS9RXIyY6Rd7x+CtHkMzr/SZ9lyqk4FXFyL6NqMbUqObAqFpbOcAHGNhnBKs6c9a+cD475V+JpluISpFmcU4LlcA9yfJgSyTnH6RuMKiq7QHENN4A4GIkbYOSvPlg/UanFv22qiWESJynGM41wh2uT+be30RLqaVeaIomLoM5YpmyjpjYOkeDRe+5P6WFK+DRBDCNfaGfDUo9FzQ15Jh0ANEHGT0sdUAeas9eZ0pzzJFC0UuaqB7Cah6rpy/J8VHrmAwbp73GfS6n7bos0xT6TXc4ARGqY/FRbS+XmMpgcBgPIBHKyZE5E+lZ4Dab3NIqi82DN12QnZOS3Hsa6dM2YjIVmtGzBpA9Cud0b/AEl7UwF3gMPOFveTu2P/AJSsrJ6Lq7XEbSAVLawlLV/ifj5HpdCEKh5cEIQgBCEIDgeWeoxthpGoCWi0MkD/AA6qoJ8OqG7MOdhOcE61e3LownRrIE/zhn+XVVC0HgOx3idkiJV09SeqTt3Hm1tJVmsL67nlsQMSSYgJDUpNwDec2kmP3VFLi2RJGorCVbHh1LPpn+H2YoJf6E63M8wkNinqua7vg+CxNrbzVy4L0zf1xsUaVZ10dKT2Ze3AY09aHalncM2lNypdqY6ldioHXhOBmNyZ97nNod3YpVRQnEtPvz4r+Efa9QzKJTjizYWnxWJpbCD5KPo1P9WnsfprKmEqRRtt2m9l1pvRicxGxMOpkal2XsN7DOtDm1Kjehm1p+bed27Xwzp99m+oxtbRWamoy9hvYd1oc2pVb0M2tPzb3btg18M750JogUmAQsdCaEbSaMFuAFVuTjWtrVaVSwhCVCgyK95XaZdYngZksH/kaqUo2WgaVRxqkOaOiCIvHdjiFdnK0T7lUgSeiBGclwH3qi6VmE49I4CB1RJgX3D0HirI7fJ/Nvb6IQtJYxoBJcS6B+6PQrD3Z8gXXSchBx4bVnabVODcBkTlIGQgZN3eqxsdufScHMMEatR4hMpzPvbQWcEOJPyAnHURl5wmFKtNYkFznBz6kE3dQkkg7DIGCWjSDafOObel11oPVwEknbwU4ZyI15BRF2i93aIaOGZ9AtryeujStkn+1HoVAr2vo0nOAe2SXDITPVwywUWg6kXuL7zWwS0Mxx1CTq3qaqVkk/msi1UrD3eZ6z95Z2m+IS+8s7TfELyeyoTTc6WANIFw9YzrBz75TlkdJNOSWPEt3EfhEHglNnLg5q5OTcYuHueq/emdpviEe9M7TfELyG5x2pOcO0rMz0D/AFwPXvvTO03xCPemdpviF5B5w7Si+dpQaD/rgX7y3Whp0czEH+cMyIJHQqQRwMKia1EkyBxA1H8DmOKaZWg4yRkRtCzFXY/ueJH3rWmGoZ99hZqzowyY8+7I47nAH1Sc405tj6JI8jKe51xzAdwM+Rn0TZLDqjxH4+iu6X17/c1e0wut1HxH4SkNM8eBlZGiNR/Pdj5Js0yquh9nd8ZViLKjWLXBwzBkSmyhZKUyg7abSXvLjEnHDJZ2NjHOPOOLRBgjbqUaV23sL7CutDm1Krehm1p+be7du18M7Kr7sTz2mVpaKimWZewnsQ+u4VKgNzNrT829w2btfDO+NCaEbSaMEaE0I2k0YLcAKrbZyLS1qtHLABKhCgyBCEICveV0TYnjHNnVzPTbgFSrKkNDWvuOc9oLG4i6DMvfrcDqV1crgJsVQDM3QO9wEd+XeqKpWp1yCejTDrogYF/R+/yV6XB2uT3Fm9voiPUdJJGAJJ81jKSUkqh9ciynHWlxaGFxLQSQNQJzhO1mXaLMGEuJdIMvAGF1w1DWokqWnSJH6NrezqmAcxgQe4pbRa74HRYCJxaIJnbqUeUBMTiBicQErZWI3abnbA4ji6Gj0K19ei5ji1wIIzBU61G7RA2kDuaMf4pW1ksLbfQi9m4lkGmyTnGsncFKttoYadNrWAEAku1mSYn1UVhhrjthvnJ9PNTP5PJexryGSGyZBgEdE+UceKUUt0xStf8AfYp0GVtdZzTZckOjpGJ8cduxQpYMMTvGHgCE/bbE2m8i+C0axi7hG1N069IB00yTHRN4xO1w1q1SeL7oXtskjUjFtmvCWz3g/dKwdRdsnhis2gOa5zngOEXWkHHhGULB1VwzMjfDgqtURMbvmQmkbWXPHbPHH1T1G3FplpLTEZAjEQYnJMQOO4T5qMKX61fPPgV2COfuHcjnDtWUjWB3f8JLgOR/PkpwVTk89zIAVkXm8Pz+dSQ0ju9PVdn7CewbrQ9tSq3oZtafm3u3btfDOKqq6f2W8ytLRWamoy9h/YQ2h7alQG5m1p+bed27XwzvnQmhG0mjBGhNCNpNGC3ACyblnHtLR2jlgAlQhQZghCEAIQhAV7yvUXOsNQNBJlkAZ/0jVRtrAa5zXTi8Xoi8GtwJ2AkkmF6Q9s9G89Z3tx6TSJGYkZjeM15ttr30nVKRF0zdfe6TnEGZkjLXhGavS0kda4VrBVSMmztM3HTEm6QQ6BwkHBYU7PLHPloukCDmb2zwT9mrNIktDbjDLm9ZxcYBM4Tio1WvIugXW5xmSdpOsqWqYk6DiJG5RK2Nm0fTNBz3vuvGLW4ZasN61kqtVDphvpM2LKcszWl4DnXROLs4TMqVo9xvGGNfIIhwkCdaUKakgs8gIl15zpE5mZcAdQzKc0o/FrdjceLsSnaNJgeA4848n9lv4qPUex9V5eSBjBAnEYBfTVThoa6W/k8DWr7aDFlK8GtkCZJJyAJuyfDzRVp3LwkH5QRrE5jdgsjXLBIjpAASAYAaMRORkqGSs68NOXT8/wCmdTgJRKSUkrAzkVKKhGtYykUptahJJdQNwPgEEkCDjhtATQqQcBHqm5S84f8A3j6rXGujLd7CTKq0AmDI1GI8klSmWxIIkSJwwOtJzm4fncu49h/Yipantq1gSwRda6TI1Ez8uwa+GdHhz+LiZWloqFLE9g/YZ9ocKlUG5m1p+be4bNg18M770JoRtJowRoTQjaTRgtwAqScm0tHaOWACVCEMwQhCAEIQgBCEIBm1UA5pCqLlC5PedJqM6Lxr1EbHfirjTFosjXiCELU1uhyjyhbdGVaDC17CCXbJENG0YZnyWtXqG3+x9N+pat3J9T2DwUtyfcr8+lHne1OF87uiP2RH3JmV6N+HrNg8EfD1nZHgjcuSXfpf68fY860GXnAbSAtgRUqOdTothrZm7rjaVfXw+ZsHgj4fM2BaUWmFR82Flf4UKnj7Hn2xMLS5xEXQc8MVFY2cSYG38F6M+HzNgR8PWbB4KHWoSjVJDvyhLDx9jztaakkDYB+P4JiV6Q+HrNg8EfD1nZHgq1VYnJV32XOHieb5RK9IfD1nZHgj4es7I8FUjTO7iebpRK9I/D1nZHgj4es7I8EGmd3E82yiV6S+HrOyPBZU+T+mD1R4IRpfcVJ7B+wTrQ5tWq3oZtafm3u3btfDO/NCaEbSaME5ovQjaQwC2gCHy2lo63LABKhCGYIQhACEIQAhCEAIQhACEIQCFIhCAEIQgBCEIAQhCAEIQgBCEIAQhCAEIQgMghCEAIQhACEIQAhCEAIQhACEIQH/2Q==">
            <a:extLst>
              <a:ext uri="{FF2B5EF4-FFF2-40B4-BE49-F238E27FC236}">
                <a16:creationId xmlns:a16="http://schemas.microsoft.com/office/drawing/2014/main" id="{3419A5C0-9C96-49BF-836F-F1B411EC42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8613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pic>
        <p:nvPicPr>
          <p:cNvPr id="95238" name="Picture 10" descr="http://upload.wikimedia.org/wikipedia/commons/e/ed/Fritzing_icon.png">
            <a:extLst>
              <a:ext uri="{FF2B5EF4-FFF2-40B4-BE49-F238E27FC236}">
                <a16:creationId xmlns:a16="http://schemas.microsoft.com/office/drawing/2014/main" id="{C25E6710-750D-483B-A28C-AE059738F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122238"/>
            <a:ext cx="1600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F025688-4A0F-434B-8864-CF24110137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41363" lvl="1" indent="-284163">
              <a:buFont typeface="HelveticaNeueLT Pro 57 Cn" pitchFamily="48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>
                <a:latin typeface="HelveticaNeueLT Pro 57 Cn" pitchFamily="48" charset="0"/>
              </a:rPr>
              <a:t>Now that you feel comfortable putting together circuits with your breadboard let</a:t>
            </a:r>
            <a:r>
              <a:rPr lang="en-US" altLang="en-US" dirty="0">
                <a:latin typeface="HelveticaNeueLT Pro 57 Cn" pitchFamily="48" charset="0"/>
              </a:rPr>
              <a:t>’</a:t>
            </a:r>
            <a:r>
              <a:rPr lang="en-US" dirty="0">
                <a:latin typeface="HelveticaNeueLT Pro 57 Cn" pitchFamily="48" charset="0"/>
              </a:rPr>
              <a:t>s talk about how to go from the breadboard to a PCB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349221E1-0287-4EFB-A499-4C5C4590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8588" y="3238500"/>
            <a:ext cx="6526212" cy="349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6260" name="Picture 12" descr="http://uleshka.com/wp-content/uploads/2011/07/Fritzing01.jpg">
            <a:extLst>
              <a:ext uri="{FF2B5EF4-FFF2-40B4-BE49-F238E27FC236}">
                <a16:creationId xmlns:a16="http://schemas.microsoft.com/office/drawing/2014/main" id="{21BF8BC0-1BCC-4102-91E3-B48334764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0" y="452438"/>
            <a:ext cx="2252663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1" name="Picture 10" descr="http://upload.wikimedia.org/wikipedia/commons/e/ed/Fritzing_icon.png">
            <a:extLst>
              <a:ext uri="{FF2B5EF4-FFF2-40B4-BE49-F238E27FC236}">
                <a16:creationId xmlns:a16="http://schemas.microsoft.com/office/drawing/2014/main" id="{6CF78331-0C08-4A3B-809B-AAFA66515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514350"/>
            <a:ext cx="10033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3A88162F-8724-4E93-875E-EEC32477E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dirty="0"/>
              <a:t>Free Time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7B6BE678-FA1C-4544-A9F5-5EC2210A84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41363" lvl="1" indent="-284163">
              <a:buFont typeface="HelveticaNeueLT Pro 57 Cn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/>
              <a:t>The rest of the class is dedicated to free pursuit</a:t>
            </a:r>
          </a:p>
          <a:p>
            <a:pPr marL="741363" lvl="1" indent="-284163">
              <a:buFont typeface="HelveticaNeueLT Pro 57 Cn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US" dirty="0"/>
          </a:p>
          <a:p>
            <a:pPr marL="741363" lvl="1" indent="-284163">
              <a:buFont typeface="HelveticaNeueLT Pro 57 Cn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/>
              <a:t>Experiment with the various circuits and lessons in the SIK. </a:t>
            </a:r>
          </a:p>
          <a:p>
            <a:pPr marL="741363" lvl="1" indent="-284163">
              <a:buFont typeface="HelveticaNeueLT Pro 57 Cn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US" dirty="0"/>
          </a:p>
          <a:p>
            <a:pPr marL="741363" lvl="1" indent="-284163">
              <a:buFont typeface="HelveticaNeueLT Pro 57 Cn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/>
              <a:t>Explore the additional tutorials available on learn.sparkfun.com</a:t>
            </a:r>
          </a:p>
          <a:p>
            <a:pPr marL="741363" lvl="1" indent="-284163">
              <a:buFont typeface="HelveticaNeueLT Pro 57 Cn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en-US" dirty="0"/>
          </a:p>
          <a:p>
            <a:pPr marL="741363" lvl="1" indent="-284163">
              <a:buFont typeface="HelveticaNeueLT Pro 57 Cn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en-US" dirty="0"/>
              <a:t>Thank you for attending our Intro to </a:t>
            </a:r>
            <a:r>
              <a:rPr lang="en-US" dirty="0" err="1"/>
              <a:t>Arduino</a:t>
            </a:r>
            <a:r>
              <a:rPr lang="en-US" dirty="0"/>
              <a:t> class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>
            <a:extLst>
              <a:ext uri="{FF2B5EF4-FFF2-40B4-BE49-F238E27FC236}">
                <a16:creationId xmlns:a16="http://schemas.microsoft.com/office/drawing/2014/main" id="{74E0E501-DC6E-475B-9B07-016579A43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0"/>
            <a:ext cx="9145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266" name="Rectangle 2">
            <a:extLst>
              <a:ext uri="{FF2B5EF4-FFF2-40B4-BE49-F238E27FC236}">
                <a16:creationId xmlns:a16="http://schemas.microsoft.com/office/drawing/2014/main" id="{23DEA2F8-EA5B-407C-8E06-7786DEC23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57200"/>
            <a:ext cx="77724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marL="342900" indent="-341313" algn="ctr">
              <a:spcBef>
                <a:spcPts val="750"/>
              </a:spcBef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/>
            </a:pPr>
            <a:r>
              <a:rPr lang="en-US" sz="3000">
                <a:solidFill>
                  <a:srgbClr val="FFFFFF"/>
                </a:solidFill>
                <a:latin typeface="HelveticaNeueLT Pro 77 BdCn" charset="0"/>
                <a:ea typeface="Osaka" charset="0"/>
              </a:rPr>
              <a:t>Questions?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>
            <a:extLst>
              <a:ext uri="{FF2B5EF4-FFF2-40B4-BE49-F238E27FC236}">
                <a16:creationId xmlns:a16="http://schemas.microsoft.com/office/drawing/2014/main" id="{CB64AE86-7D65-4406-9258-F188ECF98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290" name="Rectangle 2">
            <a:extLst>
              <a:ext uri="{FF2B5EF4-FFF2-40B4-BE49-F238E27FC236}">
                <a16:creationId xmlns:a16="http://schemas.microsoft.com/office/drawing/2014/main" id="{33F096E0-7956-40A7-A697-B2E00566C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962400"/>
            <a:ext cx="7772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marL="342900" indent="-341313" algn="ctr">
              <a:spcBef>
                <a:spcPts val="375"/>
              </a:spcBef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/>
            </a:pPr>
            <a:r>
              <a:rPr lang="en-US" sz="1500">
                <a:solidFill>
                  <a:srgbClr val="FFFFFF"/>
                </a:solidFill>
                <a:latin typeface="HelveticaNeueLT Pro 77 BdCn" charset="0"/>
                <a:ea typeface="Osaka" charset="0"/>
              </a:rPr>
              <a:t>www.sparkfun.com</a:t>
            </a:r>
          </a:p>
          <a:p>
            <a:pPr marL="342900" indent="-341313" algn="ctr">
              <a:spcBef>
                <a:spcPts val="375"/>
              </a:spcBef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/>
            </a:pPr>
            <a:r>
              <a:rPr lang="en-US" sz="1500">
                <a:solidFill>
                  <a:srgbClr val="FFFFFF"/>
                </a:solidFill>
                <a:latin typeface="HelveticaNeueLT Pro 77 BdCn" charset="0"/>
                <a:ea typeface="Osaka" charset="0"/>
              </a:rPr>
              <a:t>6175 Longbow Drive, Suite 200</a:t>
            </a:r>
          </a:p>
          <a:p>
            <a:pPr marL="342900" indent="-341313" algn="ctr">
              <a:spcBef>
                <a:spcPts val="375"/>
              </a:spcBef>
              <a:buSzPct val="100000"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/>
            </a:pPr>
            <a:r>
              <a:rPr lang="en-US" sz="1500">
                <a:solidFill>
                  <a:srgbClr val="FFFFFF"/>
                </a:solidFill>
                <a:latin typeface="HelveticaNeueLT Pro 77 BdCn" charset="0"/>
                <a:ea typeface="Osaka" charset="0"/>
              </a:rPr>
              <a:t>Boulder, Colorado 80301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parkfun Templat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Office Theme">
      <a:majorFont>
        <a:latin typeface="HelveticaNeueLT Pro 77 BdCn"/>
        <a:ea typeface="Osaka"/>
        <a:cs typeface="Osaka"/>
      </a:majorFont>
      <a:minorFont>
        <a:latin typeface="HelveticaNeueLT Pro 77 BdCn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8100">
          <a:solidFill>
            <a:schemeClr val="tx1"/>
          </a:solidFill>
        </a:ln>
      </a:spPr>
      <a:bodyPr wrap="square" rtlCol="0" anchor="ctr">
        <a:spAutoFit/>
      </a:bodyPr>
      <a:lstStyle>
        <a:defPPr algn="ctr">
          <a:defRPr dirty="0">
            <a:solidFill>
              <a:schemeClr val="tx1"/>
            </a:solidFill>
          </a:defRPr>
        </a:defPPr>
      </a:lstStyle>
    </a:spDef>
    <a:lnDef>
      <a:spPr bwMode="auto">
        <a:solidFill>
          <a:srgbClr val="00B8FF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 algn="ctr">
          <a:defRPr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NeueLT Pro 77 BdCn"/>
        <a:ea typeface="Osaka"/>
        <a:cs typeface="Osaka"/>
      </a:majorFont>
      <a:minorFont>
        <a:latin typeface="HelveticaNeueLT Pro 77 BdCn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Sparkfun Template</Template>
  <TotalTime>5637</TotalTime>
  <Words>3166</Words>
  <Application>Microsoft Office PowerPoint</Application>
  <PresentationFormat>On-screen Show (4:3)</PresentationFormat>
  <Paragraphs>622</Paragraphs>
  <Slides>94</Slides>
  <Notes>39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94</vt:i4>
      </vt:variant>
    </vt:vector>
  </HeadingPairs>
  <TitlesOfParts>
    <vt:vector size="108" baseType="lpstr">
      <vt:lpstr>Arial</vt:lpstr>
      <vt:lpstr>MS PGothic</vt:lpstr>
      <vt:lpstr>Osaka</vt:lpstr>
      <vt:lpstr>Times New Roman</vt:lpstr>
      <vt:lpstr>HelveticaNeueLT Pro 77 BdCn</vt:lpstr>
      <vt:lpstr>HelveticaNeueLT Pro 57 Cn</vt:lpstr>
      <vt:lpstr>Calibri</vt:lpstr>
      <vt:lpstr>Helvetica Neue</vt:lpstr>
      <vt:lpstr>Lucida Sans Unicode</vt:lpstr>
      <vt:lpstr>Wingdings</vt:lpstr>
      <vt:lpstr>Courier New</vt:lpstr>
      <vt:lpstr>Sparkfun Template</vt:lpstr>
      <vt:lpstr>Custom Design</vt:lpstr>
      <vt:lpstr>1_Office Theme</vt:lpstr>
      <vt:lpstr>Intro to Arduino</vt:lpstr>
      <vt:lpstr>Overview of Class</vt:lpstr>
      <vt:lpstr>Arduino Board</vt:lpstr>
      <vt:lpstr>Arduino…</vt:lpstr>
      <vt:lpstr>Getting Started</vt:lpstr>
      <vt:lpstr>PowerPoint Presentation</vt:lpstr>
      <vt:lpstr>PowerPoint Presentation</vt:lpstr>
      <vt:lpstr>PowerPoint Presentation</vt:lpstr>
      <vt:lpstr>Go ahead and plug your board in!</vt:lpstr>
      <vt:lpstr>Arduino Shields</vt:lpstr>
      <vt:lpstr>Arduino Shields</vt:lpstr>
      <vt:lpstr>SIK Components</vt:lpstr>
      <vt:lpstr>SIK Components</vt:lpstr>
      <vt:lpstr>SIK Components</vt:lpstr>
      <vt:lpstr>SIK Components</vt:lpstr>
      <vt:lpstr>PowerPoint Presentation</vt:lpstr>
      <vt:lpstr>Electricity \ Electronics Basic Concept Review</vt:lpstr>
      <vt:lpstr>Ohm’s Law</vt:lpstr>
      <vt:lpstr>Electrical Properties</vt:lpstr>
      <vt:lpstr>Current Flow Analogy</vt:lpstr>
      <vt:lpstr>Voltage Analogy</vt:lpstr>
      <vt:lpstr>Resistance Analogy</vt:lpstr>
      <vt:lpstr>Continuity – Is it a Circuit?</vt:lpstr>
      <vt:lpstr>Measuring Electricity – Voltage</vt:lpstr>
      <vt:lpstr>Measuring Electricity -- Current</vt:lpstr>
      <vt:lpstr>Measuring Electricity -- Resistance</vt:lpstr>
      <vt:lpstr>Prototyping Circuits  Solderless Breadboard</vt:lpstr>
      <vt:lpstr>What’s a Breadboard?</vt:lpstr>
      <vt:lpstr>Solderless Breadboard</vt:lpstr>
      <vt:lpstr>Using the Breadboard to built a simple circuit</vt:lpstr>
      <vt:lpstr>Fritzing View of Breadboard Circuit</vt:lpstr>
      <vt:lpstr>Adding control – let’s use the Arduino and start programming!!!</vt:lpstr>
      <vt:lpstr>Concepts: INPUT vs. OUTPUT</vt:lpstr>
      <vt:lpstr>Concepts: INPUT vs. OUTPUT</vt:lpstr>
      <vt:lpstr>Concepts: Analog vs. Digital</vt:lpstr>
      <vt:lpstr>Open up Arduino</vt:lpstr>
      <vt:lpstr>Arduino  Integrated Development Environment (IDE)</vt:lpstr>
      <vt:lpstr>Settings:  Tools  Serial Port</vt:lpstr>
      <vt:lpstr>Settings:  Tools  Board</vt:lpstr>
      <vt:lpstr>Arduino &amp; Arduino Compatible Boards</vt:lpstr>
      <vt:lpstr>PowerPoint Presentation</vt:lpstr>
      <vt:lpstr>Let’s get to coding…</vt:lpstr>
      <vt:lpstr>Comments, Comments, Comments</vt:lpstr>
      <vt:lpstr>PowerPoint Presentation</vt:lpstr>
      <vt:lpstr>Three commands to know…</vt:lpstr>
      <vt:lpstr>Project #1: Wiring Diagram</vt:lpstr>
      <vt:lpstr>A few simple challenges Let’s make LED#13 blink!</vt:lpstr>
      <vt:lpstr>Try adding other LEDs</vt:lpstr>
      <vt:lpstr>Programming Concepts:  Variables</vt:lpstr>
      <vt:lpstr>Programming Concepts:  Variable Types</vt:lpstr>
      <vt:lpstr>Fading in and Fading Out  (Analog or Digital?)</vt:lpstr>
      <vt:lpstr>Concepts: Analog vs. Digital</vt:lpstr>
      <vt:lpstr>Project #2 – Fading Introducing a new command…</vt:lpstr>
      <vt:lpstr>Move one of your LED pins over to Pin 9</vt:lpstr>
      <vt:lpstr>Fade - Code Review</vt:lpstr>
      <vt:lpstr>Fade - Code Review</vt:lpstr>
      <vt:lpstr>Project# 2 -- Fading</vt:lpstr>
      <vt:lpstr>Color Mixing Tri-color LED</vt:lpstr>
      <vt:lpstr>Project 3 – RGB LED</vt:lpstr>
      <vt:lpstr>How many unique colors can you create?</vt:lpstr>
      <vt:lpstr>RGB LED Color Mixing</vt:lpstr>
      <vt:lpstr>RGB LED Color Mixing</vt:lpstr>
      <vt:lpstr>Project: Mood Lamp / Light Sculpture</vt:lpstr>
      <vt:lpstr>Napkin Schematics</vt:lpstr>
      <vt:lpstr>Napkin Schematics</vt:lpstr>
      <vt:lpstr>Driving Motors or other High Current Loads</vt:lpstr>
      <vt:lpstr>Input</vt:lpstr>
      <vt:lpstr>Project #4 – Digital Input</vt:lpstr>
      <vt:lpstr>Digital Sensors (a.k.a. Switches) Pull-up Resistor (circuit)</vt:lpstr>
      <vt:lpstr>Digital Sensors (a.k.a. Switches) Add an indicator LED to Pin 13</vt:lpstr>
      <vt:lpstr>Digital Input</vt:lpstr>
      <vt:lpstr>Digital Sensors</vt:lpstr>
      <vt:lpstr>PowerPoint Presentation</vt:lpstr>
      <vt:lpstr>Programming:  Conditional Statements if()</vt:lpstr>
      <vt:lpstr>Programming:  Conditional Statements if()</vt:lpstr>
      <vt:lpstr>Boolean Operators</vt:lpstr>
      <vt:lpstr>Trimpot (Potentiometer) Variable Resistor</vt:lpstr>
      <vt:lpstr>Analog Sensors 3 Pin Potentiometer = var. resistor (circuit) a.k.a. Voltage Divider Circuit</vt:lpstr>
      <vt:lpstr>Ohms Law… (just the basics) Actually, this is the “voltage divider”</vt:lpstr>
      <vt:lpstr>analogRead()</vt:lpstr>
      <vt:lpstr>Using Serial Communication</vt:lpstr>
      <vt:lpstr>Serial Monitor &amp; analogRead()</vt:lpstr>
      <vt:lpstr>Serial Monitor &amp; analogRead()</vt:lpstr>
      <vt:lpstr>Analog Sensors 2 Pin Analog Sensors = var. resistor</vt:lpstr>
      <vt:lpstr>Analog Sensors</vt:lpstr>
      <vt:lpstr>Additional Serial Communication Sending a Message</vt:lpstr>
      <vt:lpstr>PowerPoint Presentation</vt:lpstr>
      <vt:lpstr>Serial Communication: Serial Debugging </vt:lpstr>
      <vt:lpstr>Serial Communication: Serial Troubleshooting</vt:lpstr>
      <vt:lpstr>PowerPoint Presentation</vt:lpstr>
      <vt:lpstr>PowerPoint Presentation</vt:lpstr>
      <vt:lpstr>Free Time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Arduino</dc:title>
  <dc:creator>Brian Huang</dc:creator>
  <cp:lastModifiedBy>Aistis Raudys</cp:lastModifiedBy>
  <cp:revision>81</cp:revision>
  <cp:lastPrinted>1601-01-01T00:00:00Z</cp:lastPrinted>
  <dcterms:created xsi:type="dcterms:W3CDTF">2013-07-03T22:05:59Z</dcterms:created>
  <dcterms:modified xsi:type="dcterms:W3CDTF">2020-09-15T15:50:27Z</dcterms:modified>
</cp:coreProperties>
</file>