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344" r:id="rId3"/>
    <p:sldId id="345" r:id="rId4"/>
    <p:sldId id="346" r:id="rId5"/>
    <p:sldId id="347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4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9" r:id="rId48"/>
    <p:sldId id="337" r:id="rId49"/>
    <p:sldId id="338" r:id="rId50"/>
    <p:sldId id="343" r:id="rId51"/>
    <p:sldId id="341" r:id="rId52"/>
    <p:sldId id="348" r:id="rId53"/>
    <p:sldId id="342" r:id="rId54"/>
    <p:sldId id="340" r:id="rId55"/>
    <p:sldId id="350" r:id="rId56"/>
    <p:sldId id="351" r:id="rId57"/>
    <p:sldId id="352" r:id="rId58"/>
    <p:sldId id="353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FB156-2A20-4006-B3B2-A5E06C4B6A61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349F8-CAFA-4D1E-8DE4-DFACAB749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4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2986C-5A16-4394-8148-479FEE1D25CF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59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8C99D0-1CA5-4B55-BEB5-835DD9BD6D0E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530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B9903-883E-413D-8851-5DEB218F655F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402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6487E-FC5B-440B-94D9-283B7F8F142D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105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1A7B6C-91B2-4843-8B53-E11F650FE11C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212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B5D46-8AC3-42BB-863B-C462A06345AD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45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186940-D086-4115-8F64-61CB3EABD14C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62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6881F-12F7-4DB6-ADDE-2F0D0B427A93}" type="slidenum">
              <a:rPr lang="en-GB" altLang="en-US"/>
              <a:pPr/>
              <a:t>51</a:t>
            </a:fld>
            <a:endParaRPr lang="en-GB" alt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315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C77A87-DDB9-4802-95F1-5D81F746CA4B}" type="slidenum">
              <a:rPr lang="en-GB" altLang="en-US"/>
              <a:pPr/>
              <a:t>53</a:t>
            </a:fld>
            <a:endParaRPr lang="en-GB" alt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826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4594bc5d30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4594bc5d30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8766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46d3d84a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46d3d84a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576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4594bc5d30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4594bc5d30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920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46d3d84aa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46d3d84aa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527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28083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256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8/Stepper_motor_1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0/Stepper_motor_2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5/Stepper_motor_3.p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a/Stepper_motor_4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1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http://www.active-robots.com/products/motorsandwheels/servo-motors/hitec/hsr1422cr-500.jpg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Į</a:t>
            </a:r>
            <a:r>
              <a:rPr lang="en-US" dirty="0" err="1" smtClean="0"/>
              <a:t>vadas</a:t>
            </a:r>
            <a:r>
              <a:rPr lang="en-US" dirty="0" smtClean="0"/>
              <a:t> </a:t>
            </a:r>
            <a:r>
              <a:rPr lang="lt-LT" dirty="0" smtClean="0"/>
              <a:t>į </a:t>
            </a:r>
            <a:r>
              <a:rPr lang="lt-LT" dirty="0" err="1" smtClean="0"/>
              <a:t>robotiką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7</a:t>
            </a:r>
            <a:r>
              <a:rPr lang="lt-LT" dirty="0"/>
              <a:t>. </a:t>
            </a:r>
            <a:r>
              <a:rPr lang="en-US" dirty="0" err="1" smtClean="0"/>
              <a:t>Varikliai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Aistis </a:t>
            </a:r>
            <a:r>
              <a:rPr lang="lt-LT" dirty="0" err="1" smtClean="0"/>
              <a:t>Raudys</a:t>
            </a:r>
            <a:r>
              <a:rPr lang="lt-LT" dirty="0" smtClean="0"/>
              <a:t> ir Vytautas Valaitis</a:t>
            </a:r>
          </a:p>
          <a:p>
            <a:r>
              <a:rPr lang="lt-LT" dirty="0" smtClean="0"/>
              <a:t>201</a:t>
            </a:r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371222" cy="7000575"/>
          </a:xfrm>
        </p:spPr>
      </p:pic>
    </p:spTree>
    <p:extLst>
      <p:ext uri="{BB962C8B-B14F-4D97-AF65-F5344CB8AC3E}">
        <p14:creationId xmlns:p14="http://schemas.microsoft.com/office/powerpoint/2010/main" val="18079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22" y="216569"/>
            <a:ext cx="9380113" cy="6473742"/>
          </a:xfrm>
        </p:spPr>
      </p:pic>
    </p:spTree>
    <p:extLst>
      <p:ext uri="{BB962C8B-B14F-4D97-AF65-F5344CB8AC3E}">
        <p14:creationId xmlns:p14="http://schemas.microsoft.com/office/powerpoint/2010/main" val="373814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2" y="141203"/>
            <a:ext cx="9788825" cy="6524291"/>
          </a:xfrm>
        </p:spPr>
      </p:pic>
    </p:spTree>
    <p:extLst>
      <p:ext uri="{BB962C8B-B14F-4D97-AF65-F5344CB8AC3E}">
        <p14:creationId xmlns:p14="http://schemas.microsoft.com/office/powerpoint/2010/main" val="183081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18" y="192505"/>
            <a:ext cx="9896163" cy="6597442"/>
          </a:xfrm>
        </p:spPr>
      </p:pic>
    </p:spTree>
    <p:extLst>
      <p:ext uri="{BB962C8B-B14F-4D97-AF65-F5344CB8AC3E}">
        <p14:creationId xmlns:p14="http://schemas.microsoft.com/office/powerpoint/2010/main" val="10341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viskas</a:t>
            </a:r>
            <a:r>
              <a:rPr lang="en-US" dirty="0" smtClean="0"/>
              <a:t> </a:t>
            </a:r>
            <a:r>
              <a:rPr lang="en-US" dirty="0" err="1" smtClean="0"/>
              <a:t>juda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DC </a:t>
            </a:r>
            <a:r>
              <a:rPr lang="en-US" dirty="0" err="1" smtClean="0"/>
              <a:t>varikliai</a:t>
            </a:r>
            <a:endParaRPr lang="en-US" dirty="0" smtClean="0"/>
          </a:p>
          <a:p>
            <a:r>
              <a:rPr lang="en-US" dirty="0" smtClean="0"/>
              <a:t>AC </a:t>
            </a:r>
            <a:r>
              <a:rPr lang="lt-LT" dirty="0" smtClean="0"/>
              <a:t>v</a:t>
            </a:r>
            <a:r>
              <a:rPr lang="en-US" dirty="0" err="1" smtClean="0"/>
              <a:t>arikliai</a:t>
            </a:r>
            <a:endParaRPr lang="lt-LT" dirty="0" smtClean="0"/>
          </a:p>
          <a:p>
            <a:r>
              <a:rPr lang="lt-LT" dirty="0" err="1" smtClean="0"/>
              <a:t>Stepereiai</a:t>
            </a:r>
            <a:endParaRPr lang="lt-LT" dirty="0" smtClean="0"/>
          </a:p>
          <a:p>
            <a:r>
              <a:rPr lang="lt-LT" dirty="0" smtClean="0"/>
              <a:t>Servo </a:t>
            </a:r>
          </a:p>
          <a:p>
            <a:r>
              <a:rPr lang="lt-LT" dirty="0" err="1" smtClean="0"/>
              <a:t>Selenoidai</a:t>
            </a:r>
            <a:endParaRPr lang="lt-LT" dirty="0" smtClean="0"/>
          </a:p>
          <a:p>
            <a:r>
              <a:rPr lang="lt-LT" dirty="0" err="1" smtClean="0"/>
              <a:t>Enkoderiai</a:t>
            </a:r>
            <a:endParaRPr lang="lt-LT" dirty="0" smtClean="0"/>
          </a:p>
          <a:p>
            <a:r>
              <a:rPr lang="lt-LT" dirty="0" smtClean="0"/>
              <a:t>Valdikliai</a:t>
            </a:r>
            <a:endParaRPr lang="en-US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2327E-311E-9D47-BD1B-E7D169A7E4B2}" type="slidenum">
              <a:rPr lang="en-US"/>
              <a:pPr/>
              <a:t>8</a:t>
            </a:fld>
            <a:endParaRPr lang="en-US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DC Motor Learning Objectives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03599"/>
            <a:r>
              <a:rPr lang="en-US" dirty="0"/>
              <a:t>Explain the role of a </a:t>
            </a:r>
            <a:r>
              <a:rPr lang="en-US" dirty="0" err="1"/>
              <a:t>snubber</a:t>
            </a:r>
            <a:r>
              <a:rPr lang="en-US" dirty="0"/>
              <a:t> diode</a:t>
            </a:r>
          </a:p>
          <a:p>
            <a:pPr marL="303599"/>
            <a:r>
              <a:rPr lang="en-US" dirty="0"/>
              <a:t>Describe how PWM controls DC motor speed</a:t>
            </a:r>
          </a:p>
          <a:p>
            <a:pPr marL="303599"/>
            <a:r>
              <a:rPr lang="en-US" dirty="0"/>
              <a:t>Implement a transistor circuit and Arduino program for PWM control of the DC motor</a:t>
            </a:r>
          </a:p>
          <a:p>
            <a:pPr marL="303599"/>
            <a:r>
              <a:rPr lang="en-US" dirty="0"/>
              <a:t>Use a potentiometer as input to a program that controls fan speed</a:t>
            </a:r>
          </a:p>
        </p:txBody>
      </p:sp>
    </p:spTree>
    <p:extLst>
      <p:ext uri="{BB962C8B-B14F-4D97-AF65-F5344CB8AC3E}">
        <p14:creationId xmlns:p14="http://schemas.microsoft.com/office/powerpoint/2010/main" val="25324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/>
          </p:cNvSpPr>
          <p:nvPr/>
        </p:nvSpPr>
        <p:spPr bwMode="auto">
          <a:xfrm>
            <a:off x="3557737" y="2951263"/>
            <a:ext cx="5063133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What is a snubber diode</a:t>
            </a:r>
          </a:p>
          <a:p>
            <a:r>
              <a:rPr lang="en-US">
                <a:ea typeface="ＭＳ Ｐゴシック" charset="0"/>
                <a:cs typeface="Gill Sans" charset="0"/>
              </a:rPr>
              <a:t>and why should I care?</a:t>
            </a:r>
          </a:p>
        </p:txBody>
      </p:sp>
    </p:spTree>
    <p:extLst>
      <p:ext uri="{BB962C8B-B14F-4D97-AF65-F5344CB8AC3E}">
        <p14:creationId xmlns:p14="http://schemas.microsoft.com/office/powerpoint/2010/main" val="58423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DFBF-A64D-704F-A967-13D84CC572BD}" type="slidenum">
              <a:rPr lang="en-US"/>
              <a:pPr/>
              <a:t>10</a:t>
            </a:fld>
            <a:endParaRPr lang="en-US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2256235" y="178594"/>
            <a:ext cx="7750969" cy="982266"/>
          </a:xfrm>
          <a:ln/>
        </p:spPr>
        <p:txBody>
          <a:bodyPr/>
          <a:lstStyle/>
          <a:p>
            <a:r>
              <a:rPr lang="en-US"/>
              <a:t>Simplest DC Motor Circuit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03734"/>
            <a:ext cx="7358063" cy="687586"/>
          </a:xfrm>
          <a:ln/>
        </p:spPr>
        <p:txBody>
          <a:bodyPr/>
          <a:lstStyle/>
          <a:p>
            <a:r>
              <a:rPr lang="en-US" dirty="0"/>
              <a:t>Connect the motor to a DC power supply</a:t>
            </a:r>
          </a:p>
        </p:txBody>
      </p:sp>
      <p:pic>
        <p:nvPicPr>
          <p:cNvPr id="2" name="Picture 1" descr="DC_motor_circuit_with_switch_op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094" y="3161109"/>
            <a:ext cx="1714500" cy="2794870"/>
          </a:xfrm>
          <a:prstGeom prst="rect">
            <a:avLst/>
          </a:prstGeom>
        </p:spPr>
      </p:pic>
      <p:pic>
        <p:nvPicPr>
          <p:cNvPr id="3" name="Picture 2" descr="DC_motor_circuit_with_switch_close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06" y="3161109"/>
            <a:ext cx="1714500" cy="27948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95625" y="2518173"/>
            <a:ext cx="2411016" cy="411171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200" dirty="0"/>
              <a:t>Switch open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85359" y="2518173"/>
            <a:ext cx="2411016" cy="411171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200" dirty="0"/>
              <a:t>Switch closed</a:t>
            </a:r>
          </a:p>
        </p:txBody>
      </p:sp>
    </p:spTree>
    <p:extLst>
      <p:ext uri="{BB962C8B-B14F-4D97-AF65-F5344CB8AC3E}">
        <p14:creationId xmlns:p14="http://schemas.microsoft.com/office/powerpoint/2010/main" val="331399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4FF74-229E-3D4F-9141-4835054D66AA}" type="slidenum">
              <a:rPr lang="en-US"/>
              <a:pPr/>
              <a:t>11</a:t>
            </a:fld>
            <a:endParaRPr lang="en-US"/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Current continues after switch is opened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Opening the switch does not immediately stop current in the motor windings.</a:t>
            </a:r>
          </a:p>
        </p:txBody>
      </p:sp>
      <p:pic>
        <p:nvPicPr>
          <p:cNvPr id="2" name="Picture 1" descr="DC_motor_circuit_with_switch_open_suddenl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03" y="3000376"/>
            <a:ext cx="5295080" cy="266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9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BE3EE-02EB-D24B-8B69-B92D08F1335D}" type="slidenum">
              <a:rPr lang="en-US"/>
              <a:pPr/>
              <a:t>12</a:t>
            </a:fld>
            <a:endParaRPr lang="en-US"/>
          </a:p>
        </p:txBody>
      </p:sp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Reverse current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69" y="1303735"/>
            <a:ext cx="7536656" cy="4661297"/>
          </a:xfrm>
          <a:ln/>
        </p:spPr>
        <p:txBody>
          <a:bodyPr/>
          <a:lstStyle/>
          <a:p>
            <a:r>
              <a:rPr lang="en-US"/>
              <a:t>Charge build-up can cause damage</a:t>
            </a:r>
          </a:p>
        </p:txBody>
      </p:sp>
      <p:pic>
        <p:nvPicPr>
          <p:cNvPr id="2" name="Picture 1" descr="DC_motor_circuit_with_switch_open_da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37" y="2625329"/>
            <a:ext cx="5381902" cy="30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44AFB-9569-3044-A318-0D922E862EF6}" type="slidenum">
              <a:rPr lang="en-US"/>
              <a:pPr/>
              <a:t>13</a:t>
            </a:fld>
            <a:endParaRPr lang="en-US"/>
          </a:p>
        </p:txBody>
      </p:sp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Motor Model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03734"/>
            <a:ext cx="7358063" cy="2125266"/>
          </a:xfrm>
          <a:ln/>
        </p:spPr>
        <p:txBody>
          <a:bodyPr/>
          <a:lstStyle/>
          <a:p>
            <a:r>
              <a:rPr lang="en-US" dirty="0"/>
              <a:t>Simple model of a DC motor:</a:t>
            </a:r>
          </a:p>
          <a:p>
            <a:pPr marL="505626" lvl="1" indent="-253371"/>
            <a:r>
              <a:rPr lang="en-US" dirty="0"/>
              <a:t>Windings have inductance and resistance</a:t>
            </a:r>
          </a:p>
          <a:p>
            <a:pPr marL="505626" lvl="1" indent="-253371"/>
            <a:r>
              <a:rPr lang="en-US" dirty="0"/>
              <a:t>Inductor stores electrical energy in the windings</a:t>
            </a:r>
          </a:p>
          <a:p>
            <a:pPr marL="505626" lvl="1" indent="-253371"/>
            <a:r>
              <a:rPr lang="en-US" dirty="0"/>
              <a:t>We need to provide a way to safely dissipate electrical energy when the switch is opened</a:t>
            </a:r>
          </a:p>
        </p:txBody>
      </p:sp>
      <p:pic>
        <p:nvPicPr>
          <p:cNvPr id="4" name="Picture 3" descr="DC_motor_circuit_with_switch_closed_mode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84" y="3643312"/>
            <a:ext cx="1722154" cy="2411016"/>
          </a:xfrm>
          <a:prstGeom prst="rect">
            <a:avLst/>
          </a:prstGeom>
        </p:spPr>
      </p:pic>
      <p:pic>
        <p:nvPicPr>
          <p:cNvPr id="5" name="Picture 4" descr="DC_motor_circuit_with_switch_open_mode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44" y="3643312"/>
            <a:ext cx="1722154" cy="24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2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ED230-FA7F-9C44-8008-5EC36BA88940}" type="slidenum">
              <a:rPr lang="en-US"/>
              <a:pPr/>
              <a:t>14</a:t>
            </a:fld>
            <a:endParaRPr lang="en-US"/>
          </a:p>
        </p:txBody>
      </p:sp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Flyback diode or snubber diode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Adding a diode in parallel with the motor provides a path for dissipation of stored energy when the switch is opened</a:t>
            </a:r>
          </a:p>
        </p:txBody>
      </p:sp>
      <p:pic>
        <p:nvPicPr>
          <p:cNvPr id="2" name="Picture 1" descr="DC_motor_circuit_with_switch_flyback_work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783" y="3000375"/>
            <a:ext cx="5785537" cy="26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2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/>
          </p:cNvSpPr>
          <p:nvPr/>
        </p:nvSpPr>
        <p:spPr bwMode="auto">
          <a:xfrm>
            <a:off x="3557737" y="2951263"/>
            <a:ext cx="5063133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Pulse-width modulation (PWM)</a:t>
            </a:r>
          </a:p>
          <a:p>
            <a:r>
              <a:rPr lang="en-US">
                <a:ea typeface="ＭＳ Ｐゴシック" charset="0"/>
                <a:cs typeface="Gill Sans" charset="0"/>
              </a:rPr>
              <a:t>for DC motor speed control</a:t>
            </a:r>
          </a:p>
        </p:txBody>
      </p:sp>
    </p:spTree>
    <p:extLst>
      <p:ext uri="{BB962C8B-B14F-4D97-AF65-F5344CB8AC3E}">
        <p14:creationId xmlns:p14="http://schemas.microsoft.com/office/powerpoint/2010/main" val="7814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F7604-21A0-DD48-B72E-83A281442967}" type="slidenum">
              <a:rPr lang="en-US"/>
              <a:pPr/>
              <a:t>16</a:t>
            </a:fld>
            <a:endParaRPr lang="en-US"/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Controlling DC Motor Speed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69" y="1393031"/>
            <a:ext cx="7536656" cy="4572000"/>
          </a:xfrm>
          <a:ln/>
        </p:spPr>
        <p:txBody>
          <a:bodyPr>
            <a:normAutofit lnSpcReduction="10000"/>
          </a:bodyPr>
          <a:lstStyle/>
          <a:p>
            <a:r>
              <a:rPr lang="en-US" dirty="0"/>
              <a:t>The voltage supplied to a DC motor controls its speed</a:t>
            </a:r>
          </a:p>
          <a:p>
            <a:endParaRPr lang="en-US" dirty="0"/>
          </a:p>
          <a:p>
            <a:r>
              <a:rPr lang="en-US" dirty="0"/>
              <a:t>Arduino cannot supply variable DC output</a:t>
            </a:r>
          </a:p>
          <a:p>
            <a:pPr marL="555853" lvl="1"/>
            <a:r>
              <a:rPr lang="en-US" dirty="0"/>
              <a:t>Arduino lacks a true analog output</a:t>
            </a:r>
          </a:p>
          <a:p>
            <a:pPr marL="555853" lvl="1"/>
            <a:r>
              <a:rPr lang="en-US" dirty="0"/>
              <a:t>Use Pulse-width modulation (PWM) to simulate a variable DC supply voltage</a:t>
            </a:r>
          </a:p>
          <a:p>
            <a:pPr marL="555853" lvl="1"/>
            <a:r>
              <a:rPr lang="en-US" dirty="0"/>
              <a:t>PWM is a common technique for supplying variable power levels to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slow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electrical devices such as resistive loads, LEDs, and DC motors</a:t>
            </a:r>
          </a:p>
          <a:p>
            <a:pPr marL="555853" lvl="1"/>
            <a:r>
              <a:rPr lang="en-US" dirty="0"/>
              <a:t>Arduino Uno has 6 PWM pins:  Digital I/O pins 3, 5, 6, 9,10, and 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1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27006-56FB-3E44-A889-69DB6D741994}" type="slidenum">
              <a:rPr lang="en-US"/>
              <a:pPr/>
              <a:t>17</a:t>
            </a:fld>
            <a:endParaRPr lang="en-US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7" y="2536031"/>
            <a:ext cx="5634633" cy="389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Arduno Uno has 6 PWM pins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Look for the ~ prefix on the digital pin label, e.g. ~3</a:t>
            </a:r>
          </a:p>
        </p:txBody>
      </p:sp>
      <p:sp>
        <p:nvSpPr>
          <p:cNvPr id="39940" name="Oval 4"/>
          <p:cNvSpPr>
            <a:spLocks/>
          </p:cNvSpPr>
          <p:nvPr/>
        </p:nvSpPr>
        <p:spPr bwMode="auto">
          <a:xfrm>
            <a:off x="7194353" y="2562822"/>
            <a:ext cx="589359" cy="589359"/>
          </a:xfrm>
          <a:prstGeom prst="ellipse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rot="10800000" flipH="1">
            <a:off x="7489031" y="1982391"/>
            <a:ext cx="0" cy="553641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36C82-E97E-CB48-9197-A1D657202F8D}" type="slidenum">
              <a:rPr lang="en-US"/>
              <a:pPr/>
              <a:t>18</a:t>
            </a:fld>
            <a:endParaRPr lang="en-US"/>
          </a:p>
        </p:txBody>
      </p:sp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PWM: Pulsed with modulation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93032"/>
            <a:ext cx="7358063" cy="5116711"/>
          </a:xfrm>
          <a:ln/>
        </p:spPr>
        <p:txBody>
          <a:bodyPr/>
          <a:lstStyle/>
          <a:p>
            <a:r>
              <a:rPr lang="en-US" dirty="0"/>
              <a:t>PWM simulates DC voltage control for </a:t>
            </a:r>
            <a:r>
              <a:rPr lang="en-US" i="1" dirty="0"/>
              <a:t>slow</a:t>
            </a:r>
            <a:r>
              <a:rPr lang="en-US" dirty="0"/>
              <a:t> loads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effective voltage is</a:t>
            </a:r>
          </a:p>
          <a:p>
            <a:r>
              <a:rPr lang="en-US" dirty="0"/>
              <a:t> </a:t>
            </a:r>
            <a:r>
              <a:rPr lang="en-US" dirty="0" smtClean="0"/>
              <a:t>      is </a:t>
            </a:r>
            <a:r>
              <a:rPr lang="en-US" dirty="0"/>
              <a:t>called the duty cycle 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220" y="4500564"/>
            <a:ext cx="1571625" cy="70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23" y="5036345"/>
            <a:ext cx="383977" cy="70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PWM_pulse_nomenclatur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07" y="2464594"/>
            <a:ext cx="4858151" cy="160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1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3F32C-A40F-0740-B90A-32CAF1C961BC}" type="slidenum">
              <a:rPr lang="en-US"/>
              <a:pPr/>
              <a:t>19</a:t>
            </a:fld>
            <a:endParaRPr lang="en-US"/>
          </a:p>
        </p:txBody>
      </p:sp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Arduino PWM commands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93031"/>
            <a:ext cx="7358063" cy="5250656"/>
          </a:xfrm>
          <a:ln/>
        </p:spPr>
        <p:txBody>
          <a:bodyPr/>
          <a:lstStyle/>
          <a:p>
            <a:r>
              <a:rPr lang="en-US" dirty="0"/>
              <a:t>Configure the output pin:</a:t>
            </a:r>
          </a:p>
          <a:p>
            <a:r>
              <a:rPr lang="en-US" dirty="0"/>
              <a:t>  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Set the duty cycle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281"/>
              </a:spcBef>
            </a:pPr>
            <a:r>
              <a:rPr lang="en-US" dirty="0" smtClean="0"/>
              <a:t>The </a:t>
            </a:r>
            <a:r>
              <a:rPr lang="en-US" dirty="0"/>
              <a:t>duty cycle is an 8 bit value:</a:t>
            </a:r>
          </a:p>
          <a:p>
            <a:r>
              <a:rPr lang="en-US" dirty="0">
                <a:cs typeface="Lucida Grande" charset="0"/>
              </a:rPr>
              <a:t>0 ≤ </a:t>
            </a:r>
            <a:r>
              <a:rPr lang="en-US" dirty="0" err="1">
                <a:latin typeface="Courier" charset="0"/>
                <a:cs typeface="Courier" charset="0"/>
                <a:sym typeface="Courier" charset="0"/>
              </a:rPr>
              <a:t>duty_cycle</a:t>
            </a:r>
            <a:r>
              <a:rPr lang="en-US" dirty="0">
                <a:cs typeface="Lucida Grande" charset="0"/>
              </a:rPr>
              <a:t> ≤255</a:t>
            </a:r>
            <a:endParaRPr lang="en-US" dirty="0"/>
          </a:p>
          <a:p>
            <a:endParaRPr lang="en-US" dirty="0"/>
          </a:p>
        </p:txBody>
      </p:sp>
      <p:sp>
        <p:nvSpPr>
          <p:cNvPr id="41987" name="Rectangle 3"/>
          <p:cNvSpPr>
            <a:spLocks/>
          </p:cNvSpPr>
          <p:nvPr/>
        </p:nvSpPr>
        <p:spPr bwMode="auto">
          <a:xfrm>
            <a:off x="2999631" y="2062758"/>
            <a:ext cx="6929438" cy="13662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... ;        //  one of 3, 5, 6, 9, 10, 11</a:t>
            </a:r>
          </a:p>
          <a:p>
            <a:pPr algn="l"/>
            <a:endParaRPr lang="en-US" sz="17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void setup() {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pinMode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OUTPUT);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}</a:t>
            </a:r>
          </a:p>
        </p:txBody>
      </p:sp>
      <p:sp>
        <p:nvSpPr>
          <p:cNvPr id="41988" name="Rectangle 4"/>
          <p:cNvSpPr>
            <a:spLocks/>
          </p:cNvSpPr>
          <p:nvPr/>
        </p:nvSpPr>
        <p:spPr bwMode="auto">
          <a:xfrm>
            <a:off x="2999631" y="3955852"/>
            <a:ext cx="6929438" cy="13662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void loop() {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int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duty_cycle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150;     //  between 0 and 255</a:t>
            </a:r>
          </a:p>
          <a:p>
            <a:pPr algn="l"/>
            <a:endParaRPr lang="en-US" sz="17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analogWrite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duty_cycle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);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8922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/>
          </p:cNvSpPr>
          <p:nvPr/>
        </p:nvSpPr>
        <p:spPr bwMode="auto">
          <a:xfrm>
            <a:off x="2864571" y="3170039"/>
            <a:ext cx="6322219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Using a transistor to switch the load </a:t>
            </a:r>
          </a:p>
        </p:txBody>
      </p:sp>
    </p:spTree>
    <p:extLst>
      <p:ext uri="{BB962C8B-B14F-4D97-AF65-F5344CB8AC3E}">
        <p14:creationId xmlns:p14="http://schemas.microsoft.com/office/powerpoint/2010/main" val="412603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278CD-A75A-054C-81CF-9C6F0E398436}" type="slidenum">
              <a:rPr lang="en-US"/>
              <a:pPr/>
              <a:t>21</a:t>
            </a:fld>
            <a:endParaRPr lang="en-US"/>
          </a:p>
        </p:txBody>
      </p:sp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Transistor as the switching device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03599"/>
            <a:r>
              <a:rPr lang="en-US" dirty="0"/>
              <a:t>Each Arduino output channels has a 40 mA limit</a:t>
            </a:r>
          </a:p>
          <a:p>
            <a:pPr marL="303599"/>
            <a:r>
              <a:rPr lang="en-US" dirty="0"/>
              <a:t>The maximum current draw for an Arduino is 200 mA</a:t>
            </a:r>
          </a:p>
          <a:p>
            <a:pPr marL="303599"/>
            <a:r>
              <a:rPr lang="en-US" dirty="0"/>
              <a:t>Use Arduino as the brain</a:t>
            </a:r>
          </a:p>
          <a:p>
            <a:pPr marL="303599"/>
            <a:r>
              <a:rPr lang="en-US" dirty="0"/>
              <a:t>Let another switching element be the brawn</a:t>
            </a:r>
          </a:p>
        </p:txBody>
      </p:sp>
    </p:spTree>
    <p:extLst>
      <p:ext uri="{BB962C8B-B14F-4D97-AF65-F5344CB8AC3E}">
        <p14:creationId xmlns:p14="http://schemas.microsoft.com/office/powerpoint/2010/main" val="251240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N440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19" y="53578"/>
            <a:ext cx="5299364" cy="68580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3416-121C-FF40-BD76-38BE71AD31A2}" type="slidenum">
              <a:rPr lang="en-US"/>
              <a:pPr/>
              <a:t>22</a:t>
            </a:fld>
            <a:endParaRPr lang="en-US"/>
          </a:p>
        </p:txBody>
      </p:sp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1809750" y="-71437"/>
            <a:ext cx="4179094" cy="2018109"/>
          </a:xfrm>
          <a:ln/>
        </p:spPr>
        <p:txBody>
          <a:bodyPr/>
          <a:lstStyle/>
          <a:p>
            <a:pPr algn="l"/>
            <a:r>
              <a:rPr lang="en-US"/>
              <a:t>Use an NPN Transistor as a switch</a:t>
            </a:r>
          </a:p>
        </p:txBody>
      </p:sp>
      <p:sp>
        <p:nvSpPr>
          <p:cNvPr id="45059" name="AutoShape 3"/>
          <p:cNvSpPr>
            <a:spLocks/>
          </p:cNvSpPr>
          <p:nvPr/>
        </p:nvSpPr>
        <p:spPr bwMode="auto">
          <a:xfrm>
            <a:off x="6337102" y="2705696"/>
            <a:ext cx="2268141" cy="330398"/>
          </a:xfrm>
          <a:prstGeom prst="roundRect">
            <a:avLst>
              <a:gd name="adj" fmla="val 4053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060" name="Rectangle 4"/>
          <p:cNvSpPr>
            <a:spLocks/>
          </p:cNvSpPr>
          <p:nvPr/>
        </p:nvSpPr>
        <p:spPr bwMode="auto">
          <a:xfrm>
            <a:off x="1934766" y="3424536"/>
            <a:ext cx="392906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200">
                <a:ea typeface="ＭＳ Ｐゴシック" charset="0"/>
                <a:cs typeface="Gill Sans" charset="0"/>
              </a:rPr>
              <a:t>This device is designed for use as a medium power amplifier and switch requiring collector currents up to 500 mA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5453063" y="2893220"/>
            <a:ext cx="857250" cy="535781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8634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44226-4A45-8349-9F53-D68BF2F504C6}" type="slidenum">
              <a:rPr lang="en-US"/>
              <a:pPr/>
              <a:t>23</a:t>
            </a:fld>
            <a:endParaRPr lang="en-US"/>
          </a:p>
        </p:txBody>
      </p:sp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Electronic components in the fan kit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87" y="1509118"/>
            <a:ext cx="7037710" cy="488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/>
          </p:cNvSpPr>
          <p:nvPr/>
        </p:nvSpPr>
        <p:spPr bwMode="auto">
          <a:xfrm>
            <a:off x="5949017" y="1625115"/>
            <a:ext cx="10173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latin typeface="Arial"/>
                <a:ea typeface="ＭＳ Ｐゴシック" charset="0"/>
                <a:cs typeface="Arial"/>
              </a:rPr>
              <a:t>Transistor</a:t>
            </a: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 rot="10800000" flipH="1">
            <a:off x="5405067" y="1939975"/>
            <a:ext cx="579313" cy="476622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5" name="Rectangle 5"/>
          <p:cNvSpPr>
            <a:spLocks/>
          </p:cNvSpPr>
          <p:nvPr/>
        </p:nvSpPr>
        <p:spPr bwMode="auto">
          <a:xfrm>
            <a:off x="6107418" y="2419857"/>
            <a:ext cx="6027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latin typeface="Arial"/>
                <a:ea typeface="ＭＳ Ｐゴシック" charset="0"/>
                <a:cs typeface="Arial"/>
              </a:rPr>
              <a:t>Diode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rot="10800000" flipH="1">
            <a:off x="6092652" y="2815085"/>
            <a:ext cx="85948" cy="682005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Rectangle 7"/>
          <p:cNvSpPr>
            <a:spLocks/>
          </p:cNvSpPr>
          <p:nvPr/>
        </p:nvSpPr>
        <p:spPr bwMode="auto">
          <a:xfrm>
            <a:off x="7200606" y="5481687"/>
            <a:ext cx="15773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latin typeface="Arial"/>
                <a:ea typeface="ＭＳ Ｐゴシック" charset="0"/>
                <a:cs typeface="Arial"/>
              </a:rPr>
              <a:t>220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Ω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or 330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Ω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r>
              <a:rPr lang="en-US" dirty="0">
                <a:latin typeface="Arial"/>
                <a:ea typeface="ＭＳ Ｐゴシック" charset="0"/>
                <a:cs typeface="Arial"/>
              </a:rPr>
              <a:t>resistor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7467824" y="4720456"/>
            <a:ext cx="449833" cy="517922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B09-BDE5-0B4A-91AD-6DD844D95988}" type="slidenum">
              <a:rPr lang="en-US"/>
              <a:pPr/>
              <a:t>24</a:t>
            </a:fld>
            <a:endParaRPr lang="en-US"/>
          </a:p>
        </p:txBody>
      </p:sp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Replace the Switch with a Transistor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A transistor allows on/off control to be automated and it allows switching of more current than an Arduino digital pin can supply.</a:t>
            </a:r>
          </a:p>
        </p:txBody>
      </p:sp>
      <p:pic>
        <p:nvPicPr>
          <p:cNvPr id="2" name="Picture 1" descr="DC_fan_motor_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3107533"/>
            <a:ext cx="4232672" cy="2787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0032" y="6322219"/>
            <a:ext cx="4875609" cy="324608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l"/>
            <a:r>
              <a:rPr lang="en-US" sz="1700" dirty="0"/>
              <a:t>Pin 9 or another PWM pin drives the transistor base</a:t>
            </a:r>
          </a:p>
        </p:txBody>
      </p:sp>
    </p:spTree>
    <p:extLst>
      <p:ext uri="{BB962C8B-B14F-4D97-AF65-F5344CB8AC3E}">
        <p14:creationId xmlns:p14="http://schemas.microsoft.com/office/powerpoint/2010/main" val="203825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CDD43-F4C2-FD40-B5BD-71024DDF7FE1}" type="slidenum">
              <a:rPr lang="en-US"/>
              <a:pPr/>
              <a:t>25</a:t>
            </a:fld>
            <a:endParaRPr lang="en-US"/>
          </a:p>
        </p:txBody>
      </p:sp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Alternative locations for the transistor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Moving the transistor (and any switch) between the power supply and the motor adds a bit of safety by tying the motor to ground when the system is idle</a:t>
            </a:r>
          </a:p>
        </p:txBody>
      </p:sp>
      <p:pic>
        <p:nvPicPr>
          <p:cNvPr id="2" name="Picture 1" descr="DC_fan_motor_circuit_al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047" y="3321844"/>
            <a:ext cx="5924640" cy="273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DFE14-CBED-7449-82A8-1B4ECCD082B5}" type="slidenum">
              <a:rPr lang="en-US"/>
              <a:pPr/>
              <a:t>26</a:t>
            </a:fld>
            <a:endParaRPr lang="en-US"/>
          </a:p>
        </p:txBody>
      </p:sp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Diode and transistor orientation</a:t>
            </a:r>
          </a:p>
        </p:txBody>
      </p:sp>
      <p:pic>
        <p:nvPicPr>
          <p:cNvPr id="2" name="Picture 1" descr="DC_motor_circuit_with_componen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03" y="1875234"/>
            <a:ext cx="6134210" cy="38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8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1722A-3F4A-EA42-AFEC-87CE1F3A790F}" type="slidenum">
              <a:rPr lang="en-US"/>
              <a:pPr/>
              <a:t>27</a:t>
            </a:fld>
            <a:endParaRPr lang="en-US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7" y="2536031"/>
            <a:ext cx="5634633" cy="389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Arduno Uno has 5 PWM pins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Look for the ~ prefix on the digital pin label, e.g. ~3</a:t>
            </a:r>
          </a:p>
        </p:txBody>
      </p:sp>
      <p:sp>
        <p:nvSpPr>
          <p:cNvPr id="50180" name="Oval 4"/>
          <p:cNvSpPr>
            <a:spLocks/>
          </p:cNvSpPr>
          <p:nvPr/>
        </p:nvSpPr>
        <p:spPr bwMode="auto">
          <a:xfrm>
            <a:off x="7194353" y="2562822"/>
            <a:ext cx="589359" cy="589359"/>
          </a:xfrm>
          <a:prstGeom prst="ellipse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rot="10800000" flipH="1">
            <a:off x="7489031" y="1982391"/>
            <a:ext cx="0" cy="553641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9217-D50E-3541-8834-B0CDA85B1948}" type="slidenum">
              <a:rPr lang="en-US"/>
              <a:pPr/>
              <a:t>28</a:t>
            </a:fld>
            <a:endParaRPr lang="en-US"/>
          </a:p>
        </p:txBody>
      </p:sp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DC Motor Circuit on tiny breadboard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27" y="1169789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37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24AF0-831C-3642-8F94-F664DCCCA7F2}" type="slidenum">
              <a:rPr lang="en-US"/>
              <a:pPr/>
              <a:t>29</a:t>
            </a:fld>
            <a:endParaRPr lang="en-US"/>
          </a:p>
        </p:txBody>
      </p:sp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+5V connections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98" y="1375172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51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C5B5A-8DE6-1D4B-9208-F6057B001C98}" type="slidenum">
              <a:rPr lang="en-US"/>
              <a:pPr/>
              <a:t>30</a:t>
            </a:fld>
            <a:endParaRPr lang="en-US"/>
          </a:p>
        </p:txBody>
      </p:sp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2416970" y="178594"/>
            <a:ext cx="7902773" cy="964406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PWM signal is connected to transistor base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27" y="1169789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99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A3E28-DE82-A644-8B7E-7BA1F2158146}" type="slidenum">
              <a:rPr lang="en-US"/>
              <a:pPr/>
              <a:t>31</a:t>
            </a:fld>
            <a:endParaRPr lang="en-US"/>
          </a:p>
        </p:txBody>
      </p:sp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Arduino program to spin the DC Motor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52688" y="2089547"/>
            <a:ext cx="7929563" cy="3429000"/>
          </a:xfrm>
          <a:solidFill>
            <a:schemeClr val="accent1"/>
          </a:solidFill>
          <a:ln/>
        </p:spPr>
        <p:txBody>
          <a:bodyPr vert="horz" lIns="0" tIns="0" rIns="0" bIns="0" rtlCol="0">
            <a:normAutofit/>
          </a:bodyPr>
          <a:lstStyle/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//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spin_DC_motor.ino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Use PWM to control DC motor speed</a:t>
            </a: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int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= 3;   // Pin 3 has PWM, connected it to the DC motor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cs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void setup()</a:t>
            </a:r>
            <a:r>
              <a:rPr lang="en-US" sz="1500" dirty="0">
                <a:latin typeface="Courier" charset="0"/>
                <a:sym typeface="Courier" charset="0"/>
              </a:rPr>
              <a:t> 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{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pinMode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OUTPUT);     // Set motor pin to output mode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}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cs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void loop()</a:t>
            </a:r>
            <a:r>
              <a:rPr lang="en-US" sz="1500" dirty="0">
                <a:latin typeface="Courier" charset="0"/>
                <a:sym typeface="Courier" charset="0"/>
              </a:rPr>
              <a:t>  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{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analogWrite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150);   // Motor at 150/255 of full speed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delay(1000);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analogWrite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250);   // Motor at 250/255 of full speed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delay(1000);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}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sym typeface="Courier" charset="0"/>
            </a:endParaRPr>
          </a:p>
        </p:txBody>
      </p:sp>
      <p:sp>
        <p:nvSpPr>
          <p:cNvPr id="54275" name="Rectangle 3"/>
          <p:cNvSpPr>
            <a:spLocks/>
          </p:cNvSpPr>
          <p:nvPr/>
        </p:nvSpPr>
        <p:spPr bwMode="auto">
          <a:xfrm>
            <a:off x="2068712" y="1223367"/>
            <a:ext cx="5179219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>
                <a:ea typeface="ＭＳ Ｐゴシック" charset="0"/>
                <a:cs typeface="Gill Sans" charset="0"/>
              </a:rPr>
              <a:t>Code is in spin_DC_motor.ino</a:t>
            </a:r>
          </a:p>
        </p:txBody>
      </p:sp>
    </p:spTree>
    <p:extLst>
      <p:ext uri="{BB962C8B-B14F-4D97-AF65-F5344CB8AC3E}">
        <p14:creationId xmlns:p14="http://schemas.microsoft.com/office/powerpoint/2010/main" val="200957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Sukimosi Pusės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9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H-Bridge works</a:t>
            </a:r>
          </a:p>
        </p:txBody>
      </p:sp>
      <p:pic>
        <p:nvPicPr>
          <p:cNvPr id="6153" name="Picture 9" descr="C:\Documents and Settings\larry barello\Desktop\h-bridge images\h-bridg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524001"/>
            <a:ext cx="2339975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1574801"/>
            <a:ext cx="2147888" cy="37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Documents and Settings\larry barello\Desktop\h-bridge images\h-bridg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1524000"/>
            <a:ext cx="2339975" cy="38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352801" y="5486400"/>
            <a:ext cx="4757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Off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562600" y="5562600"/>
            <a:ext cx="9625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Forward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7848601" y="5562600"/>
            <a:ext cx="9186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Reverse</a:t>
            </a:r>
          </a:p>
        </p:txBody>
      </p:sp>
    </p:spTree>
    <p:extLst>
      <p:ext uri="{BB962C8B-B14F-4D97-AF65-F5344CB8AC3E}">
        <p14:creationId xmlns:p14="http://schemas.microsoft.com/office/powerpoint/2010/main" val="17306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H-Bridge Works</a:t>
            </a:r>
          </a:p>
        </p:txBody>
      </p:sp>
      <p:pic>
        <p:nvPicPr>
          <p:cNvPr id="7172" name="Picture 4" descr="C:\Documents and Settings\larry barello\Desktop\h-bridge images\h-bridge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3810000"/>
            <a:ext cx="15462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136683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Documents and Settings\larry barello\Desktop\h-bridge images\Normal Rectific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648200" cy="33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267200" y="5257801"/>
            <a:ext cx="46838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/>
              <a:t>This represents traditional PWM motor control</a:t>
            </a:r>
          </a:p>
          <a:p>
            <a:pPr>
              <a:buFontTx/>
              <a:buChar char="•"/>
            </a:pPr>
            <a:r>
              <a:rPr lang="en-US" altLang="en-US"/>
              <a:t>Note low average current flow</a:t>
            </a:r>
          </a:p>
        </p:txBody>
      </p:sp>
    </p:spTree>
    <p:extLst>
      <p:ext uri="{BB962C8B-B14F-4D97-AF65-F5344CB8AC3E}">
        <p14:creationId xmlns:p14="http://schemas.microsoft.com/office/powerpoint/2010/main" val="9419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H-Bridge: Synchronous Rectification</a:t>
            </a:r>
          </a:p>
        </p:txBody>
      </p:sp>
      <p:pic>
        <p:nvPicPr>
          <p:cNvPr id="16388" name="Picture 4" descr="C:\Documents and Settings\larry barello\Desktop\h-bridge images\Sync Rect Cur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3886200" cy="32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Documents and Settings\larry barello\Desktop\h-bridge images\sync rec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130968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295400"/>
            <a:ext cx="13684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267201" y="5299076"/>
            <a:ext cx="5789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/>
              <a:t>Use switches instead of diodes</a:t>
            </a:r>
          </a:p>
          <a:p>
            <a:pPr>
              <a:buFontTx/>
              <a:buChar char="•"/>
            </a:pPr>
            <a:r>
              <a:rPr lang="en-US" altLang="en-US"/>
              <a:t>Much more efficient, regenerative braking</a:t>
            </a:r>
          </a:p>
        </p:txBody>
      </p:sp>
    </p:spTree>
    <p:extLst>
      <p:ext uri="{BB962C8B-B14F-4D97-AF65-F5344CB8AC3E}">
        <p14:creationId xmlns:p14="http://schemas.microsoft.com/office/powerpoint/2010/main" val="933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H-Bridge Locked-Antiphase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7772400" cy="1295400"/>
          </a:xfrm>
        </p:spPr>
        <p:txBody>
          <a:bodyPr/>
          <a:lstStyle/>
          <a:p>
            <a:r>
              <a:rPr lang="en-US" altLang="en-US"/>
              <a:t>Pro: one line needed for forward/reverse</a:t>
            </a:r>
          </a:p>
          <a:p>
            <a:r>
              <a:rPr lang="en-US" altLang="en-US"/>
              <a:t>Con: higher frequencies needed</a:t>
            </a:r>
          </a:p>
        </p:txBody>
      </p:sp>
      <p:pic>
        <p:nvPicPr>
          <p:cNvPr id="17412" name="Picture 4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667001"/>
            <a:ext cx="1704975" cy="29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Documents and Settings\larry barello\Desktop\h-bridge images\h-bridg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1" y="2590800"/>
            <a:ext cx="17811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5181600" y="3810000"/>
            <a:ext cx="1214438" cy="152400"/>
          </a:xfrm>
          <a:prstGeom prst="leftRightArrow">
            <a:avLst>
              <a:gd name="adj1" fmla="val 50000"/>
              <a:gd name="adj2" fmla="val 15937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H-Bridge Examples</a:t>
            </a:r>
          </a:p>
        </p:txBody>
      </p:sp>
      <p:graphicFrame>
        <p:nvGraphicFramePr>
          <p:cNvPr id="20570" name="Group 90"/>
          <p:cNvGraphicFramePr>
            <a:graphicFrameLocks noGrp="1"/>
          </p:cNvGraphicFramePr>
          <p:nvPr/>
        </p:nvGraphicFramePr>
        <p:xfrm>
          <a:off x="2286000" y="3276600"/>
          <a:ext cx="7239000" cy="3048000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val="3836911925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1188987005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242138388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3241263296"/>
                    </a:ext>
                  </a:extLst>
                </a:gridCol>
                <a:gridCol w="3821112">
                  <a:extLst>
                    <a:ext uri="{9D8B030D-6E8A-4147-A177-3AD203B41FA5}">
                      <a16:colId xmlns:a16="http://schemas.microsoft.com/office/drawing/2014/main" val="597506192"/>
                    </a:ext>
                  </a:extLst>
                </a:gridCol>
              </a:tblGrid>
              <a:tr h="5080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Functional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6497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39528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Brake; both low transistors 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412238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473359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Reverse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562824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Brake; both high transistors 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9098"/>
                  </a:ext>
                </a:extLst>
              </a:tr>
            </a:tbl>
          </a:graphicData>
        </a:graphic>
      </p:graphicFrame>
      <p:sp>
        <p:nvSpPr>
          <p:cNvPr id="15403" name="Text Box 91"/>
          <p:cNvSpPr txBox="1">
            <a:spLocks noChangeArrowheads="1"/>
          </p:cNvSpPr>
          <p:nvPr/>
        </p:nvSpPr>
        <p:spPr bwMode="auto">
          <a:xfrm>
            <a:off x="2209800" y="1676401"/>
            <a:ext cx="7467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L293, L298, MC33886, TLE5206, TPIC0108b,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Simple logic: output = input.  Some chips have disables to disconnect all outputs.  Advance chips output protection.</a:t>
            </a:r>
          </a:p>
        </p:txBody>
      </p:sp>
    </p:spTree>
    <p:extLst>
      <p:ext uri="{BB962C8B-B14F-4D97-AF65-F5344CB8AC3E}">
        <p14:creationId xmlns:p14="http://schemas.microsoft.com/office/powerpoint/2010/main" val="83809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H-Bridge Examples</a:t>
            </a:r>
          </a:p>
        </p:txBody>
      </p:sp>
      <p:graphicFrame>
        <p:nvGraphicFramePr>
          <p:cNvPr id="21592" name="Group 88"/>
          <p:cNvGraphicFramePr>
            <a:graphicFrameLocks noGrp="1"/>
          </p:cNvGraphicFramePr>
          <p:nvPr/>
        </p:nvGraphicFramePr>
        <p:xfrm>
          <a:off x="2438400" y="2209800"/>
          <a:ext cx="7239000" cy="4064000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val="677664727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415418870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50931207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1642697234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4289801358"/>
                    </a:ext>
                  </a:extLst>
                </a:gridCol>
                <a:gridCol w="2919412">
                  <a:extLst>
                    <a:ext uri="{9D8B030D-6E8A-4147-A177-3AD203B41FA5}">
                      <a16:colId xmlns:a16="http://schemas.microsoft.com/office/drawing/2014/main" val="416035859"/>
                    </a:ext>
                  </a:extLst>
                </a:gridCol>
              </a:tblGrid>
              <a:tr h="50800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Functional Truth Table (LM18200)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18287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PWM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864321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334466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Reverse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489704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High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45196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063140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832561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477497"/>
                  </a:ext>
                </a:extLst>
              </a:tr>
            </a:tbl>
          </a:graphicData>
        </a:graphic>
      </p:graphicFrame>
      <p:sp>
        <p:nvSpPr>
          <p:cNvPr id="16447" name="Text Box 44"/>
          <p:cNvSpPr txBox="1">
            <a:spLocks noChangeArrowheads="1"/>
          </p:cNvSpPr>
          <p:nvPr/>
        </p:nvSpPr>
        <p:spPr bwMode="auto">
          <a:xfrm>
            <a:off x="2209800" y="16764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LM18200, TLE5205, TPIC0107b, etc.  </a:t>
            </a:r>
          </a:p>
        </p:txBody>
      </p:sp>
    </p:spTree>
    <p:extLst>
      <p:ext uri="{BB962C8B-B14F-4D97-AF65-F5344CB8AC3E}">
        <p14:creationId xmlns:p14="http://schemas.microsoft.com/office/powerpoint/2010/main" val="422828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08" y="925587"/>
            <a:ext cx="10289779" cy="4850164"/>
          </a:xfrm>
        </p:spPr>
      </p:pic>
    </p:spTree>
    <p:extLst>
      <p:ext uri="{BB962C8B-B14F-4D97-AF65-F5344CB8AC3E}">
        <p14:creationId xmlns:p14="http://schemas.microsoft.com/office/powerpoint/2010/main" val="3675947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AC motorai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Ten daug visko</a:t>
            </a:r>
          </a:p>
          <a:p>
            <a:r>
              <a:rPr lang="lt-LT" dirty="0" smtClean="0"/>
              <a:t>Vienfaziai</a:t>
            </a:r>
          </a:p>
          <a:p>
            <a:r>
              <a:rPr lang="lt-LT" dirty="0" smtClean="0"/>
              <a:t>Trifaziai</a:t>
            </a:r>
          </a:p>
          <a:p>
            <a:r>
              <a:rPr lang="lt-LT" dirty="0" smtClean="0"/>
              <a:t>Sudėtinga valdyti</a:t>
            </a:r>
          </a:p>
          <a:p>
            <a:pPr lvl="1"/>
            <a:r>
              <a:rPr lang="lt-LT" dirty="0" smtClean="0"/>
              <a:t>Reikia generuoti sinusoide</a:t>
            </a:r>
          </a:p>
          <a:p>
            <a:pPr lvl="1"/>
            <a:endParaRPr lang="lt-LT" dirty="0"/>
          </a:p>
          <a:p>
            <a:r>
              <a:rPr lang="lt-LT" dirty="0" smtClean="0"/>
              <a:t>Paliksim kitam kartui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81" y="1027906"/>
            <a:ext cx="6662897" cy="3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Stepperiai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112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8229600" cy="1143000"/>
          </a:xfrm>
        </p:spPr>
        <p:txBody>
          <a:bodyPr/>
          <a:lstStyle/>
          <a:p>
            <a:r>
              <a:rPr lang="en-US" altLang="en-US"/>
              <a:t>Stepper Motors</a:t>
            </a:r>
          </a:p>
        </p:txBody>
      </p:sp>
      <p:pic>
        <p:nvPicPr>
          <p:cNvPr id="48133" name="Picture 5" descr="Small 12V Stepper Mo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76400"/>
            <a:ext cx="367188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20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ile:Stepper motor 1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7" descr="File:Stepper motor 2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66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File:Stepper motor 3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6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File:Stepper motor 4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o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030" y="204536"/>
            <a:ext cx="8157411" cy="635409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33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Stepper Motor Selection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Permanent Magnet / Variable Reluctance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Unipolar vs. Bipolar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Number of Stacks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Number of Phases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Degrees Per Step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Microstepping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Pull-In/Pull-Out Torque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Detent Torque</a:t>
            </a:r>
          </a:p>
        </p:txBody>
      </p:sp>
    </p:spTree>
    <p:extLst>
      <p:ext uri="{BB962C8B-B14F-4D97-AF65-F5344CB8AC3E}">
        <p14:creationId xmlns:p14="http://schemas.microsoft.com/office/powerpoint/2010/main" val="401827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http://esd.cs.ucr.edu/labs/general/stepp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-449029"/>
            <a:ext cx="6581275" cy="837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1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37" y="244809"/>
            <a:ext cx="7288263" cy="610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0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5026" name="Group 2"/>
          <p:cNvGraphicFramePr>
            <a:graphicFrameLocks noGrp="1"/>
          </p:cNvGraphicFramePr>
          <p:nvPr/>
        </p:nvGraphicFramePr>
        <p:xfrm>
          <a:off x="4114800" y="3429000"/>
          <a:ext cx="3962400" cy="3048000"/>
        </p:xfrm>
        <a:graphic>
          <a:graphicData uri="http://schemas.openxmlformats.org/drawingml/2006/table">
            <a:tbl>
              <a:tblPr/>
              <a:tblGrid>
                <a:gridCol w="1120775">
                  <a:extLst>
                    <a:ext uri="{9D8B030D-6E8A-4147-A177-3AD203B41FA5}">
                      <a16:colId xmlns:a16="http://schemas.microsoft.com/office/drawing/2014/main" val="3757566385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1596361231"/>
                    </a:ext>
                  </a:extLst>
                </a:gridCol>
                <a:gridCol w="731838">
                  <a:extLst>
                    <a:ext uri="{9D8B030D-6E8A-4147-A177-3AD203B41FA5}">
                      <a16:colId xmlns:a16="http://schemas.microsoft.com/office/drawing/2014/main" val="2187728864"/>
                    </a:ext>
                  </a:extLst>
                </a:gridCol>
                <a:gridCol w="715962">
                  <a:extLst>
                    <a:ext uri="{9D8B030D-6E8A-4147-A177-3AD203B41FA5}">
                      <a16:colId xmlns:a16="http://schemas.microsoft.com/office/drawing/2014/main" val="383325613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73538747"/>
                    </a:ext>
                  </a:extLst>
                </a:gridCol>
              </a:tblGrid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1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63175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2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876308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3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333548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4</a:t>
                      </a:r>
                      <a:endParaRPr kumimoji="0" lang="en-GB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953108"/>
                  </a:ext>
                </a:extLst>
              </a:tr>
            </a:tbl>
          </a:graphicData>
        </a:graphic>
      </p:graphicFrame>
      <p:graphicFrame>
        <p:nvGraphicFramePr>
          <p:cNvPr id="385058" name="Object 34"/>
          <p:cNvGraphicFramePr>
            <a:graphicFrameLocks noChangeAspect="1"/>
          </p:cNvGraphicFramePr>
          <p:nvPr/>
        </p:nvGraphicFramePr>
        <p:xfrm>
          <a:off x="4572000" y="838200"/>
          <a:ext cx="3276600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indows Draw Drawing" r:id="rId4" imgW="1870920" imgH="883440" progId="Draw">
                  <p:embed/>
                </p:oleObj>
              </mc:Choice>
              <mc:Fallback>
                <p:oleObj name="Windows Draw Drawing" r:id="rId4" imgW="1870920" imgH="883440" progId="Draw">
                  <p:embed/>
                  <p:pic>
                    <p:nvPicPr>
                      <p:cNvPr id="385058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838200"/>
                        <a:ext cx="3276600" cy="154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9" name="Line 35"/>
          <p:cNvSpPr>
            <a:spLocks noChangeShapeType="1"/>
          </p:cNvSpPr>
          <p:nvPr/>
        </p:nvSpPr>
        <p:spPr bwMode="auto">
          <a:xfrm>
            <a:off x="7315200" y="1676400"/>
            <a:ext cx="0" cy="7620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0" name="Line 36"/>
          <p:cNvSpPr>
            <a:spLocks noChangeShapeType="1"/>
          </p:cNvSpPr>
          <p:nvPr/>
        </p:nvSpPr>
        <p:spPr bwMode="auto">
          <a:xfrm flipH="1">
            <a:off x="5562600" y="2514600"/>
            <a:ext cx="17526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1" name="Line 37"/>
          <p:cNvSpPr>
            <a:spLocks noChangeShapeType="1"/>
          </p:cNvSpPr>
          <p:nvPr/>
        </p:nvSpPr>
        <p:spPr bwMode="auto">
          <a:xfrm>
            <a:off x="7315200" y="2362200"/>
            <a:ext cx="0" cy="152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2" name="Line 38"/>
          <p:cNvSpPr>
            <a:spLocks noChangeShapeType="1"/>
          </p:cNvSpPr>
          <p:nvPr/>
        </p:nvSpPr>
        <p:spPr bwMode="auto">
          <a:xfrm>
            <a:off x="5562600" y="2514600"/>
            <a:ext cx="0" cy="914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3" name="Line 39"/>
          <p:cNvSpPr>
            <a:spLocks noChangeShapeType="1"/>
          </p:cNvSpPr>
          <p:nvPr/>
        </p:nvSpPr>
        <p:spPr bwMode="auto">
          <a:xfrm>
            <a:off x="7391400" y="16764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4" name="Line 40"/>
          <p:cNvSpPr>
            <a:spLocks noChangeShapeType="1"/>
          </p:cNvSpPr>
          <p:nvPr/>
        </p:nvSpPr>
        <p:spPr bwMode="auto">
          <a:xfrm flipH="1">
            <a:off x="6248400" y="26670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5" name="Line 41"/>
          <p:cNvSpPr>
            <a:spLocks noChangeShapeType="1"/>
          </p:cNvSpPr>
          <p:nvPr/>
        </p:nvSpPr>
        <p:spPr bwMode="auto">
          <a:xfrm>
            <a:off x="6248400" y="2667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6" name="Line 42"/>
          <p:cNvSpPr>
            <a:spLocks noChangeShapeType="1"/>
          </p:cNvSpPr>
          <p:nvPr/>
        </p:nvSpPr>
        <p:spPr bwMode="auto">
          <a:xfrm>
            <a:off x="7467600" y="1676400"/>
            <a:ext cx="0" cy="1143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7" name="Line 43"/>
          <p:cNvSpPr>
            <a:spLocks noChangeShapeType="1"/>
          </p:cNvSpPr>
          <p:nvPr/>
        </p:nvSpPr>
        <p:spPr bwMode="auto">
          <a:xfrm flipH="1">
            <a:off x="7010400" y="2819400"/>
            <a:ext cx="457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8" name="Line 44"/>
          <p:cNvSpPr>
            <a:spLocks noChangeShapeType="1"/>
          </p:cNvSpPr>
          <p:nvPr/>
        </p:nvSpPr>
        <p:spPr bwMode="auto">
          <a:xfrm>
            <a:off x="7010400" y="28194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9" name="Line 45"/>
          <p:cNvSpPr>
            <a:spLocks noChangeShapeType="1"/>
          </p:cNvSpPr>
          <p:nvPr/>
        </p:nvSpPr>
        <p:spPr bwMode="auto">
          <a:xfrm>
            <a:off x="7543800" y="1676400"/>
            <a:ext cx="0" cy="1752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0" name="Rectangle 46"/>
          <p:cNvSpPr>
            <a:spLocks noChangeArrowheads="1"/>
          </p:cNvSpPr>
          <p:nvPr/>
        </p:nvSpPr>
        <p:spPr bwMode="auto">
          <a:xfrm>
            <a:off x="7239000" y="1447800"/>
            <a:ext cx="381000" cy="3048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71" name="Line 47"/>
          <p:cNvSpPr>
            <a:spLocks noChangeShapeType="1"/>
          </p:cNvSpPr>
          <p:nvPr/>
        </p:nvSpPr>
        <p:spPr bwMode="auto">
          <a:xfrm flipV="1">
            <a:off x="7467600" y="11430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2" name="Line 48"/>
          <p:cNvSpPr>
            <a:spLocks noChangeShapeType="1"/>
          </p:cNvSpPr>
          <p:nvPr/>
        </p:nvSpPr>
        <p:spPr bwMode="auto">
          <a:xfrm>
            <a:off x="7467600" y="1143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3" name="Text Box 49"/>
          <p:cNvSpPr txBox="1">
            <a:spLocks noChangeArrowheads="1"/>
          </p:cNvSpPr>
          <p:nvPr/>
        </p:nvSpPr>
        <p:spPr bwMode="auto">
          <a:xfrm>
            <a:off x="7848600" y="914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2400" b="1">
                <a:solidFill>
                  <a:srgbClr val="FFFF00"/>
                </a:solidFill>
                <a:latin typeface="Times New Roman" panose="02020603050405020304" pitchFamily="18" charset="0"/>
              </a:rPr>
              <a:t>+</a:t>
            </a:r>
            <a:endParaRPr lang="en-GB" altLang="en-US" sz="2400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5074" name="Line 50"/>
          <p:cNvSpPr>
            <a:spLocks noChangeShapeType="1"/>
          </p:cNvSpPr>
          <p:nvPr/>
        </p:nvSpPr>
        <p:spPr bwMode="auto">
          <a:xfrm>
            <a:off x="3581400" y="43434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5" name="Line 51"/>
          <p:cNvSpPr>
            <a:spLocks noChangeShapeType="1"/>
          </p:cNvSpPr>
          <p:nvPr/>
        </p:nvSpPr>
        <p:spPr bwMode="auto">
          <a:xfrm flipV="1">
            <a:off x="8610600" y="4343400"/>
            <a:ext cx="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6" name="Text Box 52"/>
          <p:cNvSpPr txBox="1">
            <a:spLocks noChangeArrowheads="1"/>
          </p:cNvSpPr>
          <p:nvPr/>
        </p:nvSpPr>
        <p:spPr bwMode="auto">
          <a:xfrm>
            <a:off x="3200400" y="3810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2400" b="1">
                <a:latin typeface="Times New Roman" panose="02020603050405020304" pitchFamily="18" charset="0"/>
              </a:rPr>
              <a:t>CW</a:t>
            </a:r>
            <a:endParaRPr lang="en-GB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85077" name="Text Box 53"/>
          <p:cNvSpPr txBox="1">
            <a:spLocks noChangeArrowheads="1"/>
          </p:cNvSpPr>
          <p:nvPr/>
        </p:nvSpPr>
        <p:spPr bwMode="auto">
          <a:xfrm>
            <a:off x="8229600" y="38100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2400" b="1">
                <a:latin typeface="Times New Roman" panose="02020603050405020304" pitchFamily="18" charset="0"/>
              </a:rPr>
              <a:t>CCW</a:t>
            </a:r>
            <a:endParaRPr lang="en-GB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85078" name="AutoShape 54"/>
          <p:cNvSpPr>
            <a:spLocks noChangeArrowheads="1"/>
          </p:cNvSpPr>
          <p:nvPr/>
        </p:nvSpPr>
        <p:spPr bwMode="auto">
          <a:xfrm>
            <a:off x="4572000" y="1143000"/>
            <a:ext cx="381000" cy="381000"/>
          </a:xfrm>
          <a:prstGeom prst="curvedDownArrow">
            <a:avLst>
              <a:gd name="adj1" fmla="val 20000"/>
              <a:gd name="adj2" fmla="val 40000"/>
              <a:gd name="adj3" fmla="val 6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81" name="Rectangle 57"/>
          <p:cNvSpPr>
            <a:spLocks noChangeArrowheads="1"/>
          </p:cNvSpPr>
          <p:nvPr/>
        </p:nvSpPr>
        <p:spPr bwMode="auto">
          <a:xfrm>
            <a:off x="2116138" y="158750"/>
            <a:ext cx="63811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2800" b="1" dirty="0">
                <a:solidFill>
                  <a:srgbClr val="FF6600"/>
                </a:solidFill>
              </a:rPr>
              <a:t>Control sequence to turn a stepper motor</a:t>
            </a:r>
            <a:endParaRPr lang="en-US" altLang="en-US" sz="28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34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76" grpId="0" autoUpdateAnimBg="0"/>
      <p:bldP spid="385077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858" y="259946"/>
            <a:ext cx="7927215" cy="659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6" name="Picture 4" descr="http://www.active-robots.com/products/motorsandwheels/servo-motors/hitec/hsr1422cr-500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9" y="898525"/>
            <a:ext cx="2511425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1476375"/>
            <a:ext cx="210185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7319" name="Rectangle 7"/>
          <p:cNvSpPr>
            <a:spLocks noChangeArrowheads="1"/>
          </p:cNvSpPr>
          <p:nvPr/>
        </p:nvSpPr>
        <p:spPr bwMode="auto">
          <a:xfrm>
            <a:off x="2373313" y="222251"/>
            <a:ext cx="34228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3200" b="1">
                <a:solidFill>
                  <a:srgbClr val="FF9933"/>
                </a:solidFill>
              </a:rPr>
              <a:t>Servo Motor Detail</a:t>
            </a:r>
            <a:endParaRPr lang="en-US" altLang="en-US" sz="3200" b="1">
              <a:solidFill>
                <a:srgbClr val="FF9933"/>
              </a:solidFill>
            </a:endParaRPr>
          </a:p>
        </p:txBody>
      </p:sp>
      <p:pic>
        <p:nvPicPr>
          <p:cNvPr id="39732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3" t="31999" r="24167" b="24667"/>
          <a:stretch>
            <a:fillRect/>
          </a:stretch>
        </p:blipFill>
        <p:spPr bwMode="auto">
          <a:xfrm>
            <a:off x="1757363" y="4140200"/>
            <a:ext cx="34734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7321" name="Text Box 9"/>
          <p:cNvSpPr txBox="1">
            <a:spLocks noChangeArrowheads="1"/>
          </p:cNvSpPr>
          <p:nvPr/>
        </p:nvSpPr>
        <p:spPr bwMode="auto">
          <a:xfrm>
            <a:off x="2987676" y="4262439"/>
            <a:ext cx="798513" cy="346075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+ 5V</a:t>
            </a:r>
            <a:endParaRPr lang="en-US" altLang="en-US" sz="1600"/>
          </a:p>
        </p:txBody>
      </p:sp>
      <p:sp>
        <p:nvSpPr>
          <p:cNvPr id="397323" name="Text Box 11"/>
          <p:cNvSpPr txBox="1">
            <a:spLocks noChangeArrowheads="1"/>
          </p:cNvSpPr>
          <p:nvPr/>
        </p:nvSpPr>
        <p:spPr bwMode="auto">
          <a:xfrm>
            <a:off x="5387976" y="1597025"/>
            <a:ext cx="11985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Actuator</a:t>
            </a:r>
            <a:endParaRPr lang="en-US" altLang="en-US" sz="1400"/>
          </a:p>
        </p:txBody>
      </p:sp>
      <p:sp>
        <p:nvSpPr>
          <p:cNvPr id="397324" name="Text Box 12"/>
          <p:cNvSpPr txBox="1">
            <a:spLocks noChangeArrowheads="1"/>
          </p:cNvSpPr>
          <p:nvPr/>
        </p:nvSpPr>
        <p:spPr bwMode="auto">
          <a:xfrm>
            <a:off x="5387975" y="3027363"/>
            <a:ext cx="1758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Reduction gear</a:t>
            </a:r>
            <a:endParaRPr lang="en-US" altLang="en-US" sz="1400"/>
          </a:p>
        </p:txBody>
      </p:sp>
      <p:sp>
        <p:nvSpPr>
          <p:cNvPr id="397325" name="Text Box 13"/>
          <p:cNvSpPr txBox="1">
            <a:spLocks noChangeArrowheads="1"/>
          </p:cNvSpPr>
          <p:nvPr/>
        </p:nvSpPr>
        <p:spPr bwMode="auto">
          <a:xfrm>
            <a:off x="5362575" y="3646489"/>
            <a:ext cx="203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Position feedback</a:t>
            </a:r>
          </a:p>
          <a:p>
            <a:pPr>
              <a:spcBef>
                <a:spcPct val="50000"/>
              </a:spcBef>
            </a:pPr>
            <a:r>
              <a:rPr lang="en-GB" altLang="en-US" sz="1400"/>
              <a:t>Potentiometer</a:t>
            </a:r>
          </a:p>
          <a:p>
            <a:pPr>
              <a:spcBef>
                <a:spcPct val="50000"/>
              </a:spcBef>
            </a:pPr>
            <a:r>
              <a:rPr lang="en-GB" altLang="en-US" sz="1400"/>
              <a:t>(closed loop system)</a:t>
            </a:r>
            <a:endParaRPr lang="en-US" altLang="en-US" sz="1400"/>
          </a:p>
        </p:txBody>
      </p:sp>
      <p:sp>
        <p:nvSpPr>
          <p:cNvPr id="397326" name="Text Box 14"/>
          <p:cNvSpPr txBox="1">
            <a:spLocks noChangeArrowheads="1"/>
          </p:cNvSpPr>
          <p:nvPr/>
        </p:nvSpPr>
        <p:spPr bwMode="auto">
          <a:xfrm>
            <a:off x="5362575" y="5321300"/>
            <a:ext cx="2197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Small electric DC motor</a:t>
            </a:r>
            <a:endParaRPr lang="en-US" altLang="en-US" sz="1400"/>
          </a:p>
        </p:txBody>
      </p:sp>
      <p:sp>
        <p:nvSpPr>
          <p:cNvPr id="397327" name="Line 15"/>
          <p:cNvSpPr>
            <a:spLocks noChangeShapeType="1"/>
          </p:cNvSpPr>
          <p:nvPr/>
        </p:nvSpPr>
        <p:spPr bwMode="auto">
          <a:xfrm>
            <a:off x="6380163" y="1768475"/>
            <a:ext cx="2195512" cy="3444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8" name="Line 16"/>
          <p:cNvSpPr>
            <a:spLocks noChangeShapeType="1"/>
          </p:cNvSpPr>
          <p:nvPr/>
        </p:nvSpPr>
        <p:spPr bwMode="auto">
          <a:xfrm>
            <a:off x="6827839" y="3170238"/>
            <a:ext cx="1747837" cy="476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9" name="Line 17"/>
          <p:cNvSpPr>
            <a:spLocks noChangeShapeType="1"/>
          </p:cNvSpPr>
          <p:nvPr/>
        </p:nvSpPr>
        <p:spPr bwMode="auto">
          <a:xfrm>
            <a:off x="6827839" y="3929064"/>
            <a:ext cx="1970087" cy="4397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30" name="Line 18"/>
          <p:cNvSpPr>
            <a:spLocks noChangeShapeType="1"/>
          </p:cNvSpPr>
          <p:nvPr/>
        </p:nvSpPr>
        <p:spPr bwMode="auto">
          <a:xfrm flipV="1">
            <a:off x="6950076" y="5321301"/>
            <a:ext cx="1249363" cy="563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7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97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23" grpId="0"/>
      <p:bldP spid="397324" grpId="0"/>
      <p:bldP spid="397325" grpId="0"/>
      <p:bldP spid="39732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4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6933"/>
              <a:t>Brushless Motors and Control</a:t>
            </a:r>
            <a:endParaRPr sz="6933"/>
          </a:p>
        </p:txBody>
      </p:sp>
      <p:sp>
        <p:nvSpPr>
          <p:cNvPr id="639" name="Google Shape;639;p5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1529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6"/>
          <p:cNvSpPr/>
          <p:nvPr/>
        </p:nvSpPr>
        <p:spPr>
          <a:xfrm>
            <a:off x="3888200" y="1356967"/>
            <a:ext cx="4415600" cy="4080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45" name="Google Shape;645;p5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How do Brushless DC Motors Work?</a:t>
            </a:r>
            <a:endParaRPr/>
          </a:p>
        </p:txBody>
      </p:sp>
      <p:sp>
        <p:nvSpPr>
          <p:cNvPr id="646" name="Google Shape;646;p5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56</a:t>
            </a:fld>
            <a:endParaRPr/>
          </a:p>
        </p:txBody>
      </p:sp>
      <p:pic>
        <p:nvPicPr>
          <p:cNvPr id="647" name="Google Shape;64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1668" y="1447167"/>
            <a:ext cx="4342033" cy="399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56"/>
          <p:cNvSpPr txBox="1"/>
          <p:nvPr/>
        </p:nvSpPr>
        <p:spPr>
          <a:xfrm>
            <a:off x="3299667" y="5527467"/>
            <a:ext cx="5666000" cy="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667">
                <a:solidFill>
                  <a:schemeClr val="lt2"/>
                </a:solidFill>
              </a:rPr>
              <a:t>Switch the position of the magnets and coils.</a:t>
            </a:r>
            <a:endParaRPr sz="2667">
              <a:solidFill>
                <a:schemeClr val="lt2"/>
              </a:solidFill>
            </a:endParaRPr>
          </a:p>
        </p:txBody>
      </p:sp>
      <p:sp>
        <p:nvSpPr>
          <p:cNvPr id="649" name="Google Shape;649;p56"/>
          <p:cNvSpPr txBox="1"/>
          <p:nvPr/>
        </p:nvSpPr>
        <p:spPr>
          <a:xfrm>
            <a:off x="8448467" y="500266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FFFFFF"/>
                </a:solidFill>
              </a:rPr>
              <a:t>[8]</a:t>
            </a: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402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Brushless Control</a:t>
            </a:r>
            <a:endParaRPr/>
          </a:p>
        </p:txBody>
      </p:sp>
      <p:sp>
        <p:nvSpPr>
          <p:cNvPr id="655" name="Google Shape;655;p5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57</a:t>
            </a:fld>
            <a:endParaRPr/>
          </a:p>
        </p:txBody>
      </p:sp>
      <p:pic>
        <p:nvPicPr>
          <p:cNvPr id="656" name="Google Shape;65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3800" y="1356967"/>
            <a:ext cx="6984400" cy="4330333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7"/>
          <p:cNvSpPr txBox="1"/>
          <p:nvPr/>
        </p:nvSpPr>
        <p:spPr>
          <a:xfrm>
            <a:off x="9588200" y="533153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FFFFFF"/>
                </a:solidFill>
              </a:rPr>
              <a:t>[12]</a:t>
            </a: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129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/>
          <p:cNvSpPr txBox="1">
            <a:spLocks noGrp="1"/>
          </p:cNvSpPr>
          <p:nvPr>
            <p:ph type="title"/>
          </p:nvPr>
        </p:nvSpPr>
        <p:spPr>
          <a:xfrm>
            <a:off x="933367" y="652000"/>
            <a:ext cx="4269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/>
              <a:t>Brushless Motors </a:t>
            </a:r>
            <a:endParaRPr/>
          </a:p>
        </p:txBody>
      </p:sp>
      <p:sp>
        <p:nvSpPr>
          <p:cNvPr id="663" name="Google Shape;663;p5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58</a:t>
            </a:fld>
            <a:endParaRPr/>
          </a:p>
        </p:txBody>
      </p:sp>
      <p:cxnSp>
        <p:nvCxnSpPr>
          <p:cNvPr id="664" name="Google Shape;664;p58"/>
          <p:cNvCxnSpPr/>
          <p:nvPr/>
        </p:nvCxnSpPr>
        <p:spPr>
          <a:xfrm>
            <a:off x="6096000" y="890133"/>
            <a:ext cx="0" cy="53876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5" name="Google Shape;665;p58"/>
          <p:cNvSpPr txBox="1">
            <a:spLocks noGrp="1"/>
          </p:cNvSpPr>
          <p:nvPr>
            <p:ph type="title"/>
          </p:nvPr>
        </p:nvSpPr>
        <p:spPr>
          <a:xfrm>
            <a:off x="6989433" y="652000"/>
            <a:ext cx="4269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/>
              <a:t>Brushed Motors </a:t>
            </a:r>
            <a:endParaRPr/>
          </a:p>
        </p:txBody>
      </p:sp>
      <p:sp>
        <p:nvSpPr>
          <p:cNvPr id="666" name="Google Shape;666;p58"/>
          <p:cNvSpPr txBox="1"/>
          <p:nvPr/>
        </p:nvSpPr>
        <p:spPr>
          <a:xfrm>
            <a:off x="6989433" y="1881467"/>
            <a:ext cx="4269200" cy="2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Cheap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Easy to use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Requires few wires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Simple control circuitry</a:t>
            </a:r>
            <a:endParaRPr sz="2667" dirty="0"/>
          </a:p>
        </p:txBody>
      </p:sp>
      <p:sp>
        <p:nvSpPr>
          <p:cNvPr id="667" name="Google Shape;667;p58"/>
          <p:cNvSpPr txBox="1"/>
          <p:nvPr/>
        </p:nvSpPr>
        <p:spPr>
          <a:xfrm>
            <a:off x="933367" y="1881467"/>
            <a:ext cx="4269200" cy="2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Long lifespan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Very high efficiency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Low noise generation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High power to size ratio</a:t>
            </a:r>
            <a:endParaRPr sz="2667" dirty="0"/>
          </a:p>
        </p:txBody>
      </p:sp>
    </p:spTree>
    <p:extLst>
      <p:ext uri="{BB962C8B-B14F-4D97-AF65-F5344CB8AC3E}">
        <p14:creationId xmlns:p14="http://schemas.microsoft.com/office/powerpoint/2010/main" val="203933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7597</TotalTime>
  <Words>1067</Words>
  <Application>Microsoft Office PowerPoint</Application>
  <PresentationFormat>Widescreen</PresentationFormat>
  <Paragraphs>307</Paragraphs>
  <Slides>58</Slides>
  <Notes>13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ＭＳ Ｐゴシック</vt:lpstr>
      <vt:lpstr>游ゴシック</vt:lpstr>
      <vt:lpstr>Arial</vt:lpstr>
      <vt:lpstr>Calibri</vt:lpstr>
      <vt:lpstr>Calibri Light</vt:lpstr>
      <vt:lpstr>Courier</vt:lpstr>
      <vt:lpstr>Gill Sans</vt:lpstr>
      <vt:lpstr>Lucida Grande</vt:lpstr>
      <vt:lpstr>Times New Roman</vt:lpstr>
      <vt:lpstr>Office Theme</vt:lpstr>
      <vt:lpstr>Windows Draw Drawing</vt:lpstr>
      <vt:lpstr>Įvadas į robotiką 7. Varikliai</vt:lpstr>
      <vt:lpstr>PowerPoint Presentation</vt:lpstr>
      <vt:lpstr>PowerPoint Presentation</vt:lpstr>
      <vt:lpstr>PowerPoint Presentation</vt:lpstr>
      <vt:lpstr>PowerPoint Presentation</vt:lpstr>
      <vt:lpstr>Kaip viskas juda</vt:lpstr>
      <vt:lpstr>PowerPoint Presentation</vt:lpstr>
      <vt:lpstr>DC Motor Learning Objectives</vt:lpstr>
      <vt:lpstr>PowerPoint Presentation</vt:lpstr>
      <vt:lpstr>Simplest DC Motor Circuit</vt:lpstr>
      <vt:lpstr>Current continues after switch is opened</vt:lpstr>
      <vt:lpstr>Reverse current</vt:lpstr>
      <vt:lpstr>Motor Model</vt:lpstr>
      <vt:lpstr>Flyback diode or snubber diode</vt:lpstr>
      <vt:lpstr>PowerPoint Presentation</vt:lpstr>
      <vt:lpstr>Controlling DC Motor Speed</vt:lpstr>
      <vt:lpstr>Arduno Uno has 6 PWM pins</vt:lpstr>
      <vt:lpstr>PWM: Pulsed with modulation</vt:lpstr>
      <vt:lpstr>Arduino PWM commands</vt:lpstr>
      <vt:lpstr>PowerPoint Presentation</vt:lpstr>
      <vt:lpstr>Transistor as the switching device</vt:lpstr>
      <vt:lpstr>Use an NPN Transistor as a switch</vt:lpstr>
      <vt:lpstr>Electronic components in the fan kit</vt:lpstr>
      <vt:lpstr>Replace the Switch with a Transistor</vt:lpstr>
      <vt:lpstr>Alternative locations for the transistor</vt:lpstr>
      <vt:lpstr>Diode and transistor orientation</vt:lpstr>
      <vt:lpstr>Arduno Uno has 5 PWM pins</vt:lpstr>
      <vt:lpstr>DC Motor Circuit on tiny breadboard</vt:lpstr>
      <vt:lpstr>+5V connections</vt:lpstr>
      <vt:lpstr>PWM signal is connected to transistor base</vt:lpstr>
      <vt:lpstr>Arduino program to spin the DC Motor</vt:lpstr>
      <vt:lpstr>Sukimosi Pusės</vt:lpstr>
      <vt:lpstr>How H-Bridge works</vt:lpstr>
      <vt:lpstr>How H-Bridge Works</vt:lpstr>
      <vt:lpstr>H-Bridge: Synchronous Rectification</vt:lpstr>
      <vt:lpstr>H-Bridge Locked-Antiphase</vt:lpstr>
      <vt:lpstr>H-Bridge Examples</vt:lpstr>
      <vt:lpstr>H-Bridge Examples</vt:lpstr>
      <vt:lpstr>PowerPoint Presentation</vt:lpstr>
      <vt:lpstr>AC motorai</vt:lpstr>
      <vt:lpstr>Stepperiai</vt:lpstr>
      <vt:lpstr>Stepper Motors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Stepper Motor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Brushless Motors and Control</vt:lpstr>
      <vt:lpstr>How do Brushless DC Motors Work?</vt:lpstr>
      <vt:lpstr>Brushless Control</vt:lpstr>
      <vt:lpstr>Brushless Motors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Aistis Raudys</cp:lastModifiedBy>
  <cp:revision>44</cp:revision>
  <dcterms:created xsi:type="dcterms:W3CDTF">2018-07-13T08:07:26Z</dcterms:created>
  <dcterms:modified xsi:type="dcterms:W3CDTF">2019-11-26T07:06:22Z</dcterms:modified>
</cp:coreProperties>
</file>