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256" r:id="rId2"/>
    <p:sldId id="344" r:id="rId3"/>
    <p:sldId id="345" r:id="rId4"/>
    <p:sldId id="346" r:id="rId5"/>
    <p:sldId id="347" r:id="rId6"/>
    <p:sldId id="297" r:id="rId7"/>
    <p:sldId id="299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307" r:id="rId16"/>
    <p:sldId id="308" r:id="rId17"/>
    <p:sldId id="309" r:id="rId18"/>
    <p:sldId id="310" r:id="rId19"/>
    <p:sldId id="311" r:id="rId20"/>
    <p:sldId id="312" r:id="rId21"/>
    <p:sldId id="313" r:id="rId22"/>
    <p:sldId id="314" r:id="rId23"/>
    <p:sldId id="315" r:id="rId24"/>
    <p:sldId id="316" r:id="rId25"/>
    <p:sldId id="317" r:id="rId26"/>
    <p:sldId id="318" r:id="rId27"/>
    <p:sldId id="319" r:id="rId28"/>
    <p:sldId id="320" r:id="rId29"/>
    <p:sldId id="321" r:id="rId30"/>
    <p:sldId id="322" r:id="rId31"/>
    <p:sldId id="323" r:id="rId32"/>
    <p:sldId id="324" r:id="rId33"/>
    <p:sldId id="325" r:id="rId34"/>
    <p:sldId id="326" r:id="rId35"/>
    <p:sldId id="327" r:id="rId36"/>
    <p:sldId id="328" r:id="rId37"/>
    <p:sldId id="354" r:id="rId38"/>
    <p:sldId id="355" r:id="rId39"/>
    <p:sldId id="329" r:id="rId40"/>
    <p:sldId id="349" r:id="rId41"/>
    <p:sldId id="330" r:id="rId42"/>
    <p:sldId id="331" r:id="rId43"/>
    <p:sldId id="332" r:id="rId44"/>
    <p:sldId id="333" r:id="rId45"/>
    <p:sldId id="334" r:id="rId46"/>
    <p:sldId id="335" r:id="rId47"/>
    <p:sldId id="336" r:id="rId48"/>
    <p:sldId id="339" r:id="rId49"/>
    <p:sldId id="337" r:id="rId50"/>
    <p:sldId id="338" r:id="rId51"/>
    <p:sldId id="343" r:id="rId52"/>
    <p:sldId id="341" r:id="rId53"/>
    <p:sldId id="348" r:id="rId54"/>
    <p:sldId id="342" r:id="rId55"/>
    <p:sldId id="340" r:id="rId56"/>
    <p:sldId id="350" r:id="rId57"/>
    <p:sldId id="351" r:id="rId58"/>
    <p:sldId id="352" r:id="rId59"/>
    <p:sldId id="353" r:id="rId6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02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istis" userId="d0657fc4-24ea-43b6-a3f9-402aaedeb8df" providerId="ADAL" clId="{1488B7D9-4FF8-4539-BF67-0BCA843FADFF}"/>
    <pc:docChg chg="modSld">
      <pc:chgData name="Aistis" userId="d0657fc4-24ea-43b6-a3f9-402aaedeb8df" providerId="ADAL" clId="{1488B7D9-4FF8-4539-BF67-0BCA843FADFF}" dt="2021-12-07T09:51:59.033" v="16" actId="6549"/>
      <pc:docMkLst>
        <pc:docMk/>
      </pc:docMkLst>
      <pc:sldChg chg="modSp mod">
        <pc:chgData name="Aistis" userId="d0657fc4-24ea-43b6-a3f9-402aaedeb8df" providerId="ADAL" clId="{1488B7D9-4FF8-4539-BF67-0BCA843FADFF}" dt="2021-12-07T09:51:59.033" v="16" actId="6549"/>
        <pc:sldMkLst>
          <pc:docMk/>
          <pc:sldMk cId="4128978181" sldId="256"/>
        </pc:sldMkLst>
        <pc:spChg chg="mod">
          <ac:chgData name="Aistis" userId="d0657fc4-24ea-43b6-a3f9-402aaedeb8df" providerId="ADAL" clId="{1488B7D9-4FF8-4539-BF67-0BCA843FADFF}" dt="2021-12-07T09:51:59.033" v="16" actId="6549"/>
          <ac:spMkLst>
            <pc:docMk/>
            <pc:sldMk cId="4128978181" sldId="256"/>
            <ac:spMk id="3" creationId="{00000000-0000-0000-0000-000000000000}"/>
          </ac:spMkLst>
        </pc:spChg>
      </pc:sldChg>
      <pc:sldChg chg="modSp mod">
        <pc:chgData name="Aistis" userId="d0657fc4-24ea-43b6-a3f9-402aaedeb8df" providerId="ADAL" clId="{1488B7D9-4FF8-4539-BF67-0BCA843FADFF}" dt="2021-12-06T19:58:38.347" v="7" actId="20577"/>
        <pc:sldMkLst>
          <pc:docMk/>
          <pc:sldMk cId="683482138" sldId="330"/>
        </pc:sldMkLst>
        <pc:spChg chg="mod">
          <ac:chgData name="Aistis" userId="d0657fc4-24ea-43b6-a3f9-402aaedeb8df" providerId="ADAL" clId="{1488B7D9-4FF8-4539-BF67-0BCA843FADFF}" dt="2021-12-06T19:58:38.347" v="7" actId="20577"/>
          <ac:spMkLst>
            <pc:docMk/>
            <pc:sldMk cId="683482138" sldId="330"/>
            <ac:spMk id="3" creationId="{00000000-0000-0000-0000-000000000000}"/>
          </ac:spMkLst>
        </pc:spChg>
      </pc:sldChg>
      <pc:sldChg chg="modSp mod">
        <pc:chgData name="Aistis" userId="d0657fc4-24ea-43b6-a3f9-402aaedeb8df" providerId="ADAL" clId="{1488B7D9-4FF8-4539-BF67-0BCA843FADFF}" dt="2021-12-06T19:58:56.682" v="13" actId="20577"/>
        <pc:sldMkLst>
          <pc:docMk/>
          <pc:sldMk cId="511257178" sldId="331"/>
        </pc:sldMkLst>
        <pc:spChg chg="mod">
          <ac:chgData name="Aistis" userId="d0657fc4-24ea-43b6-a3f9-402aaedeb8df" providerId="ADAL" clId="{1488B7D9-4FF8-4539-BF67-0BCA843FADFF}" dt="2021-12-06T19:58:56.682" v="13" actId="20577"/>
          <ac:spMkLst>
            <pc:docMk/>
            <pc:sldMk cId="511257178" sldId="331"/>
            <ac:spMk id="2" creationId="{00000000-0000-0000-0000-000000000000}"/>
          </ac:spMkLst>
        </pc:spChg>
      </pc:sldChg>
      <pc:sldChg chg="addSp delSp modSp">
        <pc:chgData name="Aistis" userId="d0657fc4-24ea-43b6-a3f9-402aaedeb8df" providerId="ADAL" clId="{1488B7D9-4FF8-4539-BF67-0BCA843FADFF}" dt="2021-12-06T20:02:25.973" v="14"/>
        <pc:sldMkLst>
          <pc:docMk/>
          <pc:sldMk cId="4017942226" sldId="340"/>
        </pc:sldMkLst>
        <pc:spChg chg="del">
          <ac:chgData name="Aistis" userId="d0657fc4-24ea-43b6-a3f9-402aaedeb8df" providerId="ADAL" clId="{1488B7D9-4FF8-4539-BF67-0BCA843FADFF}" dt="2021-12-06T20:02:25.973" v="14"/>
          <ac:spMkLst>
            <pc:docMk/>
            <pc:sldMk cId="4017942226" sldId="340"/>
            <ac:spMk id="3" creationId="{00000000-0000-0000-0000-000000000000}"/>
          </ac:spMkLst>
        </pc:spChg>
        <pc:picChg chg="add mod">
          <ac:chgData name="Aistis" userId="d0657fc4-24ea-43b6-a3f9-402aaedeb8df" providerId="ADAL" clId="{1488B7D9-4FF8-4539-BF67-0BCA843FADFF}" dt="2021-12-06T20:02:25.973" v="14"/>
          <ac:picMkLst>
            <pc:docMk/>
            <pc:sldMk cId="4017942226" sldId="340"/>
            <ac:picMk id="5" creationId="{7C440418-B9A8-4392-A258-759C1753E9B4}"/>
          </ac:picMkLst>
        </pc:picChg>
      </pc:sldChg>
    </pc:docChg>
  </pc:docChgLst>
  <pc:docChgLst>
    <pc:chgData name="Aistis Raudys" userId="d0657fc4-24ea-43b6-a3f9-402aaedeb8df" providerId="ADAL" clId="{16D5E353-4E89-406A-B4BE-D0FFE2265E22}"/>
    <pc:docChg chg="undo custSel addSld delSld modSld">
      <pc:chgData name="Aistis Raudys" userId="d0657fc4-24ea-43b6-a3f9-402aaedeb8df" providerId="ADAL" clId="{16D5E353-4E89-406A-B4BE-D0FFE2265E22}" dt="2020-11-24T09:01:39.862" v="84" actId="20577"/>
      <pc:docMkLst>
        <pc:docMk/>
      </pc:docMkLst>
      <pc:sldChg chg="modSp mod">
        <pc:chgData name="Aistis Raudys" userId="d0657fc4-24ea-43b6-a3f9-402aaedeb8df" providerId="ADAL" clId="{16D5E353-4E89-406A-B4BE-D0FFE2265E22}" dt="2020-11-24T07:54:25.705" v="6" actId="20577"/>
        <pc:sldMkLst>
          <pc:docMk/>
          <pc:sldMk cId="4128978181" sldId="256"/>
        </pc:sldMkLst>
        <pc:spChg chg="mod">
          <ac:chgData name="Aistis Raudys" userId="d0657fc4-24ea-43b6-a3f9-402aaedeb8df" providerId="ADAL" clId="{16D5E353-4E89-406A-B4BE-D0FFE2265E22}" dt="2020-11-24T07:54:25.705" v="6" actId="20577"/>
          <ac:spMkLst>
            <pc:docMk/>
            <pc:sldMk cId="4128978181" sldId="256"/>
            <ac:spMk id="2" creationId="{00000000-0000-0000-0000-000000000000}"/>
          </ac:spMkLst>
        </pc:spChg>
        <pc:spChg chg="mod">
          <ac:chgData name="Aistis Raudys" userId="d0657fc4-24ea-43b6-a3f9-402aaedeb8df" providerId="ADAL" clId="{16D5E353-4E89-406A-B4BE-D0FFE2265E22}" dt="2020-11-24T07:53:45.691" v="3" actId="6549"/>
          <ac:spMkLst>
            <pc:docMk/>
            <pc:sldMk cId="4128978181" sldId="256"/>
            <ac:spMk id="3" creationId="{00000000-0000-0000-0000-000000000000}"/>
          </ac:spMkLst>
        </pc:spChg>
      </pc:sldChg>
      <pc:sldChg chg="modSp mod">
        <pc:chgData name="Aistis Raudys" userId="d0657fc4-24ea-43b6-a3f9-402aaedeb8df" providerId="ADAL" clId="{16D5E353-4E89-406A-B4BE-D0FFE2265E22}" dt="2020-11-24T08:34:07.879" v="66" actId="6549"/>
        <pc:sldMkLst>
          <pc:docMk/>
          <pc:sldMk cId="3485003394" sldId="297"/>
        </pc:sldMkLst>
        <pc:spChg chg="mod">
          <ac:chgData name="Aistis Raudys" userId="d0657fc4-24ea-43b6-a3f9-402aaedeb8df" providerId="ADAL" clId="{16D5E353-4E89-406A-B4BE-D0FFE2265E22}" dt="2020-11-24T07:54:48.206" v="10"/>
          <ac:spMkLst>
            <pc:docMk/>
            <pc:sldMk cId="3485003394" sldId="297"/>
            <ac:spMk id="2" creationId="{00000000-0000-0000-0000-000000000000}"/>
          </ac:spMkLst>
        </pc:spChg>
        <pc:spChg chg="mod">
          <ac:chgData name="Aistis Raudys" userId="d0657fc4-24ea-43b6-a3f9-402aaedeb8df" providerId="ADAL" clId="{16D5E353-4E89-406A-B4BE-D0FFE2265E22}" dt="2020-11-24T08:34:07.879" v="66" actId="6549"/>
          <ac:spMkLst>
            <pc:docMk/>
            <pc:sldMk cId="3485003394" sldId="297"/>
            <ac:spMk id="3" creationId="{00000000-0000-0000-0000-000000000000}"/>
          </ac:spMkLst>
        </pc:spChg>
      </pc:sldChg>
      <pc:sldChg chg="del">
        <pc:chgData name="Aistis Raudys" userId="d0657fc4-24ea-43b6-a3f9-402aaedeb8df" providerId="ADAL" clId="{16D5E353-4E89-406A-B4BE-D0FFE2265E22}" dt="2020-11-24T07:55:15.813" v="20" actId="47"/>
        <pc:sldMkLst>
          <pc:docMk/>
          <pc:sldMk cId="363281839" sldId="298"/>
        </pc:sldMkLst>
      </pc:sldChg>
      <pc:sldChg chg="modSp mod">
        <pc:chgData name="Aistis Raudys" userId="d0657fc4-24ea-43b6-a3f9-402aaedeb8df" providerId="ADAL" clId="{16D5E353-4E89-406A-B4BE-D0FFE2265E22}" dt="2020-11-24T09:01:39.862" v="84" actId="20577"/>
        <pc:sldMkLst>
          <pc:docMk/>
          <pc:sldMk cId="1059690151" sldId="323"/>
        </pc:sldMkLst>
        <pc:spChg chg="mod">
          <ac:chgData name="Aistis Raudys" userId="d0657fc4-24ea-43b6-a3f9-402aaedeb8df" providerId="ADAL" clId="{16D5E353-4E89-406A-B4BE-D0FFE2265E22}" dt="2020-11-24T09:01:39.862" v="84" actId="20577"/>
          <ac:spMkLst>
            <pc:docMk/>
            <pc:sldMk cId="1059690151" sldId="323"/>
            <ac:spMk id="2" creationId="{00000000-0000-0000-0000-000000000000}"/>
          </ac:spMkLst>
        </pc:spChg>
      </pc:sldChg>
      <pc:sldChg chg="modSp mod">
        <pc:chgData name="Aistis Raudys" userId="d0657fc4-24ea-43b6-a3f9-402aaedeb8df" providerId="ADAL" clId="{16D5E353-4E89-406A-B4BE-D0FFE2265E22}" dt="2020-11-24T08:15:27.856" v="44" actId="20577"/>
        <pc:sldMkLst>
          <pc:docMk/>
          <pc:sldMk cId="683482138" sldId="330"/>
        </pc:sldMkLst>
        <pc:spChg chg="mod">
          <ac:chgData name="Aistis Raudys" userId="d0657fc4-24ea-43b6-a3f9-402aaedeb8df" providerId="ADAL" clId="{16D5E353-4E89-406A-B4BE-D0FFE2265E22}" dt="2020-11-24T08:14:49.637" v="37" actId="6549"/>
          <ac:spMkLst>
            <pc:docMk/>
            <pc:sldMk cId="683482138" sldId="330"/>
            <ac:spMk id="2" creationId="{00000000-0000-0000-0000-000000000000}"/>
          </ac:spMkLst>
        </pc:spChg>
        <pc:spChg chg="mod">
          <ac:chgData name="Aistis Raudys" userId="d0657fc4-24ea-43b6-a3f9-402aaedeb8df" providerId="ADAL" clId="{16D5E353-4E89-406A-B4BE-D0FFE2265E22}" dt="2020-11-24T08:15:27.856" v="44" actId="20577"/>
          <ac:spMkLst>
            <pc:docMk/>
            <pc:sldMk cId="683482138" sldId="330"/>
            <ac:spMk id="3" creationId="{00000000-0000-0000-0000-000000000000}"/>
          </ac:spMkLst>
        </pc:spChg>
      </pc:sldChg>
      <pc:sldChg chg="modSp mod">
        <pc:chgData name="Aistis Raudys" userId="d0657fc4-24ea-43b6-a3f9-402aaedeb8df" providerId="ADAL" clId="{16D5E353-4E89-406A-B4BE-D0FFE2265E22}" dt="2020-11-24T08:15:39.199" v="48" actId="6549"/>
        <pc:sldMkLst>
          <pc:docMk/>
          <pc:sldMk cId="511257178" sldId="331"/>
        </pc:sldMkLst>
        <pc:spChg chg="mod">
          <ac:chgData name="Aistis Raudys" userId="d0657fc4-24ea-43b6-a3f9-402aaedeb8df" providerId="ADAL" clId="{16D5E353-4E89-406A-B4BE-D0FFE2265E22}" dt="2020-11-24T08:15:39.199" v="48" actId="6549"/>
          <ac:spMkLst>
            <pc:docMk/>
            <pc:sldMk cId="511257178" sldId="331"/>
            <ac:spMk id="2" creationId="{00000000-0000-0000-0000-000000000000}"/>
          </ac:spMkLst>
        </pc:spChg>
      </pc:sldChg>
      <pc:sldChg chg="addSp delSp modSp new mod">
        <pc:chgData name="Aistis Raudys" userId="d0657fc4-24ea-43b6-a3f9-402aaedeb8df" providerId="ADAL" clId="{16D5E353-4E89-406A-B4BE-D0FFE2265E22}" dt="2020-11-24T08:14:02.558" v="34"/>
        <pc:sldMkLst>
          <pc:docMk/>
          <pc:sldMk cId="3810075754" sldId="354"/>
        </pc:sldMkLst>
        <pc:spChg chg="mod">
          <ac:chgData name="Aistis Raudys" userId="d0657fc4-24ea-43b6-a3f9-402aaedeb8df" providerId="ADAL" clId="{16D5E353-4E89-406A-B4BE-D0FFE2265E22}" dt="2020-11-24T08:14:02.558" v="34"/>
          <ac:spMkLst>
            <pc:docMk/>
            <pc:sldMk cId="3810075754" sldId="354"/>
            <ac:spMk id="2" creationId="{CB0E19FD-DF73-4A88-962A-1F9A73A28BED}"/>
          </ac:spMkLst>
        </pc:spChg>
        <pc:spChg chg="del">
          <ac:chgData name="Aistis Raudys" userId="d0657fc4-24ea-43b6-a3f9-402aaedeb8df" providerId="ADAL" clId="{16D5E353-4E89-406A-B4BE-D0FFE2265E22}" dt="2020-11-24T07:58:33.801" v="22"/>
          <ac:spMkLst>
            <pc:docMk/>
            <pc:sldMk cId="3810075754" sldId="354"/>
            <ac:spMk id="3" creationId="{A03011CC-B192-4E41-9FC5-5CAE0A1BD90A}"/>
          </ac:spMkLst>
        </pc:spChg>
        <pc:picChg chg="add mod">
          <ac:chgData name="Aistis Raudys" userId="d0657fc4-24ea-43b6-a3f9-402aaedeb8df" providerId="ADAL" clId="{16D5E353-4E89-406A-B4BE-D0FFE2265E22}" dt="2020-11-24T08:14:01.336" v="33" actId="1076"/>
          <ac:picMkLst>
            <pc:docMk/>
            <pc:sldMk cId="3810075754" sldId="354"/>
            <ac:picMk id="5" creationId="{F24820E3-059D-42CB-8CDC-E677A499DC1B}"/>
          </ac:picMkLst>
        </pc:picChg>
      </pc:sldChg>
      <pc:sldChg chg="addSp delSp modSp new mod">
        <pc:chgData name="Aistis Raudys" userId="d0657fc4-24ea-43b6-a3f9-402aaedeb8df" providerId="ADAL" clId="{16D5E353-4E89-406A-B4BE-D0FFE2265E22}" dt="2020-11-24T08:13:53.374" v="32"/>
        <pc:sldMkLst>
          <pc:docMk/>
          <pc:sldMk cId="4173485073" sldId="355"/>
        </pc:sldMkLst>
        <pc:spChg chg="mod">
          <ac:chgData name="Aistis Raudys" userId="d0657fc4-24ea-43b6-a3f9-402aaedeb8df" providerId="ADAL" clId="{16D5E353-4E89-406A-B4BE-D0FFE2265E22}" dt="2020-11-24T08:13:53.374" v="32"/>
          <ac:spMkLst>
            <pc:docMk/>
            <pc:sldMk cId="4173485073" sldId="355"/>
            <ac:spMk id="2" creationId="{BED688B5-82C1-4D80-9367-B79F1035E2B4}"/>
          </ac:spMkLst>
        </pc:spChg>
        <pc:graphicFrameChg chg="add del mod">
          <ac:chgData name="Aistis Raudys" userId="d0657fc4-24ea-43b6-a3f9-402aaedeb8df" providerId="ADAL" clId="{16D5E353-4E89-406A-B4BE-D0FFE2265E22}" dt="2020-11-24T08:13:28.116" v="27"/>
          <ac:graphicFrameMkLst>
            <pc:docMk/>
            <pc:sldMk cId="4173485073" sldId="355"/>
            <ac:graphicFrameMk id="4" creationId="{8480BFE6-19A9-4CD6-B0AA-F9ABE9B78342}"/>
          </ac:graphicFrameMkLst>
        </pc:graphicFrameChg>
        <pc:graphicFrameChg chg="add del mod">
          <ac:chgData name="Aistis Raudys" userId="d0657fc4-24ea-43b6-a3f9-402aaedeb8df" providerId="ADAL" clId="{16D5E353-4E89-406A-B4BE-D0FFE2265E22}" dt="2020-11-24T08:13:34.240" v="29"/>
          <ac:graphicFrameMkLst>
            <pc:docMk/>
            <pc:sldMk cId="4173485073" sldId="355"/>
            <ac:graphicFrameMk id="5" creationId="{BFD4892C-9A7C-4198-B21A-F2C0618B685B}"/>
          </ac:graphicFrameMkLst>
        </pc:graphicFrameChg>
        <pc:picChg chg="add mod">
          <ac:chgData name="Aistis Raudys" userId="d0657fc4-24ea-43b6-a3f9-402aaedeb8df" providerId="ADAL" clId="{16D5E353-4E89-406A-B4BE-D0FFE2265E22}" dt="2020-11-24T08:13:52.395" v="31" actId="1076"/>
          <ac:picMkLst>
            <pc:docMk/>
            <pc:sldMk cId="4173485073" sldId="355"/>
            <ac:picMk id="6" creationId="{95B3BB31-DE4D-480A-8416-806A2803337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FB156-2A20-4006-B3B2-A5E06C4B6A61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E349F8-CAFA-4D1E-8DE4-DFACAB749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746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82986C-5A16-4394-8148-479FEE1D25CF}" type="slidenum">
              <a:rPr lang="en-US" altLang="en-US"/>
              <a:pPr/>
              <a:t>43</a:t>
            </a:fld>
            <a:endParaRPr lang="en-US" altLang="en-US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2593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8C99D0-1CA5-4B55-BEB5-835DD9BD6D0E}" type="slidenum">
              <a:rPr lang="en-US" altLang="en-US"/>
              <a:pPr/>
              <a:t>44</a:t>
            </a:fld>
            <a:endParaRPr lang="en-US" alt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2530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FB9903-883E-413D-8851-5DEB218F655F}" type="slidenum">
              <a:rPr lang="en-US" altLang="en-US"/>
              <a:pPr/>
              <a:t>45</a:t>
            </a:fld>
            <a:endParaRPr lang="en-US" altLang="en-US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8402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F6487E-FC5B-440B-94D9-283B7F8F142D}" type="slidenum">
              <a:rPr lang="en-US" altLang="en-US"/>
              <a:pPr/>
              <a:t>46</a:t>
            </a:fld>
            <a:endParaRPr lang="en-US" alt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9105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1A7B6C-91B2-4843-8B53-E11F650FE11C}" type="slidenum">
              <a:rPr lang="en-US" altLang="en-US"/>
              <a:pPr/>
              <a:t>47</a:t>
            </a:fld>
            <a:endParaRPr lang="en-US" alt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62128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0B5D46-8AC3-42BB-863B-C462A06345AD}" type="slidenum">
              <a:rPr lang="en-US" altLang="en-US"/>
              <a:pPr/>
              <a:t>49</a:t>
            </a:fld>
            <a:endParaRPr lang="en-US" altLang="en-US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84514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186940-D086-4115-8F64-61CB3EABD14C}" type="slidenum">
              <a:rPr lang="en-US" altLang="en-US"/>
              <a:pPr/>
              <a:t>50</a:t>
            </a:fld>
            <a:endParaRPr lang="en-US" alt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96237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C6881F-12F7-4DB6-ADDE-2F0D0B427A93}" type="slidenum">
              <a:rPr lang="en-GB" altLang="en-US"/>
              <a:pPr/>
              <a:t>52</a:t>
            </a:fld>
            <a:endParaRPr lang="en-GB" altLang="en-US"/>
          </a:p>
        </p:txBody>
      </p:sp>
      <p:sp>
        <p:nvSpPr>
          <p:cNvPr id="386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813" y="744538"/>
            <a:ext cx="6616700" cy="3722687"/>
          </a:xfrm>
          <a:ln/>
        </p:spPr>
      </p:sp>
      <p:sp>
        <p:nvSpPr>
          <p:cNvPr id="386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93153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C77A87-DDB9-4802-95F1-5D81F746CA4B}" type="slidenum">
              <a:rPr lang="en-GB" altLang="en-US"/>
              <a:pPr/>
              <a:t>54</a:t>
            </a:fld>
            <a:endParaRPr lang="en-GB" altLang="en-US"/>
          </a:p>
        </p:txBody>
      </p:sp>
      <p:sp>
        <p:nvSpPr>
          <p:cNvPr id="398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813" y="744538"/>
            <a:ext cx="6616700" cy="3722687"/>
          </a:xfrm>
          <a:ln/>
        </p:spPr>
      </p:sp>
      <p:sp>
        <p:nvSpPr>
          <p:cNvPr id="398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78264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4594bc5d30_1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4594bc5d30_1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87667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46d3d84aa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" name="Google Shape;642;g46d3d84aa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5763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4594bc5d30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4594bc5d30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09206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46d3d84aac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46d3d84aac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5279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664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892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355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60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784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938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295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785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550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087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0275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280833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25657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BE766-EDC7-4EF1-8663-43252ADC09A6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305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f/f8/Stepper_motor_1.pn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1/10/Stepper_motor_2.pn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2/25/Stepper_motor_3.pn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2/2a/Stepper_motor_4.pn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wmf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http://www.active-robots.com/products/motorsandwheels/servo-motors/hitec/hsr1422cr-500.jpg" TargetMode="Externa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 to robotics </a:t>
            </a:r>
            <a:br>
              <a:rPr lang="en-US" dirty="0"/>
            </a:br>
            <a:r>
              <a:rPr lang="en-US" dirty="0"/>
              <a:t>8. Motors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r>
              <a:rPr lang="lt-LT" dirty="0"/>
              <a:t>Aistis </a:t>
            </a:r>
            <a:r>
              <a:rPr lang="lt-LT" dirty="0" err="1"/>
              <a:t>Raudys</a:t>
            </a:r>
            <a:r>
              <a:rPr lang="lt-LT" dirty="0"/>
              <a:t> ir Vytautas Valaitis</a:t>
            </a:r>
          </a:p>
          <a:p>
            <a:r>
              <a:rPr lang="lt-LT" dirty="0"/>
              <a:t>20</a:t>
            </a:r>
            <a:r>
              <a:rPr lang="en-US" dirty="0"/>
              <a:t>2</a:t>
            </a:r>
            <a:r>
              <a:rPr lang="lt-LT"/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978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0"/>
            <a:ext cx="10371222" cy="7000575"/>
          </a:xfrm>
        </p:spPr>
      </p:pic>
    </p:spTree>
    <p:extLst>
      <p:ext uri="{BB962C8B-B14F-4D97-AF65-F5344CB8AC3E}">
        <p14:creationId xmlns:p14="http://schemas.microsoft.com/office/powerpoint/2010/main" val="1807953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022" y="216569"/>
            <a:ext cx="9380113" cy="6473742"/>
          </a:xfrm>
        </p:spPr>
      </p:pic>
    </p:spTree>
    <p:extLst>
      <p:ext uri="{BB962C8B-B14F-4D97-AF65-F5344CB8AC3E}">
        <p14:creationId xmlns:p14="http://schemas.microsoft.com/office/powerpoint/2010/main" val="3738147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752" y="141203"/>
            <a:ext cx="9788825" cy="6524291"/>
          </a:xfrm>
        </p:spPr>
      </p:pic>
    </p:spTree>
    <p:extLst>
      <p:ext uri="{BB962C8B-B14F-4D97-AF65-F5344CB8AC3E}">
        <p14:creationId xmlns:p14="http://schemas.microsoft.com/office/powerpoint/2010/main" val="1830812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918" y="192505"/>
            <a:ext cx="9896163" cy="6597442"/>
          </a:xfrm>
        </p:spPr>
      </p:pic>
    </p:spTree>
    <p:extLst>
      <p:ext uri="{BB962C8B-B14F-4D97-AF65-F5344CB8AC3E}">
        <p14:creationId xmlns:p14="http://schemas.microsoft.com/office/powerpoint/2010/main" val="103419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things move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DC motors</a:t>
            </a:r>
          </a:p>
          <a:p>
            <a:r>
              <a:rPr lang="en-US" dirty="0"/>
              <a:t>AC motors</a:t>
            </a:r>
          </a:p>
          <a:p>
            <a:r>
              <a:rPr lang="en-US" dirty="0"/>
              <a:t>Steppers</a:t>
            </a:r>
          </a:p>
          <a:p>
            <a:r>
              <a:rPr lang="en-US" dirty="0"/>
              <a:t>Servo</a:t>
            </a:r>
          </a:p>
          <a:p>
            <a:r>
              <a:rPr lang="en-US" dirty="0" err="1"/>
              <a:t>Selenoids</a:t>
            </a:r>
            <a:endParaRPr lang="en-US" dirty="0"/>
          </a:p>
          <a:p>
            <a:r>
              <a:rPr lang="en-US" dirty="0"/>
              <a:t>Encoders</a:t>
            </a:r>
          </a:p>
          <a:p>
            <a:r>
              <a:rPr lang="en-US" dirty="0"/>
              <a:t>Controllers</a:t>
            </a:r>
          </a:p>
          <a:p>
            <a:r>
              <a:rPr lang="en-US" dirty="0"/>
              <a:t>Brushless</a:t>
            </a:r>
          </a:p>
          <a:p>
            <a:r>
              <a:rPr lang="en-US" dirty="0"/>
              <a:t>BLDC</a:t>
            </a:r>
            <a:endParaRPr lang="lt-LT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003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2327E-311E-9D47-BD1B-E7D169A7E4B2}" type="slidenum">
              <a:rPr lang="en-US"/>
              <a:pPr/>
              <a:t>7</a:t>
            </a:fld>
            <a:endParaRPr lang="en-US"/>
          </a:p>
        </p:txBody>
      </p:sp>
      <p:sp>
        <p:nvSpPr>
          <p:cNvPr id="3072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DC Motor Learning Objectives</a:t>
            </a:r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303599"/>
            <a:r>
              <a:rPr lang="en-US" dirty="0"/>
              <a:t>Explain the role of a </a:t>
            </a:r>
            <a:r>
              <a:rPr lang="en-US" dirty="0" err="1"/>
              <a:t>snubber</a:t>
            </a:r>
            <a:r>
              <a:rPr lang="en-US" dirty="0"/>
              <a:t> diode</a:t>
            </a:r>
          </a:p>
          <a:p>
            <a:pPr marL="303599"/>
            <a:r>
              <a:rPr lang="en-US" dirty="0"/>
              <a:t>Describe how PWM controls DC motor speed</a:t>
            </a:r>
          </a:p>
          <a:p>
            <a:pPr marL="303599"/>
            <a:r>
              <a:rPr lang="en-US" dirty="0"/>
              <a:t>Implement a transistor circuit and Arduino program for PWM control of the DC motor</a:t>
            </a:r>
          </a:p>
          <a:p>
            <a:pPr marL="303599"/>
            <a:r>
              <a:rPr lang="en-US" dirty="0"/>
              <a:t>Use a potentiometer as input to a program that controls fan speed</a:t>
            </a:r>
          </a:p>
        </p:txBody>
      </p:sp>
    </p:spTree>
    <p:extLst>
      <p:ext uri="{BB962C8B-B14F-4D97-AF65-F5344CB8AC3E}">
        <p14:creationId xmlns:p14="http://schemas.microsoft.com/office/powerpoint/2010/main" val="253241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/>
          </p:cNvSpPr>
          <p:nvPr/>
        </p:nvSpPr>
        <p:spPr bwMode="auto">
          <a:xfrm>
            <a:off x="3557737" y="2951263"/>
            <a:ext cx="5063133" cy="946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r>
              <a:rPr lang="en-US">
                <a:ea typeface="ＭＳ Ｐゴシック" charset="0"/>
                <a:cs typeface="Gill Sans" charset="0"/>
              </a:rPr>
              <a:t>What is a snubber diode</a:t>
            </a:r>
          </a:p>
          <a:p>
            <a:r>
              <a:rPr lang="en-US">
                <a:ea typeface="ＭＳ Ｐゴシック" charset="0"/>
                <a:cs typeface="Gill Sans" charset="0"/>
              </a:rPr>
              <a:t>and why should I care?</a:t>
            </a:r>
          </a:p>
        </p:txBody>
      </p:sp>
    </p:spTree>
    <p:extLst>
      <p:ext uri="{BB962C8B-B14F-4D97-AF65-F5344CB8AC3E}">
        <p14:creationId xmlns:p14="http://schemas.microsoft.com/office/powerpoint/2010/main" val="584235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DFBF-A64D-704F-A967-13D84CC572BD}" type="slidenum">
              <a:rPr lang="en-US"/>
              <a:pPr/>
              <a:t>9</a:t>
            </a:fld>
            <a:endParaRPr lang="en-US"/>
          </a:p>
        </p:txBody>
      </p:sp>
      <p:sp>
        <p:nvSpPr>
          <p:cNvPr id="32769" name="Rectangle 1"/>
          <p:cNvSpPr>
            <a:spLocks noGrp="1" noChangeArrowheads="1"/>
          </p:cNvSpPr>
          <p:nvPr>
            <p:ph type="title"/>
          </p:nvPr>
        </p:nvSpPr>
        <p:spPr>
          <a:xfrm>
            <a:off x="2256235" y="178594"/>
            <a:ext cx="7750969" cy="982266"/>
          </a:xfrm>
          <a:ln/>
        </p:spPr>
        <p:txBody>
          <a:bodyPr/>
          <a:lstStyle/>
          <a:p>
            <a:r>
              <a:rPr lang="en-US"/>
              <a:t>Simplest DC Motor Circuit</a:t>
            </a: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16970" y="1303734"/>
            <a:ext cx="7358063" cy="687586"/>
          </a:xfrm>
          <a:ln/>
        </p:spPr>
        <p:txBody>
          <a:bodyPr/>
          <a:lstStyle/>
          <a:p>
            <a:r>
              <a:rPr lang="en-US" dirty="0"/>
              <a:t>Connect the motor to a DC power supply</a:t>
            </a:r>
          </a:p>
        </p:txBody>
      </p:sp>
      <p:pic>
        <p:nvPicPr>
          <p:cNvPr id="2" name="Picture 1" descr="DC_motor_circuit_with_switch_open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094" y="3161109"/>
            <a:ext cx="1714500" cy="2794870"/>
          </a:xfrm>
          <a:prstGeom prst="rect">
            <a:avLst/>
          </a:prstGeom>
        </p:spPr>
      </p:pic>
      <p:pic>
        <p:nvPicPr>
          <p:cNvPr id="3" name="Picture 2" descr="DC_motor_circuit_with_switch_closed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406" y="3161109"/>
            <a:ext cx="1714500" cy="27948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95625" y="2518173"/>
            <a:ext cx="2411016" cy="411171"/>
          </a:xfrm>
          <a:prstGeom prst="rect">
            <a:avLst/>
          </a:prstGeom>
          <a:noFill/>
        </p:spPr>
        <p:txBody>
          <a:bodyPr wrap="square" lIns="64291" tIns="32146" rIns="64291" bIns="32146" rtlCol="0">
            <a:spAutoFit/>
          </a:bodyPr>
          <a:lstStyle/>
          <a:p>
            <a:r>
              <a:rPr lang="en-US" sz="2200" dirty="0"/>
              <a:t>Switch open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85359" y="2518173"/>
            <a:ext cx="2411016" cy="411171"/>
          </a:xfrm>
          <a:prstGeom prst="rect">
            <a:avLst/>
          </a:prstGeom>
          <a:noFill/>
        </p:spPr>
        <p:txBody>
          <a:bodyPr wrap="square" lIns="64291" tIns="32146" rIns="64291" bIns="32146" rtlCol="0">
            <a:spAutoFit/>
          </a:bodyPr>
          <a:lstStyle/>
          <a:p>
            <a:r>
              <a:rPr lang="en-US" sz="2200" dirty="0"/>
              <a:t>Switch closed</a:t>
            </a:r>
          </a:p>
        </p:txBody>
      </p:sp>
    </p:spTree>
    <p:extLst>
      <p:ext uri="{BB962C8B-B14F-4D97-AF65-F5344CB8AC3E}">
        <p14:creationId xmlns:p14="http://schemas.microsoft.com/office/powerpoint/2010/main" val="3313992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44FF74-229E-3D4F-9141-4835054D66AA}" type="slidenum">
              <a:rPr lang="en-US"/>
              <a:pPr/>
              <a:t>10</a:t>
            </a:fld>
            <a:endParaRPr lang="en-US"/>
          </a:p>
        </p:txBody>
      </p:sp>
      <p:sp>
        <p:nvSpPr>
          <p:cNvPr id="3379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Current continues after switch is opened</a:t>
            </a: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/>
              <a:t>Opening the switch does not immediately stop current in the motor windings.</a:t>
            </a:r>
          </a:p>
        </p:txBody>
      </p:sp>
      <p:pic>
        <p:nvPicPr>
          <p:cNvPr id="2" name="Picture 1" descr="DC_motor_circuit_with_switch_open_suddenly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203" y="3000376"/>
            <a:ext cx="5295080" cy="266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198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BE3EE-02EB-D24B-8B69-B92D08F1335D}" type="slidenum">
              <a:rPr lang="en-US"/>
              <a:pPr/>
              <a:t>11</a:t>
            </a:fld>
            <a:endParaRPr lang="en-US"/>
          </a:p>
        </p:txBody>
      </p:sp>
      <p:sp>
        <p:nvSpPr>
          <p:cNvPr id="3481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Reverse current</a:t>
            </a: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16969" y="1303735"/>
            <a:ext cx="7536656" cy="4661297"/>
          </a:xfrm>
          <a:ln/>
        </p:spPr>
        <p:txBody>
          <a:bodyPr/>
          <a:lstStyle/>
          <a:p>
            <a:r>
              <a:rPr lang="en-US"/>
              <a:t>Charge build-up can cause damage</a:t>
            </a:r>
          </a:p>
        </p:txBody>
      </p:sp>
      <p:pic>
        <p:nvPicPr>
          <p:cNvPr id="2" name="Picture 1" descr="DC_motor_circuit_with_switch_open_damag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937" y="2625329"/>
            <a:ext cx="5381902" cy="3045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743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44AFB-9569-3044-A318-0D922E862EF6}" type="slidenum">
              <a:rPr lang="en-US"/>
              <a:pPr/>
              <a:t>12</a:t>
            </a:fld>
            <a:endParaRPr lang="en-US"/>
          </a:p>
        </p:txBody>
      </p:sp>
      <p:sp>
        <p:nvSpPr>
          <p:cNvPr id="3584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Motor Model</a:t>
            </a:r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16970" y="1303734"/>
            <a:ext cx="7358063" cy="2125266"/>
          </a:xfrm>
          <a:ln/>
        </p:spPr>
        <p:txBody>
          <a:bodyPr/>
          <a:lstStyle/>
          <a:p>
            <a:r>
              <a:rPr lang="en-US" dirty="0"/>
              <a:t>Simple model of a DC motor:</a:t>
            </a:r>
          </a:p>
          <a:p>
            <a:pPr marL="505626" lvl="1" indent="-253371"/>
            <a:r>
              <a:rPr lang="en-US" dirty="0"/>
              <a:t>Windings have inductance and resistance</a:t>
            </a:r>
          </a:p>
          <a:p>
            <a:pPr marL="505626" lvl="1" indent="-253371"/>
            <a:r>
              <a:rPr lang="en-US" dirty="0"/>
              <a:t>Inductor stores electrical energy in the windings</a:t>
            </a:r>
          </a:p>
          <a:p>
            <a:pPr marL="505626" lvl="1" indent="-253371"/>
            <a:r>
              <a:rPr lang="en-US" dirty="0"/>
              <a:t>We need to provide a way to safely dissipate electrical energy when the switch is opened</a:t>
            </a:r>
          </a:p>
        </p:txBody>
      </p:sp>
      <p:pic>
        <p:nvPicPr>
          <p:cNvPr id="4" name="Picture 3" descr="DC_motor_circuit_with_switch_closed_model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984" y="3643312"/>
            <a:ext cx="1722154" cy="2411016"/>
          </a:xfrm>
          <a:prstGeom prst="rect">
            <a:avLst/>
          </a:prstGeom>
        </p:spPr>
      </p:pic>
      <p:pic>
        <p:nvPicPr>
          <p:cNvPr id="5" name="Picture 4" descr="DC_motor_circuit_with_switch_open_model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844" y="3643312"/>
            <a:ext cx="1722154" cy="241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921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7ED230-FA7F-9C44-8008-5EC36BA88940}" type="slidenum">
              <a:rPr lang="en-US"/>
              <a:pPr/>
              <a:t>13</a:t>
            </a:fld>
            <a:endParaRPr lang="en-US"/>
          </a:p>
        </p:txBody>
      </p:sp>
      <p:sp>
        <p:nvSpPr>
          <p:cNvPr id="3686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Flyback diode or snubber diode</a:t>
            </a:r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/>
              <a:t>Adding a diode in parallel with the motor provides a path for dissipation of stored energy when the switch is opened</a:t>
            </a:r>
          </a:p>
        </p:txBody>
      </p:sp>
      <p:pic>
        <p:nvPicPr>
          <p:cNvPr id="2" name="Picture 1" descr="DC_motor_circuit_with_switch_flyback_working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2783" y="3000375"/>
            <a:ext cx="5785537" cy="267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3235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/>
          </p:cNvSpPr>
          <p:nvPr/>
        </p:nvSpPr>
        <p:spPr bwMode="auto">
          <a:xfrm>
            <a:off x="3557737" y="2951263"/>
            <a:ext cx="5063133" cy="946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r>
              <a:rPr lang="en-US">
                <a:ea typeface="ＭＳ Ｐゴシック" charset="0"/>
                <a:cs typeface="Gill Sans" charset="0"/>
              </a:rPr>
              <a:t>Pulse-width modulation (PWM)</a:t>
            </a:r>
          </a:p>
          <a:p>
            <a:r>
              <a:rPr lang="en-US">
                <a:ea typeface="ＭＳ Ｐゴシック" charset="0"/>
                <a:cs typeface="Gill Sans" charset="0"/>
              </a:rPr>
              <a:t>for DC motor speed control</a:t>
            </a:r>
          </a:p>
        </p:txBody>
      </p:sp>
    </p:spTree>
    <p:extLst>
      <p:ext uri="{BB962C8B-B14F-4D97-AF65-F5344CB8AC3E}">
        <p14:creationId xmlns:p14="http://schemas.microsoft.com/office/powerpoint/2010/main" val="78145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F7604-21A0-DD48-B72E-83A281442967}" type="slidenum">
              <a:rPr lang="en-US"/>
              <a:pPr/>
              <a:t>15</a:t>
            </a:fld>
            <a:endParaRPr lang="en-US"/>
          </a:p>
        </p:txBody>
      </p:sp>
      <p:sp>
        <p:nvSpPr>
          <p:cNvPr id="3891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Controlling DC Motor Speed</a:t>
            </a:r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16969" y="1393031"/>
            <a:ext cx="7536656" cy="4572000"/>
          </a:xfrm>
          <a:ln/>
        </p:spPr>
        <p:txBody>
          <a:bodyPr>
            <a:normAutofit lnSpcReduction="10000"/>
          </a:bodyPr>
          <a:lstStyle/>
          <a:p>
            <a:r>
              <a:rPr lang="en-US" dirty="0"/>
              <a:t>The voltage supplied to a DC motor controls its speed</a:t>
            </a:r>
          </a:p>
          <a:p>
            <a:endParaRPr lang="en-US" dirty="0"/>
          </a:p>
          <a:p>
            <a:r>
              <a:rPr lang="en-US" dirty="0"/>
              <a:t>Arduino cannot supply variable DC output</a:t>
            </a:r>
          </a:p>
          <a:p>
            <a:pPr marL="555853" lvl="1"/>
            <a:r>
              <a:rPr lang="en-US" dirty="0"/>
              <a:t>Arduino lacks a true analog output</a:t>
            </a:r>
          </a:p>
          <a:p>
            <a:pPr marL="555853" lvl="1"/>
            <a:r>
              <a:rPr lang="en-US" dirty="0"/>
              <a:t>Use Pulse-width modulation (PWM) to simulate a variable DC supply voltage</a:t>
            </a:r>
          </a:p>
          <a:p>
            <a:pPr marL="555853" lvl="1"/>
            <a:r>
              <a:rPr lang="en-US" dirty="0"/>
              <a:t>PWM is a common technique for supplying variable power levels to </a:t>
            </a:r>
            <a:r>
              <a:rPr lang="ja-JP" altLang="en-US" dirty="0">
                <a:latin typeface="Arial"/>
              </a:rPr>
              <a:t>“</a:t>
            </a:r>
            <a:r>
              <a:rPr lang="en-US" dirty="0"/>
              <a:t>slow</a:t>
            </a:r>
            <a:r>
              <a:rPr lang="ja-JP" altLang="en-US" dirty="0">
                <a:latin typeface="Arial"/>
              </a:rPr>
              <a:t>”</a:t>
            </a:r>
            <a:r>
              <a:rPr lang="en-US" dirty="0"/>
              <a:t> electrical devices such as resistive loads, LEDs, and DC motors</a:t>
            </a:r>
          </a:p>
          <a:p>
            <a:pPr marL="555853" lvl="1"/>
            <a:r>
              <a:rPr lang="en-US" dirty="0"/>
              <a:t>Arduino Uno has 6 PWM pins:  Digital I/O pins 3, 5, 6, 9,10, and 11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2195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227006-56FB-3E44-A889-69DB6D741994}" type="slidenum">
              <a:rPr lang="en-US"/>
              <a:pPr/>
              <a:t>16</a:t>
            </a:fld>
            <a:endParaRPr lang="en-US"/>
          </a:p>
        </p:txBody>
      </p:sp>
      <p:pic>
        <p:nvPicPr>
          <p:cNvPr id="3993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017" y="2536031"/>
            <a:ext cx="5634633" cy="389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Arduno Uno has 6 PWM pins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/>
              <a:t>Look for the ~ prefix on the digital pin label, e.g. ~3</a:t>
            </a:r>
          </a:p>
        </p:txBody>
      </p:sp>
      <p:sp>
        <p:nvSpPr>
          <p:cNvPr id="39940" name="Oval 4"/>
          <p:cNvSpPr>
            <a:spLocks/>
          </p:cNvSpPr>
          <p:nvPr/>
        </p:nvSpPr>
        <p:spPr bwMode="auto">
          <a:xfrm>
            <a:off x="7194353" y="2562822"/>
            <a:ext cx="589359" cy="589359"/>
          </a:xfrm>
          <a:prstGeom prst="ellipse">
            <a:avLst/>
          </a:prstGeom>
          <a:noFill/>
          <a:ln w="76200" cap="flat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9941" name="Line 5"/>
          <p:cNvSpPr>
            <a:spLocks noChangeShapeType="1"/>
          </p:cNvSpPr>
          <p:nvPr/>
        </p:nvSpPr>
        <p:spPr bwMode="auto">
          <a:xfrm rot="10800000" flipH="1">
            <a:off x="7489031" y="1982391"/>
            <a:ext cx="0" cy="553641"/>
          </a:xfrm>
          <a:prstGeom prst="line">
            <a:avLst/>
          </a:prstGeom>
          <a:noFill/>
          <a:ln w="63500" cap="flat">
            <a:solidFill>
              <a:srgbClr val="FF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2105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636C82-E97E-CB48-9197-A1D657202F8D}" type="slidenum">
              <a:rPr lang="en-US"/>
              <a:pPr/>
              <a:t>17</a:t>
            </a:fld>
            <a:endParaRPr lang="en-US"/>
          </a:p>
        </p:txBody>
      </p:sp>
      <p:sp>
        <p:nvSpPr>
          <p:cNvPr id="4096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PWM: Pulsed with modulation</a:t>
            </a:r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16970" y="1393032"/>
            <a:ext cx="7358063" cy="5116711"/>
          </a:xfrm>
          <a:ln/>
        </p:spPr>
        <p:txBody>
          <a:bodyPr/>
          <a:lstStyle/>
          <a:p>
            <a:r>
              <a:rPr lang="en-US" dirty="0"/>
              <a:t>PWM simulates DC voltage control for </a:t>
            </a:r>
            <a:r>
              <a:rPr lang="en-US" i="1" dirty="0"/>
              <a:t>slow</a:t>
            </a:r>
            <a:r>
              <a:rPr lang="en-US" dirty="0"/>
              <a:t> loads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effective voltage is</a:t>
            </a:r>
          </a:p>
          <a:p>
            <a:r>
              <a:rPr lang="en-US" dirty="0"/>
              <a:t>       is called the duty cycle </a:t>
            </a:r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0220" y="4500564"/>
            <a:ext cx="1571625" cy="705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423" y="5036345"/>
            <a:ext cx="383977" cy="705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PWM_pulse_nomenclature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407" y="2464594"/>
            <a:ext cx="4858151" cy="160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8198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D3F32C-A40F-0740-B90A-32CAF1C961BC}" type="slidenum">
              <a:rPr lang="en-US"/>
              <a:pPr/>
              <a:t>18</a:t>
            </a:fld>
            <a:endParaRPr lang="en-US"/>
          </a:p>
        </p:txBody>
      </p:sp>
      <p:sp>
        <p:nvSpPr>
          <p:cNvPr id="4198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Arduino PWM commands</a:t>
            </a:r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16970" y="1393031"/>
            <a:ext cx="7358063" cy="5250656"/>
          </a:xfrm>
          <a:ln/>
        </p:spPr>
        <p:txBody>
          <a:bodyPr/>
          <a:lstStyle/>
          <a:p>
            <a:r>
              <a:rPr lang="en-US" dirty="0"/>
              <a:t>Configure the output pin:</a:t>
            </a:r>
          </a:p>
          <a:p>
            <a:r>
              <a:rPr lang="en-US" dirty="0"/>
              <a:t>   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Set the duty cycle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spcBef>
                <a:spcPts val="281"/>
              </a:spcBef>
            </a:pPr>
            <a:r>
              <a:rPr lang="en-US" dirty="0"/>
              <a:t>The duty cycle is an 8 bit value:</a:t>
            </a:r>
          </a:p>
          <a:p>
            <a:r>
              <a:rPr lang="en-US" dirty="0">
                <a:cs typeface="Lucida Grande" charset="0"/>
              </a:rPr>
              <a:t>0 ≤ </a:t>
            </a:r>
            <a:r>
              <a:rPr lang="en-US" dirty="0" err="1">
                <a:latin typeface="Courier" charset="0"/>
                <a:cs typeface="Courier" charset="0"/>
                <a:sym typeface="Courier" charset="0"/>
              </a:rPr>
              <a:t>duty_cycle</a:t>
            </a:r>
            <a:r>
              <a:rPr lang="en-US" dirty="0">
                <a:cs typeface="Lucida Grande" charset="0"/>
              </a:rPr>
              <a:t> ≤255</a:t>
            </a:r>
            <a:endParaRPr lang="en-US" dirty="0"/>
          </a:p>
          <a:p>
            <a:endParaRPr lang="en-US" dirty="0"/>
          </a:p>
        </p:txBody>
      </p:sp>
      <p:sp>
        <p:nvSpPr>
          <p:cNvPr id="41987" name="Rectangle 3"/>
          <p:cNvSpPr>
            <a:spLocks/>
          </p:cNvSpPr>
          <p:nvPr/>
        </p:nvSpPr>
        <p:spPr bwMode="auto">
          <a:xfrm>
            <a:off x="2999631" y="2062758"/>
            <a:ext cx="6929438" cy="136624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en-US" sz="1700" dirty="0" err="1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PWM_pin</a:t>
            </a:r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 = ... ;        //  one of 3, 5, 6, 9, 10, 11</a:t>
            </a:r>
          </a:p>
          <a:p>
            <a:pPr algn="l"/>
            <a:endParaRPr lang="en-US" sz="1700" dirty="0">
              <a:latin typeface="Courier" charset="0"/>
              <a:ea typeface="ＭＳ Ｐゴシック" charset="0"/>
              <a:cs typeface="Courier" charset="0"/>
              <a:sym typeface="Courier" charset="0"/>
            </a:endParaRPr>
          </a:p>
          <a:p>
            <a:pPr algn="l"/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void setup() {</a:t>
            </a:r>
          </a:p>
          <a:p>
            <a:pPr algn="l"/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  </a:t>
            </a:r>
            <a:r>
              <a:rPr lang="en-US" sz="1700" dirty="0" err="1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pinMode</a:t>
            </a:r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( </a:t>
            </a:r>
            <a:r>
              <a:rPr lang="en-US" sz="1700" dirty="0" err="1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PWM_pin</a:t>
            </a:r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, OUTPUT);</a:t>
            </a:r>
          </a:p>
          <a:p>
            <a:pPr algn="l"/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}</a:t>
            </a:r>
          </a:p>
        </p:txBody>
      </p:sp>
      <p:sp>
        <p:nvSpPr>
          <p:cNvPr id="41988" name="Rectangle 4"/>
          <p:cNvSpPr>
            <a:spLocks/>
          </p:cNvSpPr>
          <p:nvPr/>
        </p:nvSpPr>
        <p:spPr bwMode="auto">
          <a:xfrm>
            <a:off x="2999631" y="3955852"/>
            <a:ext cx="6929438" cy="136624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void loop() {</a:t>
            </a:r>
          </a:p>
          <a:p>
            <a:pPr algn="l"/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  </a:t>
            </a:r>
            <a:r>
              <a:rPr lang="en-US" sz="1700" dirty="0" err="1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int</a:t>
            </a:r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 </a:t>
            </a:r>
            <a:r>
              <a:rPr lang="en-US" sz="1700" dirty="0" err="1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duty_cycle</a:t>
            </a:r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 = 150;     //  between 0 and 255</a:t>
            </a:r>
          </a:p>
          <a:p>
            <a:pPr algn="l"/>
            <a:endParaRPr lang="en-US" sz="1700" dirty="0">
              <a:latin typeface="Courier" charset="0"/>
              <a:ea typeface="ＭＳ Ｐゴシック" charset="0"/>
              <a:cs typeface="Courier" charset="0"/>
              <a:sym typeface="Courier" charset="0"/>
            </a:endParaRPr>
          </a:p>
          <a:p>
            <a:pPr algn="l"/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  </a:t>
            </a:r>
            <a:r>
              <a:rPr lang="en-US" sz="1700" dirty="0" err="1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analogWrite</a:t>
            </a:r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( </a:t>
            </a:r>
            <a:r>
              <a:rPr lang="en-US" sz="1700" dirty="0" err="1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PWM_pin</a:t>
            </a:r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, </a:t>
            </a:r>
            <a:r>
              <a:rPr lang="en-US" sz="1700" dirty="0" err="1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duty_cycle</a:t>
            </a:r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 );</a:t>
            </a:r>
          </a:p>
          <a:p>
            <a:pPr algn="l"/>
            <a:r>
              <a:rPr lang="en-US" sz="1700" dirty="0">
                <a:latin typeface="Courier" charset="0"/>
                <a:ea typeface="ＭＳ Ｐゴシック" charset="0"/>
                <a:cs typeface="Courier" charset="0"/>
                <a:sym typeface="Courier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9892292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/>
          </p:cNvSpPr>
          <p:nvPr/>
        </p:nvSpPr>
        <p:spPr bwMode="auto">
          <a:xfrm>
            <a:off x="2864571" y="3170039"/>
            <a:ext cx="6322219" cy="50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r>
              <a:rPr lang="en-US">
                <a:ea typeface="ＭＳ Ｐゴシック" charset="0"/>
                <a:cs typeface="Gill Sans" charset="0"/>
              </a:rPr>
              <a:t>Using a transistor to switch the load </a:t>
            </a:r>
          </a:p>
        </p:txBody>
      </p:sp>
    </p:spTree>
    <p:extLst>
      <p:ext uri="{BB962C8B-B14F-4D97-AF65-F5344CB8AC3E}">
        <p14:creationId xmlns:p14="http://schemas.microsoft.com/office/powerpoint/2010/main" val="41260385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278CD-A75A-054C-81CF-9C6F0E398436}" type="slidenum">
              <a:rPr lang="en-US"/>
              <a:pPr/>
              <a:t>20</a:t>
            </a:fld>
            <a:endParaRPr lang="en-US"/>
          </a:p>
        </p:txBody>
      </p:sp>
      <p:sp>
        <p:nvSpPr>
          <p:cNvPr id="4403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Transistor as the switching device</a:t>
            </a:r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303599"/>
            <a:r>
              <a:rPr lang="en-US" dirty="0"/>
              <a:t>Each Arduino output channels has a 40 mA limit</a:t>
            </a:r>
          </a:p>
          <a:p>
            <a:pPr marL="303599"/>
            <a:r>
              <a:rPr lang="en-US" dirty="0"/>
              <a:t>The maximum current draw for an Arduino is 200 mA</a:t>
            </a:r>
          </a:p>
          <a:p>
            <a:pPr marL="303599"/>
            <a:r>
              <a:rPr lang="en-US" dirty="0"/>
              <a:t>Use Arduino as the brain</a:t>
            </a:r>
          </a:p>
          <a:p>
            <a:pPr marL="303599"/>
            <a:r>
              <a:rPr lang="en-US" dirty="0"/>
              <a:t>Let another switching element be the brawn</a:t>
            </a:r>
          </a:p>
        </p:txBody>
      </p:sp>
    </p:spTree>
    <p:extLst>
      <p:ext uri="{BB962C8B-B14F-4D97-AF65-F5344CB8AC3E}">
        <p14:creationId xmlns:p14="http://schemas.microsoft.com/office/powerpoint/2010/main" val="25124068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N440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219" y="53578"/>
            <a:ext cx="5299364" cy="6858000"/>
          </a:xfrm>
          <a:prstGeom prst="rect">
            <a:avLst/>
          </a:prstGeom>
        </p:spPr>
      </p:pic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E3416-121C-FF40-BD76-38BE71AD31A2}" type="slidenum">
              <a:rPr lang="en-US"/>
              <a:pPr/>
              <a:t>21</a:t>
            </a:fld>
            <a:endParaRPr lang="en-US"/>
          </a:p>
        </p:txBody>
      </p:sp>
      <p:sp>
        <p:nvSpPr>
          <p:cNvPr id="45057" name="Rectangle 1"/>
          <p:cNvSpPr>
            <a:spLocks noGrp="1" noChangeArrowheads="1"/>
          </p:cNvSpPr>
          <p:nvPr>
            <p:ph type="title"/>
          </p:nvPr>
        </p:nvSpPr>
        <p:spPr>
          <a:xfrm>
            <a:off x="1809750" y="-71437"/>
            <a:ext cx="4179094" cy="2018109"/>
          </a:xfrm>
          <a:ln/>
        </p:spPr>
        <p:txBody>
          <a:bodyPr/>
          <a:lstStyle/>
          <a:p>
            <a:pPr algn="l"/>
            <a:r>
              <a:rPr lang="en-US"/>
              <a:t>Use an NPN Transistor as a switch</a:t>
            </a:r>
          </a:p>
        </p:txBody>
      </p:sp>
      <p:sp>
        <p:nvSpPr>
          <p:cNvPr id="45059" name="AutoShape 3"/>
          <p:cNvSpPr>
            <a:spLocks/>
          </p:cNvSpPr>
          <p:nvPr/>
        </p:nvSpPr>
        <p:spPr bwMode="auto">
          <a:xfrm>
            <a:off x="6337102" y="2705696"/>
            <a:ext cx="2268141" cy="330398"/>
          </a:xfrm>
          <a:prstGeom prst="roundRect">
            <a:avLst>
              <a:gd name="adj" fmla="val 4053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5060" name="Rectangle 4"/>
          <p:cNvSpPr>
            <a:spLocks/>
          </p:cNvSpPr>
          <p:nvPr/>
        </p:nvSpPr>
        <p:spPr bwMode="auto">
          <a:xfrm>
            <a:off x="1934766" y="3424536"/>
            <a:ext cx="3929063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en-US" sz="2200">
                <a:ea typeface="ＭＳ Ｐゴシック" charset="0"/>
                <a:cs typeface="Gill Sans" charset="0"/>
              </a:rPr>
              <a:t>This device is designed for use as a medium power amplifier and switch requiring collector currents up to 500 mA</a:t>
            </a:r>
          </a:p>
        </p:txBody>
      </p:sp>
      <p:cxnSp>
        <p:nvCxnSpPr>
          <p:cNvPr id="4" name="Straight Arrow Connector 3"/>
          <p:cNvCxnSpPr/>
          <p:nvPr/>
        </p:nvCxnSpPr>
        <p:spPr bwMode="auto">
          <a:xfrm flipH="1">
            <a:off x="5453063" y="2893220"/>
            <a:ext cx="857250" cy="535781"/>
          </a:xfrm>
          <a:prstGeom prst="straightConnector1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762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0863417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44226-4A45-8349-9F53-D68BF2F504C6}" type="slidenum">
              <a:rPr lang="en-US"/>
              <a:pPr/>
              <a:t>22</a:t>
            </a:fld>
            <a:endParaRPr lang="en-US"/>
          </a:p>
        </p:txBody>
      </p:sp>
      <p:sp>
        <p:nvSpPr>
          <p:cNvPr id="4608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Electronic components in the fan kit</a:t>
            </a: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587" y="1509118"/>
            <a:ext cx="7037710" cy="488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Rectangle 3"/>
          <p:cNvSpPr>
            <a:spLocks/>
          </p:cNvSpPr>
          <p:nvPr/>
        </p:nvSpPr>
        <p:spPr bwMode="auto">
          <a:xfrm>
            <a:off x="5949017" y="1625115"/>
            <a:ext cx="10173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latin typeface="Arial"/>
                <a:ea typeface="ＭＳ Ｐゴシック" charset="0"/>
                <a:cs typeface="Arial"/>
              </a:rPr>
              <a:t>Transistor</a:t>
            </a:r>
          </a:p>
        </p:txBody>
      </p:sp>
      <p:sp>
        <p:nvSpPr>
          <p:cNvPr id="46084" name="Line 4"/>
          <p:cNvSpPr>
            <a:spLocks noChangeShapeType="1"/>
          </p:cNvSpPr>
          <p:nvPr/>
        </p:nvSpPr>
        <p:spPr bwMode="auto">
          <a:xfrm rot="10800000" flipH="1">
            <a:off x="5405067" y="1939975"/>
            <a:ext cx="579313" cy="476622"/>
          </a:xfrm>
          <a:prstGeom prst="line">
            <a:avLst/>
          </a:prstGeom>
          <a:noFill/>
          <a:ln w="76200" cap="flat">
            <a:solidFill>
              <a:schemeClr val="tx1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85" name="Rectangle 5"/>
          <p:cNvSpPr>
            <a:spLocks/>
          </p:cNvSpPr>
          <p:nvPr/>
        </p:nvSpPr>
        <p:spPr bwMode="auto">
          <a:xfrm>
            <a:off x="6107418" y="2419857"/>
            <a:ext cx="6027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dirty="0">
                <a:latin typeface="Arial"/>
                <a:ea typeface="ＭＳ Ｐゴシック" charset="0"/>
                <a:cs typeface="Arial"/>
              </a:rPr>
              <a:t>Diode</a:t>
            </a:r>
          </a:p>
        </p:txBody>
      </p:sp>
      <p:sp>
        <p:nvSpPr>
          <p:cNvPr id="46086" name="Line 6"/>
          <p:cNvSpPr>
            <a:spLocks noChangeShapeType="1"/>
          </p:cNvSpPr>
          <p:nvPr/>
        </p:nvSpPr>
        <p:spPr bwMode="auto">
          <a:xfrm rot="10800000" flipH="1">
            <a:off x="6092652" y="2815085"/>
            <a:ext cx="85948" cy="682005"/>
          </a:xfrm>
          <a:prstGeom prst="line">
            <a:avLst/>
          </a:prstGeom>
          <a:noFill/>
          <a:ln w="76200" cap="flat">
            <a:solidFill>
              <a:schemeClr val="tx1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87" name="Rectangle 7"/>
          <p:cNvSpPr>
            <a:spLocks/>
          </p:cNvSpPr>
          <p:nvPr/>
        </p:nvSpPr>
        <p:spPr bwMode="auto">
          <a:xfrm>
            <a:off x="7200606" y="5481687"/>
            <a:ext cx="157735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dirty="0">
                <a:latin typeface="Arial"/>
                <a:ea typeface="ＭＳ Ｐゴシック" charset="0"/>
                <a:cs typeface="Arial"/>
              </a:rPr>
              <a:t>220 </a:t>
            </a:r>
            <a:r>
              <a:rPr lang="en-US" dirty="0" err="1">
                <a:latin typeface="Arial"/>
                <a:ea typeface="ＭＳ Ｐゴシック" charset="0"/>
                <a:cs typeface="Arial"/>
              </a:rPr>
              <a:t>Ω</a:t>
            </a:r>
            <a:r>
              <a:rPr lang="en-US" dirty="0">
                <a:latin typeface="Arial"/>
                <a:ea typeface="ＭＳ Ｐゴシック" charset="0"/>
                <a:cs typeface="Arial"/>
              </a:rPr>
              <a:t> or 330 </a:t>
            </a:r>
            <a:r>
              <a:rPr lang="en-US" dirty="0" err="1">
                <a:latin typeface="Arial"/>
                <a:ea typeface="ＭＳ Ｐゴシック" charset="0"/>
                <a:cs typeface="Arial"/>
              </a:rPr>
              <a:t>Ω</a:t>
            </a:r>
            <a:endParaRPr lang="en-US" dirty="0">
              <a:latin typeface="Arial"/>
              <a:ea typeface="ＭＳ Ｐゴシック" charset="0"/>
              <a:cs typeface="Arial"/>
            </a:endParaRPr>
          </a:p>
          <a:p>
            <a:r>
              <a:rPr lang="en-US" dirty="0">
                <a:latin typeface="Arial"/>
                <a:ea typeface="ＭＳ Ｐゴシック" charset="0"/>
                <a:cs typeface="Arial"/>
              </a:rPr>
              <a:t>resistor</a:t>
            </a:r>
          </a:p>
        </p:txBody>
      </p:sp>
      <p:sp>
        <p:nvSpPr>
          <p:cNvPr id="46088" name="Line 8"/>
          <p:cNvSpPr>
            <a:spLocks noChangeShapeType="1"/>
          </p:cNvSpPr>
          <p:nvPr/>
        </p:nvSpPr>
        <p:spPr bwMode="auto">
          <a:xfrm>
            <a:off x="7467824" y="4720456"/>
            <a:ext cx="449833" cy="517922"/>
          </a:xfrm>
          <a:prstGeom prst="line">
            <a:avLst/>
          </a:prstGeom>
          <a:noFill/>
          <a:ln w="76200" cap="flat">
            <a:solidFill>
              <a:schemeClr val="tx1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6322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AAB09-BDE5-0B4A-91AD-6DD844D95988}" type="slidenum">
              <a:rPr lang="en-US"/>
              <a:pPr/>
              <a:t>23</a:t>
            </a:fld>
            <a:endParaRPr lang="en-US"/>
          </a:p>
        </p:txBody>
      </p:sp>
      <p:sp>
        <p:nvSpPr>
          <p:cNvPr id="4710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Replace the Switch with a Transistor</a:t>
            </a:r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/>
              <a:t>A transistor allows on/off control to be automated and it allows switching of more current than an Arduino digital pin can supply.</a:t>
            </a:r>
          </a:p>
        </p:txBody>
      </p:sp>
      <p:pic>
        <p:nvPicPr>
          <p:cNvPr id="2" name="Picture 1" descr="DC_fan_motor_circui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7" y="3107533"/>
            <a:ext cx="4232672" cy="278798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60032" y="6322219"/>
            <a:ext cx="4875609" cy="324608"/>
          </a:xfrm>
          <a:prstGeom prst="rect">
            <a:avLst/>
          </a:prstGeom>
          <a:noFill/>
        </p:spPr>
        <p:txBody>
          <a:bodyPr wrap="square" lIns="64291" tIns="32146" rIns="64291" bIns="32146" rtlCol="0">
            <a:spAutoFit/>
          </a:bodyPr>
          <a:lstStyle/>
          <a:p>
            <a:pPr algn="l"/>
            <a:r>
              <a:rPr lang="en-US" sz="1700" dirty="0"/>
              <a:t>Pin 9 or another PWM pin drives the transistor base</a:t>
            </a:r>
          </a:p>
        </p:txBody>
      </p:sp>
    </p:spTree>
    <p:extLst>
      <p:ext uri="{BB962C8B-B14F-4D97-AF65-F5344CB8AC3E}">
        <p14:creationId xmlns:p14="http://schemas.microsoft.com/office/powerpoint/2010/main" val="20382521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CDD43-F4C2-FD40-B5BD-71024DDF7FE1}" type="slidenum">
              <a:rPr lang="en-US"/>
              <a:pPr/>
              <a:t>24</a:t>
            </a:fld>
            <a:endParaRPr lang="en-US"/>
          </a:p>
        </p:txBody>
      </p:sp>
      <p:sp>
        <p:nvSpPr>
          <p:cNvPr id="4812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Alternative locations for the transistor</a:t>
            </a:r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/>
              <a:t>Moving the transistor (and any switch) between the power supply and the motor adds a bit of safety by tying the motor to ground when the system is idle</a:t>
            </a:r>
          </a:p>
        </p:txBody>
      </p:sp>
      <p:pic>
        <p:nvPicPr>
          <p:cNvPr id="2" name="Picture 1" descr="DC_fan_motor_circuit_al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047" y="3321844"/>
            <a:ext cx="5924640" cy="273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9185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DFE14-CBED-7449-82A8-1B4ECCD082B5}" type="slidenum">
              <a:rPr lang="en-US"/>
              <a:pPr/>
              <a:t>25</a:t>
            </a:fld>
            <a:endParaRPr lang="en-US"/>
          </a:p>
        </p:txBody>
      </p:sp>
      <p:sp>
        <p:nvSpPr>
          <p:cNvPr id="4915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Diode and transistor orientation</a:t>
            </a:r>
          </a:p>
        </p:txBody>
      </p:sp>
      <p:pic>
        <p:nvPicPr>
          <p:cNvPr id="2" name="Picture 1" descr="DC_motor_circuit_with_component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203" y="1875234"/>
            <a:ext cx="6134210" cy="388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882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1722A-3F4A-EA42-AFEC-87CE1F3A790F}" type="slidenum">
              <a:rPr lang="en-US"/>
              <a:pPr/>
              <a:t>26</a:t>
            </a:fld>
            <a:endParaRPr lang="en-US"/>
          </a:p>
        </p:txBody>
      </p:sp>
      <p:pic>
        <p:nvPicPr>
          <p:cNvPr id="5017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017" y="2536031"/>
            <a:ext cx="5634633" cy="389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Arduno Uno has 5 PWM pins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/>
              <a:t>Look for the ~ prefix on the digital pin label, e.g. ~3</a:t>
            </a:r>
          </a:p>
        </p:txBody>
      </p:sp>
      <p:sp>
        <p:nvSpPr>
          <p:cNvPr id="50180" name="Oval 4"/>
          <p:cNvSpPr>
            <a:spLocks/>
          </p:cNvSpPr>
          <p:nvPr/>
        </p:nvSpPr>
        <p:spPr bwMode="auto">
          <a:xfrm>
            <a:off x="7194353" y="2562822"/>
            <a:ext cx="589359" cy="589359"/>
          </a:xfrm>
          <a:prstGeom prst="ellipse">
            <a:avLst/>
          </a:prstGeom>
          <a:noFill/>
          <a:ln w="76200" cap="flat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0181" name="Line 5"/>
          <p:cNvSpPr>
            <a:spLocks noChangeShapeType="1"/>
          </p:cNvSpPr>
          <p:nvPr/>
        </p:nvSpPr>
        <p:spPr bwMode="auto">
          <a:xfrm rot="10800000" flipH="1">
            <a:off x="7489031" y="1982391"/>
            <a:ext cx="0" cy="553641"/>
          </a:xfrm>
          <a:prstGeom prst="line">
            <a:avLst/>
          </a:prstGeom>
          <a:noFill/>
          <a:ln w="63500" cap="flat">
            <a:solidFill>
              <a:srgbClr val="FF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5206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D9217-D50E-3541-8834-B0CDA85B1948}" type="slidenum">
              <a:rPr lang="en-US"/>
              <a:pPr/>
              <a:t>27</a:t>
            </a:fld>
            <a:endParaRPr lang="en-US"/>
          </a:p>
        </p:txBody>
      </p:sp>
      <p:sp>
        <p:nvSpPr>
          <p:cNvPr id="5120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DC Motor Circuit on tiny breadboard</a:t>
            </a: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5227" y="1169789"/>
            <a:ext cx="6670477" cy="4518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23725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24AF0-831C-3642-8F94-F664DCCCA7F2}" type="slidenum">
              <a:rPr lang="en-US"/>
              <a:pPr/>
              <a:t>28</a:t>
            </a:fld>
            <a:endParaRPr lang="en-US"/>
          </a:p>
        </p:txBody>
      </p:sp>
      <p:sp>
        <p:nvSpPr>
          <p:cNvPr id="5222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+5V connections</a:t>
            </a:r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298" y="1375172"/>
            <a:ext cx="6670477" cy="4518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65101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C5B5A-8DE6-1D4B-9208-F6057B001C98}" type="slidenum">
              <a:rPr lang="en-US"/>
              <a:pPr/>
              <a:t>29</a:t>
            </a:fld>
            <a:endParaRPr lang="en-US"/>
          </a:p>
        </p:txBody>
      </p:sp>
      <p:sp>
        <p:nvSpPr>
          <p:cNvPr id="53249" name="Rectangle 1"/>
          <p:cNvSpPr>
            <a:spLocks noGrp="1" noChangeArrowheads="1"/>
          </p:cNvSpPr>
          <p:nvPr>
            <p:ph type="title"/>
          </p:nvPr>
        </p:nvSpPr>
        <p:spPr>
          <a:xfrm>
            <a:off x="2416970" y="178594"/>
            <a:ext cx="7902773" cy="964406"/>
          </a:xfrm>
          <a:ln/>
        </p:spPr>
        <p:txBody>
          <a:bodyPr>
            <a:normAutofit fontScale="90000"/>
          </a:bodyPr>
          <a:lstStyle/>
          <a:p>
            <a:r>
              <a:rPr lang="en-US"/>
              <a:t>PWM signal is connected to transistor base</a:t>
            </a: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5227" y="1169789"/>
            <a:ext cx="6670477" cy="4518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19912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A3E28-DE82-A644-8B7E-7BA1F2158146}" type="slidenum">
              <a:rPr lang="en-US"/>
              <a:pPr/>
              <a:t>30</a:t>
            </a:fld>
            <a:endParaRPr lang="en-US"/>
          </a:p>
        </p:txBody>
      </p:sp>
      <p:sp>
        <p:nvSpPr>
          <p:cNvPr id="5427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Arduino program to spin the DC Motor</a:t>
            </a:r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452688" y="2089547"/>
            <a:ext cx="7929563" cy="3429000"/>
          </a:xfrm>
          <a:solidFill>
            <a:schemeClr val="accent1"/>
          </a:solidFill>
          <a:ln/>
        </p:spPr>
        <p:txBody>
          <a:bodyPr vert="horz" lIns="0" tIns="0" rIns="0" bIns="0" rtlCol="0">
            <a:normAutofit/>
          </a:bodyPr>
          <a:lstStyle/>
          <a:p>
            <a:pPr>
              <a:spcBef>
                <a:spcPts val="0"/>
              </a:spcBef>
            </a:pP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//  </a:t>
            </a:r>
            <a:r>
              <a:rPr lang="en-US" sz="1500" dirty="0" err="1">
                <a:latin typeface="Courier" charset="0"/>
                <a:cs typeface="Courier" charset="0"/>
                <a:sym typeface="Courier" charset="0"/>
              </a:rPr>
              <a:t>spin_DC_motor.ino</a:t>
            </a: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   Use PWM to control DC motor speed</a:t>
            </a:r>
          </a:p>
          <a:p>
            <a:pPr>
              <a:spcBef>
                <a:spcPts val="0"/>
              </a:spcBef>
            </a:pPr>
            <a:endParaRPr lang="en-US" sz="1500" dirty="0">
              <a:latin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r>
              <a:rPr lang="en-US" sz="1500" dirty="0" err="1">
                <a:latin typeface="Courier" charset="0"/>
                <a:cs typeface="Courier" charset="0"/>
                <a:sym typeface="Courier" charset="0"/>
              </a:rPr>
              <a:t>int</a:t>
            </a: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 </a:t>
            </a:r>
            <a:r>
              <a:rPr lang="en-US" sz="1500" dirty="0" err="1">
                <a:latin typeface="Courier" charset="0"/>
                <a:cs typeface="Courier" charset="0"/>
                <a:sym typeface="Courier" charset="0"/>
              </a:rPr>
              <a:t>motorPin</a:t>
            </a: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 = 3;   // Pin 3 has PWM, connected it to the DC motor</a:t>
            </a:r>
            <a:endParaRPr lang="en-US" sz="1500" dirty="0">
              <a:latin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endParaRPr lang="en-US" sz="1500" dirty="0">
              <a:latin typeface="Courier" charset="0"/>
              <a:cs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void setup()</a:t>
            </a:r>
            <a:r>
              <a:rPr lang="en-US" sz="1500" dirty="0">
                <a:latin typeface="Courier" charset="0"/>
                <a:sym typeface="Courier" charset="0"/>
              </a:rPr>
              <a:t> </a:t>
            </a: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{</a:t>
            </a:r>
            <a:endParaRPr lang="en-US" sz="1500" dirty="0">
              <a:latin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  </a:t>
            </a:r>
            <a:r>
              <a:rPr lang="en-US" sz="1500" dirty="0" err="1">
                <a:latin typeface="Courier" charset="0"/>
                <a:cs typeface="Courier" charset="0"/>
                <a:sym typeface="Courier" charset="0"/>
              </a:rPr>
              <a:t>pinMode</a:t>
            </a: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(</a:t>
            </a:r>
            <a:r>
              <a:rPr lang="en-US" sz="1500" dirty="0" err="1">
                <a:latin typeface="Courier" charset="0"/>
                <a:cs typeface="Courier" charset="0"/>
                <a:sym typeface="Courier" charset="0"/>
              </a:rPr>
              <a:t>motorPin</a:t>
            </a: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, OUTPUT);     // Set motor pin to output mode</a:t>
            </a:r>
            <a:endParaRPr lang="en-US" sz="1500" dirty="0">
              <a:latin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}</a:t>
            </a:r>
            <a:endParaRPr lang="en-US" sz="1500" dirty="0">
              <a:latin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endParaRPr lang="en-US" sz="1500" dirty="0">
              <a:latin typeface="Courier" charset="0"/>
              <a:cs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void loop()</a:t>
            </a:r>
            <a:r>
              <a:rPr lang="en-US" sz="1500" dirty="0">
                <a:latin typeface="Courier" charset="0"/>
                <a:sym typeface="Courier" charset="0"/>
              </a:rPr>
              <a:t>  </a:t>
            </a: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{</a:t>
            </a:r>
            <a:endParaRPr lang="en-US" sz="1500" dirty="0">
              <a:latin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   </a:t>
            </a:r>
            <a:r>
              <a:rPr lang="en-US" sz="1500" dirty="0" err="1">
                <a:latin typeface="Courier" charset="0"/>
                <a:cs typeface="Courier" charset="0"/>
                <a:sym typeface="Courier" charset="0"/>
              </a:rPr>
              <a:t>analogWrite</a:t>
            </a: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(</a:t>
            </a:r>
            <a:r>
              <a:rPr lang="en-US" sz="1500" dirty="0" err="1">
                <a:latin typeface="Courier" charset="0"/>
                <a:cs typeface="Courier" charset="0"/>
                <a:sym typeface="Courier" charset="0"/>
              </a:rPr>
              <a:t>motorPin</a:t>
            </a: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, 150);   // Motor at 150/255 of full speed</a:t>
            </a:r>
            <a:endParaRPr lang="en-US" sz="1500" dirty="0">
              <a:latin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   delay(1000);</a:t>
            </a:r>
            <a:endParaRPr lang="en-US" sz="1500" dirty="0">
              <a:latin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   </a:t>
            </a:r>
            <a:r>
              <a:rPr lang="en-US" sz="1500" dirty="0" err="1">
                <a:latin typeface="Courier" charset="0"/>
                <a:cs typeface="Courier" charset="0"/>
                <a:sym typeface="Courier" charset="0"/>
              </a:rPr>
              <a:t>analogWrite</a:t>
            </a: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(</a:t>
            </a:r>
            <a:r>
              <a:rPr lang="en-US" sz="1500" dirty="0" err="1">
                <a:latin typeface="Courier" charset="0"/>
                <a:cs typeface="Courier" charset="0"/>
                <a:sym typeface="Courier" charset="0"/>
              </a:rPr>
              <a:t>motorPin</a:t>
            </a: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, 250);   // Motor at 250/255 of full speed</a:t>
            </a:r>
            <a:endParaRPr lang="en-US" sz="1500" dirty="0">
              <a:latin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   delay(1000);</a:t>
            </a:r>
            <a:endParaRPr lang="en-US" sz="1500" dirty="0">
              <a:latin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r>
              <a:rPr lang="en-US" sz="1500" dirty="0">
                <a:latin typeface="Courier" charset="0"/>
                <a:cs typeface="Courier" charset="0"/>
                <a:sym typeface="Courier" charset="0"/>
              </a:rPr>
              <a:t>}</a:t>
            </a:r>
            <a:endParaRPr lang="en-US" sz="1500" dirty="0">
              <a:latin typeface="Courier" charset="0"/>
              <a:sym typeface="Courier" charset="0"/>
            </a:endParaRPr>
          </a:p>
          <a:p>
            <a:pPr>
              <a:spcBef>
                <a:spcPts val="0"/>
              </a:spcBef>
            </a:pPr>
            <a:endParaRPr lang="en-US" sz="1500" dirty="0">
              <a:latin typeface="Courier" charset="0"/>
              <a:sym typeface="Courier" charset="0"/>
            </a:endParaRPr>
          </a:p>
        </p:txBody>
      </p:sp>
      <p:sp>
        <p:nvSpPr>
          <p:cNvPr id="54275" name="Rectangle 3"/>
          <p:cNvSpPr>
            <a:spLocks/>
          </p:cNvSpPr>
          <p:nvPr/>
        </p:nvSpPr>
        <p:spPr bwMode="auto">
          <a:xfrm>
            <a:off x="2068712" y="1223367"/>
            <a:ext cx="5179219" cy="50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en-US">
                <a:ea typeface="ＭＳ Ｐゴシック" charset="0"/>
                <a:cs typeface="Gill Sans" charset="0"/>
              </a:rPr>
              <a:t>Code is in spin_DC_motor.ino</a:t>
            </a:r>
          </a:p>
        </p:txBody>
      </p:sp>
    </p:spTree>
    <p:extLst>
      <p:ext uri="{BB962C8B-B14F-4D97-AF65-F5344CB8AC3E}">
        <p14:creationId xmlns:p14="http://schemas.microsoft.com/office/powerpoint/2010/main" val="20095780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Rotation direction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6901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H-Bridge works</a:t>
            </a:r>
          </a:p>
        </p:txBody>
      </p:sp>
      <p:pic>
        <p:nvPicPr>
          <p:cNvPr id="6153" name="Picture 9" descr="C:\Documents and Settings\larry barello\Desktop\h-bridge images\h-bridge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1" y="1524001"/>
            <a:ext cx="2339975" cy="380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C:\Documents and Settings\larry barello\Desktop\h-bridge images\h-bridge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850" y="1574801"/>
            <a:ext cx="2147888" cy="370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C:\Documents and Settings\larry barello\Desktop\h-bridge images\h-bridge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1" y="1524000"/>
            <a:ext cx="2339975" cy="380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3352801" y="5486400"/>
            <a:ext cx="47577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Off</a:t>
            </a: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5562600" y="5562600"/>
            <a:ext cx="9625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Forward</a:t>
            </a:r>
          </a:p>
        </p:txBody>
      </p:sp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7848601" y="5562600"/>
            <a:ext cx="9186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Reverse</a:t>
            </a:r>
          </a:p>
        </p:txBody>
      </p:sp>
    </p:spTree>
    <p:extLst>
      <p:ext uri="{BB962C8B-B14F-4D97-AF65-F5344CB8AC3E}">
        <p14:creationId xmlns:p14="http://schemas.microsoft.com/office/powerpoint/2010/main" val="17306680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H-Bridge Works</a:t>
            </a:r>
          </a:p>
        </p:txBody>
      </p:sp>
      <p:pic>
        <p:nvPicPr>
          <p:cNvPr id="7172" name="Picture 4" descr="C:\Documents and Settings\larry barello\Desktop\h-bridge images\h-bridge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1" y="3810000"/>
            <a:ext cx="1546225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Documents and Settings\larry barello\Desktop\h-bridge images\h-bridge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447800"/>
            <a:ext cx="1366838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Documents and Settings\larry barello\Desktop\h-bridge images\Normal Rectificati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981200"/>
            <a:ext cx="4648200" cy="333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4267200" y="5257801"/>
            <a:ext cx="468384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en-US"/>
              <a:t>This represents traditional PWM motor control</a:t>
            </a:r>
          </a:p>
          <a:p>
            <a:pPr>
              <a:buFontTx/>
              <a:buChar char="•"/>
            </a:pPr>
            <a:r>
              <a:rPr lang="en-US" altLang="en-US"/>
              <a:t>Note low average current flow</a:t>
            </a:r>
          </a:p>
        </p:txBody>
      </p:sp>
    </p:spTree>
    <p:extLst>
      <p:ext uri="{BB962C8B-B14F-4D97-AF65-F5344CB8AC3E}">
        <p14:creationId xmlns:p14="http://schemas.microsoft.com/office/powerpoint/2010/main" val="9419289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H-Bridge: Synchronous Rectification</a:t>
            </a:r>
          </a:p>
        </p:txBody>
      </p:sp>
      <p:pic>
        <p:nvPicPr>
          <p:cNvPr id="16388" name="Picture 4" descr="C:\Documents and Settings\larry barello\Desktop\h-bridge images\Sync Rect Curren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752600"/>
            <a:ext cx="3886200" cy="326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 descr="C:\Documents and Settings\larry barello\Desktop\h-bridge images\sync rec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810000"/>
            <a:ext cx="1309688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1" name="Picture 7" descr="C:\Documents and Settings\larry barello\Desktop\h-bridge images\h-bridge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1" y="1295400"/>
            <a:ext cx="1368425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4267201" y="5299076"/>
            <a:ext cx="578961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en-US"/>
              <a:t>Use switches instead of diodes</a:t>
            </a:r>
          </a:p>
          <a:p>
            <a:pPr>
              <a:buFontTx/>
              <a:buChar char="•"/>
            </a:pPr>
            <a:r>
              <a:rPr lang="en-US" altLang="en-US"/>
              <a:t>Much more efficient, regenerative braking</a:t>
            </a:r>
          </a:p>
        </p:txBody>
      </p:sp>
    </p:spTree>
    <p:extLst>
      <p:ext uri="{BB962C8B-B14F-4D97-AF65-F5344CB8AC3E}">
        <p14:creationId xmlns:p14="http://schemas.microsoft.com/office/powerpoint/2010/main" val="933813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H-Bridge Locked-Antiphase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524000"/>
            <a:ext cx="7772400" cy="1295400"/>
          </a:xfrm>
        </p:spPr>
        <p:txBody>
          <a:bodyPr/>
          <a:lstStyle/>
          <a:p>
            <a:r>
              <a:rPr lang="en-US" altLang="en-US"/>
              <a:t>Pro: one line needed for forward/reverse</a:t>
            </a:r>
          </a:p>
          <a:p>
            <a:r>
              <a:rPr lang="en-US" altLang="en-US"/>
              <a:t>Con: higher frequencies needed</a:t>
            </a:r>
          </a:p>
        </p:txBody>
      </p:sp>
      <p:pic>
        <p:nvPicPr>
          <p:cNvPr id="17412" name="Picture 4" descr="C:\Documents and Settings\larry barello\Desktop\h-bridge images\h-bridge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1" y="2667001"/>
            <a:ext cx="1704975" cy="294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3" name="Picture 5" descr="C:\Documents and Settings\larry barello\Desktop\h-bridge images\h-bridge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1" y="2590800"/>
            <a:ext cx="1781175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4" name="AutoShape 6"/>
          <p:cNvSpPr>
            <a:spLocks noChangeArrowheads="1"/>
          </p:cNvSpPr>
          <p:nvPr/>
        </p:nvSpPr>
        <p:spPr bwMode="auto">
          <a:xfrm>
            <a:off x="5181600" y="3810000"/>
            <a:ext cx="1214438" cy="152400"/>
          </a:xfrm>
          <a:prstGeom prst="leftRightArrow">
            <a:avLst>
              <a:gd name="adj1" fmla="val 50000"/>
              <a:gd name="adj2" fmla="val 159375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0561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H-Bridge Examples</a:t>
            </a:r>
          </a:p>
        </p:txBody>
      </p:sp>
      <p:graphicFrame>
        <p:nvGraphicFramePr>
          <p:cNvPr id="20570" name="Group 90"/>
          <p:cNvGraphicFramePr>
            <a:graphicFrameLocks noGrp="1"/>
          </p:cNvGraphicFramePr>
          <p:nvPr/>
        </p:nvGraphicFramePr>
        <p:xfrm>
          <a:off x="2286000" y="3276600"/>
          <a:ext cx="7239000" cy="3048000"/>
        </p:xfrm>
        <a:graphic>
          <a:graphicData uri="http://schemas.openxmlformats.org/drawingml/2006/table">
            <a:tbl>
              <a:tblPr/>
              <a:tblGrid>
                <a:gridCol w="804863">
                  <a:extLst>
                    <a:ext uri="{9D8B030D-6E8A-4147-A177-3AD203B41FA5}">
                      <a16:colId xmlns:a16="http://schemas.microsoft.com/office/drawing/2014/main" val="3836911925"/>
                    </a:ext>
                  </a:extLst>
                </a:gridCol>
                <a:gridCol w="808037">
                  <a:extLst>
                    <a:ext uri="{9D8B030D-6E8A-4147-A177-3AD203B41FA5}">
                      <a16:colId xmlns:a16="http://schemas.microsoft.com/office/drawing/2014/main" val="1188987005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3242138388"/>
                    </a:ext>
                  </a:extLst>
                </a:gridCol>
                <a:gridCol w="903288">
                  <a:extLst>
                    <a:ext uri="{9D8B030D-6E8A-4147-A177-3AD203B41FA5}">
                      <a16:colId xmlns:a16="http://schemas.microsoft.com/office/drawing/2014/main" val="3241263296"/>
                    </a:ext>
                  </a:extLst>
                </a:gridCol>
                <a:gridCol w="3821112">
                  <a:extLst>
                    <a:ext uri="{9D8B030D-6E8A-4147-A177-3AD203B41FA5}">
                      <a16:colId xmlns:a16="http://schemas.microsoft.com/office/drawing/2014/main" val="597506192"/>
                    </a:ext>
                  </a:extLst>
                </a:gridCol>
              </a:tblGrid>
              <a:tr h="508000"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Functional Truth Table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264975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OUT1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OUT2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Comments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5395285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Brake; both low transistors 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6412238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Forward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1473359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Reverse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6562824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Brake; both high transistors on.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2279098"/>
                  </a:ext>
                </a:extLst>
              </a:tr>
            </a:tbl>
          </a:graphicData>
        </a:graphic>
      </p:graphicFrame>
      <p:sp>
        <p:nvSpPr>
          <p:cNvPr id="15403" name="Text Box 91"/>
          <p:cNvSpPr txBox="1">
            <a:spLocks noChangeArrowheads="1"/>
          </p:cNvSpPr>
          <p:nvPr/>
        </p:nvSpPr>
        <p:spPr bwMode="auto">
          <a:xfrm>
            <a:off x="2209800" y="1676401"/>
            <a:ext cx="74676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L293, L298, MC33886, TLE5206, TPIC0108b, </a:t>
            </a:r>
            <a:r>
              <a:rPr lang="en-US" altLang="en-US" dirty="0" err="1"/>
              <a:t>etc</a:t>
            </a:r>
            <a:endParaRPr lang="en-US" altLang="en-US" dirty="0"/>
          </a:p>
          <a:p>
            <a:pPr eaLnBrk="1" hangingPunct="1">
              <a:spcBef>
                <a:spcPct val="50000"/>
              </a:spcBef>
            </a:pPr>
            <a:r>
              <a:rPr lang="en-US" altLang="en-US" dirty="0"/>
              <a:t>Simple logic: output = input.  Some chips have disables to disconnect all outputs.  Advance chips output protection.</a:t>
            </a:r>
          </a:p>
        </p:txBody>
      </p:sp>
    </p:spTree>
    <p:extLst>
      <p:ext uri="{BB962C8B-B14F-4D97-AF65-F5344CB8AC3E}">
        <p14:creationId xmlns:p14="http://schemas.microsoft.com/office/powerpoint/2010/main" val="8380977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E19FD-DF73-4A88-962A-1F9A73A28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L293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24820E3-059D-42CB-8CDC-E677A499DC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879" y="1896770"/>
            <a:ext cx="4733925" cy="4000500"/>
          </a:xfrm>
        </p:spPr>
      </p:pic>
    </p:spTree>
    <p:extLst>
      <p:ext uri="{BB962C8B-B14F-4D97-AF65-F5344CB8AC3E}">
        <p14:creationId xmlns:p14="http://schemas.microsoft.com/office/powerpoint/2010/main" val="38100757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8B5-82C1-4D80-9367-B79F1035E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L298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6AFC4-CCBA-47C3-B395-4078A7866C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B3BB31-DE4D-480A-8416-806A280333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252" y="136358"/>
            <a:ext cx="73075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4850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H-Bridge Examples</a:t>
            </a:r>
          </a:p>
        </p:txBody>
      </p:sp>
      <p:graphicFrame>
        <p:nvGraphicFramePr>
          <p:cNvPr id="21592" name="Group 88"/>
          <p:cNvGraphicFramePr>
            <a:graphicFrameLocks noGrp="1"/>
          </p:cNvGraphicFramePr>
          <p:nvPr/>
        </p:nvGraphicFramePr>
        <p:xfrm>
          <a:off x="2438400" y="2209800"/>
          <a:ext cx="7239000" cy="4064000"/>
        </p:xfrm>
        <a:graphic>
          <a:graphicData uri="http://schemas.openxmlformats.org/drawingml/2006/table">
            <a:tbl>
              <a:tblPr/>
              <a:tblGrid>
                <a:gridCol w="804863">
                  <a:extLst>
                    <a:ext uri="{9D8B030D-6E8A-4147-A177-3AD203B41FA5}">
                      <a16:colId xmlns:a16="http://schemas.microsoft.com/office/drawing/2014/main" val="677664727"/>
                    </a:ext>
                  </a:extLst>
                </a:gridCol>
                <a:gridCol w="808037">
                  <a:extLst>
                    <a:ext uri="{9D8B030D-6E8A-4147-A177-3AD203B41FA5}">
                      <a16:colId xmlns:a16="http://schemas.microsoft.com/office/drawing/2014/main" val="4154188700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3509312070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1642697234"/>
                    </a:ext>
                  </a:extLst>
                </a:gridCol>
                <a:gridCol w="903288">
                  <a:extLst>
                    <a:ext uri="{9D8B030D-6E8A-4147-A177-3AD203B41FA5}">
                      <a16:colId xmlns:a16="http://schemas.microsoft.com/office/drawing/2014/main" val="4289801358"/>
                    </a:ext>
                  </a:extLst>
                </a:gridCol>
                <a:gridCol w="2919412">
                  <a:extLst>
                    <a:ext uri="{9D8B030D-6E8A-4147-A177-3AD203B41FA5}">
                      <a16:colId xmlns:a16="http://schemas.microsoft.com/office/drawing/2014/main" val="416035859"/>
                    </a:ext>
                  </a:extLst>
                </a:gridCol>
              </a:tblGrid>
              <a:tr h="508000">
                <a:tc grid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Functional Truth Table (LM18200)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518287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PWM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DIR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Brake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OUT1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OUT2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Comments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6864321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Forward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7334466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Reverse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489704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High Side BRAKE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0451965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Low Side Brake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2063140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Low Side BRAKE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1832561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7477497"/>
                  </a:ext>
                </a:extLst>
              </a:tr>
            </a:tbl>
          </a:graphicData>
        </a:graphic>
      </p:graphicFrame>
      <p:sp>
        <p:nvSpPr>
          <p:cNvPr id="16447" name="Text Box 44"/>
          <p:cNvSpPr txBox="1">
            <a:spLocks noChangeArrowheads="1"/>
          </p:cNvSpPr>
          <p:nvPr/>
        </p:nvSpPr>
        <p:spPr bwMode="auto">
          <a:xfrm>
            <a:off x="2209800" y="1676400"/>
            <a:ext cx="746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LM18200, TLE5205, TPIC0107b, etc.  </a:t>
            </a:r>
          </a:p>
        </p:txBody>
      </p:sp>
    </p:spTree>
    <p:extLst>
      <p:ext uri="{BB962C8B-B14F-4D97-AF65-F5344CB8AC3E}">
        <p14:creationId xmlns:p14="http://schemas.microsoft.com/office/powerpoint/2010/main" val="42282842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808" y="925587"/>
            <a:ext cx="10289779" cy="4850164"/>
          </a:xfrm>
        </p:spPr>
      </p:pic>
    </p:spTree>
    <p:extLst>
      <p:ext uri="{BB962C8B-B14F-4D97-AF65-F5344CB8AC3E}">
        <p14:creationId xmlns:p14="http://schemas.microsoft.com/office/powerpoint/2010/main" val="36759471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AC </a:t>
            </a:r>
            <a:r>
              <a:rPr lang="lt-LT" dirty="0" err="1"/>
              <a:t>motor</a:t>
            </a:r>
            <a:r>
              <a:rPr lang="en-US" dirty="0"/>
              <a:t>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Lots of everything there</a:t>
            </a:r>
          </a:p>
          <a:p>
            <a:r>
              <a:rPr lang="en-US" dirty="0"/>
              <a:t>Single phase</a:t>
            </a:r>
          </a:p>
          <a:p>
            <a:r>
              <a:rPr lang="en-US" dirty="0"/>
              <a:t>Three-phase</a:t>
            </a:r>
          </a:p>
          <a:p>
            <a:r>
              <a:rPr lang="en-US" dirty="0"/>
              <a:t>Difficult to manage</a:t>
            </a:r>
          </a:p>
          <a:p>
            <a:r>
              <a:rPr lang="en-US" dirty="0"/>
              <a:t>Need to generate a </a:t>
            </a:r>
            <a:br>
              <a:rPr lang="en-US" dirty="0"/>
            </a:br>
            <a:r>
              <a:rPr lang="en-US" dirty="0"/>
              <a:t>sinusoid</a:t>
            </a:r>
          </a:p>
          <a:p>
            <a:r>
              <a:rPr lang="en-US" dirty="0"/>
              <a:t>Let's leave it </a:t>
            </a:r>
            <a:r>
              <a:rPr lang="lt-LT" dirty="0" err="1"/>
              <a:t>for</a:t>
            </a:r>
            <a:r>
              <a:rPr lang="lt-LT" dirty="0"/>
              <a:t> </a:t>
            </a:r>
            <a:r>
              <a:rPr lang="lt-LT" dirty="0" err="1"/>
              <a:t>the</a:t>
            </a:r>
            <a:r>
              <a:rPr lang="lt-LT" dirty="0"/>
              <a:t> </a:t>
            </a:r>
            <a:r>
              <a:rPr lang="en-US" dirty="0"/>
              <a:t>next time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181" y="1027906"/>
            <a:ext cx="6662897" cy="354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4821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/>
              <a:t>Stepper</a:t>
            </a:r>
            <a:r>
              <a:rPr lang="lt-LT" dirty="0"/>
              <a:t> </a:t>
            </a:r>
            <a:r>
              <a:rPr lang="lt-LT" dirty="0" err="1"/>
              <a:t>motor</a:t>
            </a:r>
            <a:r>
              <a:rPr lang="en-US" dirty="0"/>
              <a:t>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5112571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0"/>
            <a:ext cx="8229600" cy="1143000"/>
          </a:xfrm>
        </p:spPr>
        <p:txBody>
          <a:bodyPr/>
          <a:lstStyle/>
          <a:p>
            <a:r>
              <a:rPr lang="en-US" altLang="en-US"/>
              <a:t>Stepper Motors</a:t>
            </a:r>
          </a:p>
        </p:txBody>
      </p:sp>
      <p:pic>
        <p:nvPicPr>
          <p:cNvPr id="48133" name="Picture 5" descr="Small 12V Stepper Mo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676400"/>
            <a:ext cx="3671888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32006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File:Stepper motor 1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3824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3" name="Picture 7" descr="File:Stepper motor 2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16653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6" name="Picture 4" descr="File:Stepper motor 3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26800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4" name="Picture 4" descr="File:Stepper motor 4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31827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mo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030" y="204536"/>
            <a:ext cx="8157411" cy="635409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5338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Stepper Motor Selection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Permanent Magnet / Variable Reluctance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Unipolar vs. Bipolar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Number of Stacks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Number of Phases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Degrees Per Step</a:t>
            </a:r>
          </a:p>
          <a:p>
            <a:pPr>
              <a:lnSpc>
                <a:spcPct val="90000"/>
              </a:lnSpc>
            </a:pPr>
            <a:r>
              <a:rPr lang="en-US" altLang="en-US" dirty="0" err="1"/>
              <a:t>Microstepping</a:t>
            </a: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Pull-In/Pull-Out Torque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Detent Torque</a:t>
            </a:r>
          </a:p>
        </p:txBody>
      </p:sp>
    </p:spTree>
    <p:extLst>
      <p:ext uri="{BB962C8B-B14F-4D97-AF65-F5344CB8AC3E}">
        <p14:creationId xmlns:p14="http://schemas.microsoft.com/office/powerpoint/2010/main" val="40182751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1" name="Picture 5" descr="http://esd.cs.ucr.edu/labs/general/steppe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199" y="-449029"/>
            <a:ext cx="6581275" cy="8379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911804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537" y="244809"/>
            <a:ext cx="7288263" cy="6100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6015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5026" name="Group 2"/>
          <p:cNvGraphicFramePr>
            <a:graphicFrameLocks noGrp="1"/>
          </p:cNvGraphicFramePr>
          <p:nvPr/>
        </p:nvGraphicFramePr>
        <p:xfrm>
          <a:off x="4114800" y="3429000"/>
          <a:ext cx="3962400" cy="3048000"/>
        </p:xfrm>
        <a:graphic>
          <a:graphicData uri="http://schemas.openxmlformats.org/drawingml/2006/table">
            <a:tbl>
              <a:tblPr/>
              <a:tblGrid>
                <a:gridCol w="1120775">
                  <a:extLst>
                    <a:ext uri="{9D8B030D-6E8A-4147-A177-3AD203B41FA5}">
                      <a16:colId xmlns:a16="http://schemas.microsoft.com/office/drawing/2014/main" val="3757566385"/>
                    </a:ext>
                  </a:extLst>
                </a:gridCol>
                <a:gridCol w="708025">
                  <a:extLst>
                    <a:ext uri="{9D8B030D-6E8A-4147-A177-3AD203B41FA5}">
                      <a16:colId xmlns:a16="http://schemas.microsoft.com/office/drawing/2014/main" val="1596361231"/>
                    </a:ext>
                  </a:extLst>
                </a:gridCol>
                <a:gridCol w="731838">
                  <a:extLst>
                    <a:ext uri="{9D8B030D-6E8A-4147-A177-3AD203B41FA5}">
                      <a16:colId xmlns:a16="http://schemas.microsoft.com/office/drawing/2014/main" val="2187728864"/>
                    </a:ext>
                  </a:extLst>
                </a:gridCol>
                <a:gridCol w="715962">
                  <a:extLst>
                    <a:ext uri="{9D8B030D-6E8A-4147-A177-3AD203B41FA5}">
                      <a16:colId xmlns:a16="http://schemas.microsoft.com/office/drawing/2014/main" val="3833256138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473538747"/>
                    </a:ext>
                  </a:extLst>
                </a:gridCol>
              </a:tblGrid>
              <a:tr h="762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Step 1</a:t>
                      </a:r>
                      <a:endParaRPr kumimoji="0" lang="en-GB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kumimoji="0" lang="en-GB" alt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kumimoji="0" lang="en-GB" alt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GB" alt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GB" alt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2463175"/>
                  </a:ext>
                </a:extLst>
              </a:tr>
              <a:tr h="762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Step 2</a:t>
                      </a:r>
                      <a:endParaRPr kumimoji="0" lang="en-GB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GB" alt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kumimoji="0" lang="en-GB" alt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GB" alt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kumimoji="0" lang="en-GB" alt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876308"/>
                  </a:ext>
                </a:extLst>
              </a:tr>
              <a:tr h="762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Step 3</a:t>
                      </a:r>
                      <a:endParaRPr kumimoji="0" lang="en-GB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GB" alt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GB" alt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kumimoji="0" lang="en-GB" alt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kumimoji="0" lang="en-GB" alt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1333548"/>
                  </a:ext>
                </a:extLst>
              </a:tr>
              <a:tr h="762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Step 4</a:t>
                      </a:r>
                      <a:endParaRPr kumimoji="0" lang="en-GB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kumimoji="0" lang="en-GB" alt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GB" alt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kumimoji="0" lang="en-GB" alt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kumimoji="0" lang="en-GB" alt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6953108"/>
                  </a:ext>
                </a:extLst>
              </a:tr>
            </a:tbl>
          </a:graphicData>
        </a:graphic>
      </p:graphicFrame>
      <p:graphicFrame>
        <p:nvGraphicFramePr>
          <p:cNvPr id="385058" name="Object 34"/>
          <p:cNvGraphicFramePr>
            <a:graphicFrameLocks noChangeAspect="1"/>
          </p:cNvGraphicFramePr>
          <p:nvPr/>
        </p:nvGraphicFramePr>
        <p:xfrm>
          <a:off x="4572000" y="838200"/>
          <a:ext cx="3276600" cy="154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indows Draw Drawing" r:id="rId3" imgW="1870920" imgH="883440" progId="Draw">
                  <p:embed/>
                </p:oleObj>
              </mc:Choice>
              <mc:Fallback>
                <p:oleObj name="Windows Draw Drawing" r:id="rId3" imgW="1870920" imgH="883440" progId="Draw">
                  <p:embed/>
                  <p:pic>
                    <p:nvPicPr>
                      <p:cNvPr id="385058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838200"/>
                        <a:ext cx="3276600" cy="154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5059" name="Line 35"/>
          <p:cNvSpPr>
            <a:spLocks noChangeShapeType="1"/>
          </p:cNvSpPr>
          <p:nvPr/>
        </p:nvSpPr>
        <p:spPr bwMode="auto">
          <a:xfrm>
            <a:off x="7315200" y="1676400"/>
            <a:ext cx="0" cy="76200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60" name="Line 36"/>
          <p:cNvSpPr>
            <a:spLocks noChangeShapeType="1"/>
          </p:cNvSpPr>
          <p:nvPr/>
        </p:nvSpPr>
        <p:spPr bwMode="auto">
          <a:xfrm flipH="1">
            <a:off x="5562600" y="2514600"/>
            <a:ext cx="1752600" cy="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61" name="Line 37"/>
          <p:cNvSpPr>
            <a:spLocks noChangeShapeType="1"/>
          </p:cNvSpPr>
          <p:nvPr/>
        </p:nvSpPr>
        <p:spPr bwMode="auto">
          <a:xfrm>
            <a:off x="7315200" y="2362200"/>
            <a:ext cx="0" cy="15240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62" name="Line 38"/>
          <p:cNvSpPr>
            <a:spLocks noChangeShapeType="1"/>
          </p:cNvSpPr>
          <p:nvPr/>
        </p:nvSpPr>
        <p:spPr bwMode="auto">
          <a:xfrm>
            <a:off x="5562600" y="2514600"/>
            <a:ext cx="0" cy="91440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63" name="Line 39"/>
          <p:cNvSpPr>
            <a:spLocks noChangeShapeType="1"/>
          </p:cNvSpPr>
          <p:nvPr/>
        </p:nvSpPr>
        <p:spPr bwMode="auto">
          <a:xfrm>
            <a:off x="7391400" y="1676400"/>
            <a:ext cx="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64" name="Line 40"/>
          <p:cNvSpPr>
            <a:spLocks noChangeShapeType="1"/>
          </p:cNvSpPr>
          <p:nvPr/>
        </p:nvSpPr>
        <p:spPr bwMode="auto">
          <a:xfrm flipH="1">
            <a:off x="6248400" y="2667000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65" name="Line 41"/>
          <p:cNvSpPr>
            <a:spLocks noChangeShapeType="1"/>
          </p:cNvSpPr>
          <p:nvPr/>
        </p:nvSpPr>
        <p:spPr bwMode="auto">
          <a:xfrm>
            <a:off x="6248400" y="2667000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66" name="Line 42"/>
          <p:cNvSpPr>
            <a:spLocks noChangeShapeType="1"/>
          </p:cNvSpPr>
          <p:nvPr/>
        </p:nvSpPr>
        <p:spPr bwMode="auto">
          <a:xfrm>
            <a:off x="7467600" y="1676400"/>
            <a:ext cx="0" cy="11430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67" name="Line 43"/>
          <p:cNvSpPr>
            <a:spLocks noChangeShapeType="1"/>
          </p:cNvSpPr>
          <p:nvPr/>
        </p:nvSpPr>
        <p:spPr bwMode="auto">
          <a:xfrm flipH="1">
            <a:off x="7010400" y="2819400"/>
            <a:ext cx="4572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68" name="Line 44"/>
          <p:cNvSpPr>
            <a:spLocks noChangeShapeType="1"/>
          </p:cNvSpPr>
          <p:nvPr/>
        </p:nvSpPr>
        <p:spPr bwMode="auto">
          <a:xfrm>
            <a:off x="7010400" y="2819400"/>
            <a:ext cx="0" cy="609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69" name="Line 45"/>
          <p:cNvSpPr>
            <a:spLocks noChangeShapeType="1"/>
          </p:cNvSpPr>
          <p:nvPr/>
        </p:nvSpPr>
        <p:spPr bwMode="auto">
          <a:xfrm>
            <a:off x="7543800" y="1676400"/>
            <a:ext cx="0" cy="17526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70" name="Rectangle 46"/>
          <p:cNvSpPr>
            <a:spLocks noChangeArrowheads="1"/>
          </p:cNvSpPr>
          <p:nvPr/>
        </p:nvSpPr>
        <p:spPr bwMode="auto">
          <a:xfrm>
            <a:off x="7239000" y="1447800"/>
            <a:ext cx="381000" cy="3048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5071" name="Line 47"/>
          <p:cNvSpPr>
            <a:spLocks noChangeShapeType="1"/>
          </p:cNvSpPr>
          <p:nvPr/>
        </p:nvSpPr>
        <p:spPr bwMode="auto">
          <a:xfrm flipV="1">
            <a:off x="7467600" y="1143000"/>
            <a:ext cx="0" cy="304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72" name="Line 48"/>
          <p:cNvSpPr>
            <a:spLocks noChangeShapeType="1"/>
          </p:cNvSpPr>
          <p:nvPr/>
        </p:nvSpPr>
        <p:spPr bwMode="auto">
          <a:xfrm>
            <a:off x="7467600" y="1143000"/>
            <a:ext cx="457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73" name="Text Box 49"/>
          <p:cNvSpPr txBox="1">
            <a:spLocks noChangeArrowheads="1"/>
          </p:cNvSpPr>
          <p:nvPr/>
        </p:nvSpPr>
        <p:spPr bwMode="auto">
          <a:xfrm>
            <a:off x="7848600" y="9144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IE" altLang="en-US" sz="2400" b="1">
                <a:solidFill>
                  <a:srgbClr val="FFFF00"/>
                </a:solidFill>
                <a:latin typeface="Times New Roman" panose="02020603050405020304" pitchFamily="18" charset="0"/>
              </a:rPr>
              <a:t>+</a:t>
            </a:r>
            <a:endParaRPr lang="en-GB" altLang="en-US" sz="2400" b="1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85074" name="Line 50"/>
          <p:cNvSpPr>
            <a:spLocks noChangeShapeType="1"/>
          </p:cNvSpPr>
          <p:nvPr/>
        </p:nvSpPr>
        <p:spPr bwMode="auto">
          <a:xfrm>
            <a:off x="3581400" y="4343400"/>
            <a:ext cx="0" cy="1828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75" name="Line 51"/>
          <p:cNvSpPr>
            <a:spLocks noChangeShapeType="1"/>
          </p:cNvSpPr>
          <p:nvPr/>
        </p:nvSpPr>
        <p:spPr bwMode="auto">
          <a:xfrm flipV="1">
            <a:off x="8610600" y="4343400"/>
            <a:ext cx="0" cy="1905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5076" name="Text Box 52"/>
          <p:cNvSpPr txBox="1">
            <a:spLocks noChangeArrowheads="1"/>
          </p:cNvSpPr>
          <p:nvPr/>
        </p:nvSpPr>
        <p:spPr bwMode="auto">
          <a:xfrm>
            <a:off x="3200400" y="38100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altLang="en-US" sz="2400" b="1">
                <a:latin typeface="Times New Roman" panose="02020603050405020304" pitchFamily="18" charset="0"/>
              </a:rPr>
              <a:t>CW</a:t>
            </a:r>
            <a:endParaRPr lang="en-GB" altLang="en-US" sz="2400" b="1">
              <a:latin typeface="Times New Roman" panose="02020603050405020304" pitchFamily="18" charset="0"/>
            </a:endParaRPr>
          </a:p>
        </p:txBody>
      </p:sp>
      <p:sp>
        <p:nvSpPr>
          <p:cNvPr id="385077" name="Text Box 53"/>
          <p:cNvSpPr txBox="1">
            <a:spLocks noChangeArrowheads="1"/>
          </p:cNvSpPr>
          <p:nvPr/>
        </p:nvSpPr>
        <p:spPr bwMode="auto">
          <a:xfrm>
            <a:off x="8229600" y="3810000"/>
            <a:ext cx="990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altLang="en-US" sz="2400" b="1">
                <a:latin typeface="Times New Roman" panose="02020603050405020304" pitchFamily="18" charset="0"/>
              </a:rPr>
              <a:t>CCW</a:t>
            </a:r>
            <a:endParaRPr lang="en-GB" altLang="en-US" sz="2400" b="1">
              <a:latin typeface="Times New Roman" panose="02020603050405020304" pitchFamily="18" charset="0"/>
            </a:endParaRPr>
          </a:p>
        </p:txBody>
      </p:sp>
      <p:sp>
        <p:nvSpPr>
          <p:cNvPr id="385078" name="AutoShape 54"/>
          <p:cNvSpPr>
            <a:spLocks noChangeArrowheads="1"/>
          </p:cNvSpPr>
          <p:nvPr/>
        </p:nvSpPr>
        <p:spPr bwMode="auto">
          <a:xfrm>
            <a:off x="4572000" y="1143000"/>
            <a:ext cx="381000" cy="381000"/>
          </a:xfrm>
          <a:prstGeom prst="curvedDownArrow">
            <a:avLst>
              <a:gd name="adj1" fmla="val 20000"/>
              <a:gd name="adj2" fmla="val 40000"/>
              <a:gd name="adj3" fmla="val 68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5081" name="Rectangle 57"/>
          <p:cNvSpPr>
            <a:spLocks noChangeArrowheads="1"/>
          </p:cNvSpPr>
          <p:nvPr/>
        </p:nvSpPr>
        <p:spPr bwMode="auto">
          <a:xfrm>
            <a:off x="2116138" y="158750"/>
            <a:ext cx="638117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IE" altLang="en-US" sz="2800" b="1" dirty="0">
                <a:solidFill>
                  <a:srgbClr val="FF6600"/>
                </a:solidFill>
              </a:rPr>
              <a:t>Control sequence to turn a stepper motor</a:t>
            </a:r>
            <a:endParaRPr lang="en-US" altLang="en-US" sz="2800" b="1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3342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5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85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85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85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85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85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5076" grpId="0" autoUpdateAnimBg="0"/>
      <p:bldP spid="385077" grpId="0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858" y="259946"/>
            <a:ext cx="7927215" cy="6598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92196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316" name="Picture 4" descr="http://www.active-robots.com/products/motorsandwheels/servo-motors/hitec/hsr1422cr-500.jp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839" y="898525"/>
            <a:ext cx="2511425" cy="303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731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300" y="1476375"/>
            <a:ext cx="2101850" cy="440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7319" name="Rectangle 7"/>
          <p:cNvSpPr>
            <a:spLocks noChangeArrowheads="1"/>
          </p:cNvSpPr>
          <p:nvPr/>
        </p:nvSpPr>
        <p:spPr bwMode="auto">
          <a:xfrm>
            <a:off x="2373313" y="222251"/>
            <a:ext cx="342286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IE" altLang="en-US" sz="3200" b="1" dirty="0">
                <a:solidFill>
                  <a:srgbClr val="FF9933"/>
                </a:solidFill>
              </a:rPr>
              <a:t>Servo Motor Detail</a:t>
            </a:r>
            <a:endParaRPr lang="en-US" altLang="en-US" sz="3200" b="1" dirty="0">
              <a:solidFill>
                <a:srgbClr val="FF9933"/>
              </a:solidFill>
            </a:endParaRPr>
          </a:p>
        </p:txBody>
      </p:sp>
      <p:pic>
        <p:nvPicPr>
          <p:cNvPr id="397320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83" t="31999" r="24167" b="24667"/>
          <a:stretch>
            <a:fillRect/>
          </a:stretch>
        </p:blipFill>
        <p:spPr bwMode="auto">
          <a:xfrm>
            <a:off x="1757363" y="4140200"/>
            <a:ext cx="3473450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7321" name="Text Box 9"/>
          <p:cNvSpPr txBox="1">
            <a:spLocks noChangeArrowheads="1"/>
          </p:cNvSpPr>
          <p:nvPr/>
        </p:nvSpPr>
        <p:spPr bwMode="auto">
          <a:xfrm>
            <a:off x="2987676" y="4262439"/>
            <a:ext cx="798513" cy="346075"/>
          </a:xfrm>
          <a:prstGeom prst="rect">
            <a:avLst/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/>
              <a:t>+ 5V</a:t>
            </a:r>
            <a:endParaRPr lang="en-US" altLang="en-US" sz="1600"/>
          </a:p>
        </p:txBody>
      </p:sp>
      <p:sp>
        <p:nvSpPr>
          <p:cNvPr id="397323" name="Text Box 11"/>
          <p:cNvSpPr txBox="1">
            <a:spLocks noChangeArrowheads="1"/>
          </p:cNvSpPr>
          <p:nvPr/>
        </p:nvSpPr>
        <p:spPr bwMode="auto">
          <a:xfrm>
            <a:off x="5387976" y="1597025"/>
            <a:ext cx="11985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400"/>
              <a:t>Actuator</a:t>
            </a:r>
            <a:endParaRPr lang="en-US" altLang="en-US" sz="1400"/>
          </a:p>
        </p:txBody>
      </p:sp>
      <p:sp>
        <p:nvSpPr>
          <p:cNvPr id="397324" name="Text Box 12"/>
          <p:cNvSpPr txBox="1">
            <a:spLocks noChangeArrowheads="1"/>
          </p:cNvSpPr>
          <p:nvPr/>
        </p:nvSpPr>
        <p:spPr bwMode="auto">
          <a:xfrm>
            <a:off x="5387975" y="3027363"/>
            <a:ext cx="1758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400" dirty="0"/>
              <a:t>Reduction gear</a:t>
            </a:r>
            <a:endParaRPr lang="en-US" altLang="en-US" sz="1400" dirty="0"/>
          </a:p>
        </p:txBody>
      </p:sp>
      <p:sp>
        <p:nvSpPr>
          <p:cNvPr id="397325" name="Text Box 13"/>
          <p:cNvSpPr txBox="1">
            <a:spLocks noChangeArrowheads="1"/>
          </p:cNvSpPr>
          <p:nvPr/>
        </p:nvSpPr>
        <p:spPr bwMode="auto">
          <a:xfrm>
            <a:off x="5362575" y="3646489"/>
            <a:ext cx="20320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400"/>
              <a:t>Position feedback</a:t>
            </a:r>
          </a:p>
          <a:p>
            <a:pPr>
              <a:spcBef>
                <a:spcPct val="50000"/>
              </a:spcBef>
            </a:pPr>
            <a:r>
              <a:rPr lang="en-GB" altLang="en-US" sz="1400"/>
              <a:t>Potentiometer</a:t>
            </a:r>
          </a:p>
          <a:p>
            <a:pPr>
              <a:spcBef>
                <a:spcPct val="50000"/>
              </a:spcBef>
            </a:pPr>
            <a:r>
              <a:rPr lang="en-GB" altLang="en-US" sz="1400"/>
              <a:t>(closed loop system)</a:t>
            </a:r>
            <a:endParaRPr lang="en-US" altLang="en-US" sz="1400"/>
          </a:p>
        </p:txBody>
      </p:sp>
      <p:sp>
        <p:nvSpPr>
          <p:cNvPr id="397326" name="Text Box 14"/>
          <p:cNvSpPr txBox="1">
            <a:spLocks noChangeArrowheads="1"/>
          </p:cNvSpPr>
          <p:nvPr/>
        </p:nvSpPr>
        <p:spPr bwMode="auto">
          <a:xfrm>
            <a:off x="5362575" y="5321300"/>
            <a:ext cx="2197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400"/>
              <a:t>Small electric DC motor</a:t>
            </a:r>
            <a:endParaRPr lang="en-US" altLang="en-US" sz="1400"/>
          </a:p>
        </p:txBody>
      </p:sp>
      <p:sp>
        <p:nvSpPr>
          <p:cNvPr id="397327" name="Line 15"/>
          <p:cNvSpPr>
            <a:spLocks noChangeShapeType="1"/>
          </p:cNvSpPr>
          <p:nvPr/>
        </p:nvSpPr>
        <p:spPr bwMode="auto">
          <a:xfrm>
            <a:off x="6380163" y="1768475"/>
            <a:ext cx="2195512" cy="34448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7328" name="Line 16"/>
          <p:cNvSpPr>
            <a:spLocks noChangeShapeType="1"/>
          </p:cNvSpPr>
          <p:nvPr/>
        </p:nvSpPr>
        <p:spPr bwMode="auto">
          <a:xfrm>
            <a:off x="6827839" y="3170238"/>
            <a:ext cx="1747837" cy="4762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7329" name="Line 17"/>
          <p:cNvSpPr>
            <a:spLocks noChangeShapeType="1"/>
          </p:cNvSpPr>
          <p:nvPr/>
        </p:nvSpPr>
        <p:spPr bwMode="auto">
          <a:xfrm>
            <a:off x="6827839" y="3929064"/>
            <a:ext cx="1970087" cy="43973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7330" name="Line 18"/>
          <p:cNvSpPr>
            <a:spLocks noChangeShapeType="1"/>
          </p:cNvSpPr>
          <p:nvPr/>
        </p:nvSpPr>
        <p:spPr bwMode="auto">
          <a:xfrm flipV="1">
            <a:off x="6950076" y="5321301"/>
            <a:ext cx="1249363" cy="5635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177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97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97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97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97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323" grpId="0"/>
      <p:bldP spid="397324" grpId="0"/>
      <p:bldP spid="397325" grpId="0"/>
      <p:bldP spid="39732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C440418-B9A8-4392-A258-759C1753E9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016" y="1825625"/>
            <a:ext cx="9089967" cy="4351338"/>
          </a:xfrm>
        </p:spPr>
      </p:pic>
    </p:spTree>
    <p:extLst>
      <p:ext uri="{BB962C8B-B14F-4D97-AF65-F5344CB8AC3E}">
        <p14:creationId xmlns:p14="http://schemas.microsoft.com/office/powerpoint/2010/main" val="401794222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55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" sz="6933"/>
              <a:t>Brushless Motors and Control</a:t>
            </a:r>
            <a:endParaRPr sz="6933"/>
          </a:p>
        </p:txBody>
      </p:sp>
      <p:sp>
        <p:nvSpPr>
          <p:cNvPr id="639" name="Google Shape;639;p5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56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152931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56"/>
          <p:cNvSpPr/>
          <p:nvPr/>
        </p:nvSpPr>
        <p:spPr>
          <a:xfrm>
            <a:off x="3888200" y="1356967"/>
            <a:ext cx="4415600" cy="4080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45" name="Google Shape;645;p5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/>
              <a:t>How do Brushless DC Motors Work?</a:t>
            </a:r>
            <a:endParaRPr/>
          </a:p>
        </p:txBody>
      </p:sp>
      <p:sp>
        <p:nvSpPr>
          <p:cNvPr id="646" name="Google Shape;646;p5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57</a:t>
            </a:fld>
            <a:endParaRPr/>
          </a:p>
        </p:txBody>
      </p:sp>
      <p:pic>
        <p:nvPicPr>
          <p:cNvPr id="647" name="Google Shape;647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61668" y="1447167"/>
            <a:ext cx="4342033" cy="3990100"/>
          </a:xfrm>
          <a:prstGeom prst="rect">
            <a:avLst/>
          </a:prstGeom>
          <a:noFill/>
          <a:ln>
            <a:noFill/>
          </a:ln>
        </p:spPr>
      </p:pic>
      <p:sp>
        <p:nvSpPr>
          <p:cNvPr id="648" name="Google Shape;648;p56"/>
          <p:cNvSpPr txBox="1"/>
          <p:nvPr/>
        </p:nvSpPr>
        <p:spPr>
          <a:xfrm>
            <a:off x="3299667" y="5527467"/>
            <a:ext cx="5666000" cy="9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" sz="2667">
                <a:solidFill>
                  <a:schemeClr val="lt2"/>
                </a:solidFill>
              </a:rPr>
              <a:t>Switch the position of the magnets and coils.</a:t>
            </a:r>
            <a:endParaRPr sz="2667">
              <a:solidFill>
                <a:schemeClr val="lt2"/>
              </a:solidFill>
            </a:endParaRPr>
          </a:p>
        </p:txBody>
      </p:sp>
      <p:sp>
        <p:nvSpPr>
          <p:cNvPr id="649" name="Google Shape;649;p56"/>
          <p:cNvSpPr txBox="1"/>
          <p:nvPr/>
        </p:nvSpPr>
        <p:spPr>
          <a:xfrm>
            <a:off x="8448467" y="500266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>
                <a:solidFill>
                  <a:srgbClr val="FFFFFF"/>
                </a:solidFill>
              </a:rPr>
              <a:t>[8]</a:t>
            </a:r>
            <a:endParaRPr sz="2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7402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5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/>
              <a:t>Brushless Control</a:t>
            </a:r>
            <a:endParaRPr/>
          </a:p>
        </p:txBody>
      </p:sp>
      <p:sp>
        <p:nvSpPr>
          <p:cNvPr id="655" name="Google Shape;655;p5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58</a:t>
            </a:fld>
            <a:endParaRPr/>
          </a:p>
        </p:txBody>
      </p:sp>
      <p:pic>
        <p:nvPicPr>
          <p:cNvPr id="656" name="Google Shape;656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3800" y="1356967"/>
            <a:ext cx="6984400" cy="4330333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57"/>
          <p:cNvSpPr txBox="1"/>
          <p:nvPr/>
        </p:nvSpPr>
        <p:spPr>
          <a:xfrm>
            <a:off x="9588200" y="533153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>
                <a:solidFill>
                  <a:srgbClr val="FFFFFF"/>
                </a:solidFill>
              </a:rPr>
              <a:t>[12]</a:t>
            </a:r>
            <a:endParaRPr sz="2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01297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58"/>
          <p:cNvSpPr txBox="1">
            <a:spLocks noGrp="1"/>
          </p:cNvSpPr>
          <p:nvPr>
            <p:ph type="title"/>
          </p:nvPr>
        </p:nvSpPr>
        <p:spPr>
          <a:xfrm>
            <a:off x="933367" y="652000"/>
            <a:ext cx="42692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n"/>
              <a:t>Brushless Motors </a:t>
            </a:r>
            <a:endParaRPr/>
          </a:p>
        </p:txBody>
      </p:sp>
      <p:sp>
        <p:nvSpPr>
          <p:cNvPr id="663" name="Google Shape;663;p5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59</a:t>
            </a:fld>
            <a:endParaRPr/>
          </a:p>
        </p:txBody>
      </p:sp>
      <p:cxnSp>
        <p:nvCxnSpPr>
          <p:cNvPr id="664" name="Google Shape;664;p58"/>
          <p:cNvCxnSpPr/>
          <p:nvPr/>
        </p:nvCxnSpPr>
        <p:spPr>
          <a:xfrm>
            <a:off x="6096000" y="890133"/>
            <a:ext cx="0" cy="538760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65" name="Google Shape;665;p58"/>
          <p:cNvSpPr txBox="1">
            <a:spLocks noGrp="1"/>
          </p:cNvSpPr>
          <p:nvPr>
            <p:ph type="title"/>
          </p:nvPr>
        </p:nvSpPr>
        <p:spPr>
          <a:xfrm>
            <a:off x="6989433" y="652000"/>
            <a:ext cx="42692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en"/>
              <a:t>Brushed Motors </a:t>
            </a:r>
            <a:endParaRPr/>
          </a:p>
        </p:txBody>
      </p:sp>
      <p:sp>
        <p:nvSpPr>
          <p:cNvPr id="666" name="Google Shape;666;p58"/>
          <p:cNvSpPr txBox="1"/>
          <p:nvPr/>
        </p:nvSpPr>
        <p:spPr>
          <a:xfrm>
            <a:off x="6989433" y="1881467"/>
            <a:ext cx="4269200" cy="23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585" indent="-474121">
              <a:buClr>
                <a:srgbClr val="FFFFFF"/>
              </a:buClr>
              <a:buSzPts val="2000"/>
              <a:buChar char="●"/>
            </a:pPr>
            <a:r>
              <a:rPr lang="en" sz="2667" dirty="0"/>
              <a:t>Cheap</a:t>
            </a:r>
            <a:endParaRPr sz="2667" dirty="0"/>
          </a:p>
          <a:p>
            <a:pPr marL="609585" indent="-474121">
              <a:buClr>
                <a:srgbClr val="FFFFFF"/>
              </a:buClr>
              <a:buSzPts val="2000"/>
              <a:buChar char="●"/>
            </a:pPr>
            <a:r>
              <a:rPr lang="en" sz="2667" dirty="0"/>
              <a:t>Easy to use</a:t>
            </a:r>
            <a:endParaRPr sz="2667" dirty="0"/>
          </a:p>
          <a:p>
            <a:pPr marL="609585" indent="-474121">
              <a:buClr>
                <a:srgbClr val="FFFFFF"/>
              </a:buClr>
              <a:buSzPts val="2000"/>
              <a:buChar char="●"/>
            </a:pPr>
            <a:r>
              <a:rPr lang="en" sz="2667" dirty="0"/>
              <a:t>Requires few wires</a:t>
            </a:r>
            <a:endParaRPr sz="2667" dirty="0"/>
          </a:p>
          <a:p>
            <a:pPr marL="609585" indent="-474121">
              <a:buClr>
                <a:srgbClr val="FFFFFF"/>
              </a:buClr>
              <a:buSzPts val="2000"/>
              <a:buChar char="●"/>
            </a:pPr>
            <a:r>
              <a:rPr lang="en" sz="2667" dirty="0"/>
              <a:t>Simple control circuitry</a:t>
            </a:r>
            <a:endParaRPr sz="2667" dirty="0"/>
          </a:p>
        </p:txBody>
      </p:sp>
      <p:sp>
        <p:nvSpPr>
          <p:cNvPr id="667" name="Google Shape;667;p58"/>
          <p:cNvSpPr txBox="1"/>
          <p:nvPr/>
        </p:nvSpPr>
        <p:spPr>
          <a:xfrm>
            <a:off x="933367" y="1881467"/>
            <a:ext cx="4269200" cy="23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585" indent="-474121">
              <a:buClr>
                <a:srgbClr val="FFFFFF"/>
              </a:buClr>
              <a:buSzPts val="2000"/>
              <a:buChar char="●"/>
            </a:pPr>
            <a:r>
              <a:rPr lang="en" sz="2667" dirty="0"/>
              <a:t>Long lifespan</a:t>
            </a:r>
            <a:endParaRPr sz="2667" dirty="0"/>
          </a:p>
          <a:p>
            <a:pPr marL="609585" indent="-474121">
              <a:buClr>
                <a:srgbClr val="FFFFFF"/>
              </a:buClr>
              <a:buSzPts val="2000"/>
              <a:buChar char="●"/>
            </a:pPr>
            <a:r>
              <a:rPr lang="en" sz="2667" dirty="0"/>
              <a:t>Very high efficiency</a:t>
            </a:r>
            <a:endParaRPr sz="2667" dirty="0"/>
          </a:p>
          <a:p>
            <a:pPr marL="609585" indent="-474121">
              <a:buClr>
                <a:srgbClr val="FFFFFF"/>
              </a:buClr>
              <a:buSzPts val="2000"/>
              <a:buChar char="●"/>
            </a:pPr>
            <a:r>
              <a:rPr lang="en" sz="2667" dirty="0"/>
              <a:t>Low noise generation</a:t>
            </a:r>
            <a:endParaRPr sz="2667" dirty="0"/>
          </a:p>
          <a:p>
            <a:pPr marL="609585" indent="-474121">
              <a:buClr>
                <a:srgbClr val="FFFFFF"/>
              </a:buClr>
              <a:buSzPts val="2000"/>
              <a:buChar char="●"/>
            </a:pPr>
            <a:r>
              <a:rPr lang="en" sz="2667" dirty="0"/>
              <a:t>High power to size ratio</a:t>
            </a:r>
            <a:endParaRPr sz="2667" dirty="0"/>
          </a:p>
        </p:txBody>
      </p:sp>
    </p:spTree>
    <p:extLst>
      <p:ext uri="{BB962C8B-B14F-4D97-AF65-F5344CB8AC3E}">
        <p14:creationId xmlns:p14="http://schemas.microsoft.com/office/powerpoint/2010/main" val="203933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8560</TotalTime>
  <Words>1133</Words>
  <Application>Microsoft Office PowerPoint</Application>
  <PresentationFormat>Widescreen</PresentationFormat>
  <Paragraphs>310</Paragraphs>
  <Slides>59</Slides>
  <Notes>13</Notes>
  <HiddenSlides>1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6" baseType="lpstr">
      <vt:lpstr>Arial</vt:lpstr>
      <vt:lpstr>Calibri</vt:lpstr>
      <vt:lpstr>Calibri Light</vt:lpstr>
      <vt:lpstr>Courier</vt:lpstr>
      <vt:lpstr>Times New Roman</vt:lpstr>
      <vt:lpstr>Office Theme</vt:lpstr>
      <vt:lpstr>Windows Draw Drawing</vt:lpstr>
      <vt:lpstr>Introduction to robotics  8. Motors</vt:lpstr>
      <vt:lpstr>PowerPoint Presentation</vt:lpstr>
      <vt:lpstr>PowerPoint Presentation</vt:lpstr>
      <vt:lpstr>PowerPoint Presentation</vt:lpstr>
      <vt:lpstr>PowerPoint Presentation</vt:lpstr>
      <vt:lpstr>How things move</vt:lpstr>
      <vt:lpstr>DC Motor Learning Objectives</vt:lpstr>
      <vt:lpstr>PowerPoint Presentation</vt:lpstr>
      <vt:lpstr>Simplest DC Motor Circuit</vt:lpstr>
      <vt:lpstr>Current continues after switch is opened</vt:lpstr>
      <vt:lpstr>Reverse current</vt:lpstr>
      <vt:lpstr>Motor Model</vt:lpstr>
      <vt:lpstr>Flyback diode or snubber diode</vt:lpstr>
      <vt:lpstr>PowerPoint Presentation</vt:lpstr>
      <vt:lpstr>Controlling DC Motor Speed</vt:lpstr>
      <vt:lpstr>Arduno Uno has 6 PWM pins</vt:lpstr>
      <vt:lpstr>PWM: Pulsed with modulation</vt:lpstr>
      <vt:lpstr>Arduino PWM commands</vt:lpstr>
      <vt:lpstr>PowerPoint Presentation</vt:lpstr>
      <vt:lpstr>Transistor as the switching device</vt:lpstr>
      <vt:lpstr>Use an NPN Transistor as a switch</vt:lpstr>
      <vt:lpstr>Electronic components in the fan kit</vt:lpstr>
      <vt:lpstr>Replace the Switch with a Transistor</vt:lpstr>
      <vt:lpstr>Alternative locations for the transistor</vt:lpstr>
      <vt:lpstr>Diode and transistor orientation</vt:lpstr>
      <vt:lpstr>Arduno Uno has 5 PWM pins</vt:lpstr>
      <vt:lpstr>DC Motor Circuit on tiny breadboard</vt:lpstr>
      <vt:lpstr>+5V connections</vt:lpstr>
      <vt:lpstr>PWM signal is connected to transistor base</vt:lpstr>
      <vt:lpstr>Arduino program to spin the DC Motor</vt:lpstr>
      <vt:lpstr>Rotation direction</vt:lpstr>
      <vt:lpstr>How H-Bridge works</vt:lpstr>
      <vt:lpstr>How H-Bridge Works</vt:lpstr>
      <vt:lpstr>H-Bridge: Synchronous Rectification</vt:lpstr>
      <vt:lpstr>H-Bridge Locked-Antiphase</vt:lpstr>
      <vt:lpstr>H-Bridge Examples</vt:lpstr>
      <vt:lpstr>L293</vt:lpstr>
      <vt:lpstr>L298</vt:lpstr>
      <vt:lpstr>H-Bridge Examples</vt:lpstr>
      <vt:lpstr>PowerPoint Presentation</vt:lpstr>
      <vt:lpstr>AC motors</vt:lpstr>
      <vt:lpstr>Stepper motors</vt:lpstr>
      <vt:lpstr>Stepper Motors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Stepper Motor Selection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Brushless Motors and Control</vt:lpstr>
      <vt:lpstr>How do Brushless DC Motors Work?</vt:lpstr>
      <vt:lpstr>Brushless Control</vt:lpstr>
      <vt:lpstr>Brushless Motors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Įvadas į robotiką</dc:title>
  <dc:creator>Windows User</dc:creator>
  <cp:lastModifiedBy>Aistis</cp:lastModifiedBy>
  <cp:revision>49</cp:revision>
  <dcterms:created xsi:type="dcterms:W3CDTF">2018-07-13T08:07:26Z</dcterms:created>
  <dcterms:modified xsi:type="dcterms:W3CDTF">2021-12-07T09:52:00Z</dcterms:modified>
</cp:coreProperties>
</file>