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1"/>
  </p:sldMasterIdLst>
  <p:sldIdLst>
    <p:sldId id="256" r:id="rId2"/>
    <p:sldId id="257" r:id="rId3"/>
    <p:sldId id="372"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81" r:id="rId20"/>
    <p:sldId id="273" r:id="rId21"/>
    <p:sldId id="274" r:id="rId22"/>
    <p:sldId id="275" r:id="rId23"/>
    <p:sldId id="276" r:id="rId24"/>
    <p:sldId id="277" r:id="rId25"/>
    <p:sldId id="278" r:id="rId26"/>
    <p:sldId id="279" r:id="rId27"/>
    <p:sldId id="280"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302" r:id="rId44"/>
    <p:sldId id="297" r:id="rId45"/>
    <p:sldId id="298" r:id="rId46"/>
    <p:sldId id="299" r:id="rId47"/>
    <p:sldId id="300" r:id="rId48"/>
    <p:sldId id="301" r:id="rId49"/>
    <p:sldId id="303" r:id="rId50"/>
    <p:sldId id="305" r:id="rId51"/>
    <p:sldId id="306" r:id="rId52"/>
    <p:sldId id="304"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30" r:id="rId76"/>
    <p:sldId id="331" r:id="rId77"/>
    <p:sldId id="332" r:id="rId78"/>
    <p:sldId id="333" r:id="rId79"/>
    <p:sldId id="334" r:id="rId80"/>
    <p:sldId id="365" r:id="rId81"/>
    <p:sldId id="329" r:id="rId82"/>
    <p:sldId id="335" r:id="rId83"/>
    <p:sldId id="364" r:id="rId84"/>
    <p:sldId id="366" r:id="rId85"/>
    <p:sldId id="368" r:id="rId86"/>
    <p:sldId id="367" r:id="rId87"/>
    <p:sldId id="369" r:id="rId88"/>
    <p:sldId id="336" r:id="rId89"/>
    <p:sldId id="337" r:id="rId90"/>
    <p:sldId id="338" r:id="rId91"/>
    <p:sldId id="339" r:id="rId92"/>
    <p:sldId id="340" r:id="rId93"/>
    <p:sldId id="341" r:id="rId94"/>
    <p:sldId id="342" r:id="rId95"/>
    <p:sldId id="343" r:id="rId96"/>
    <p:sldId id="344" r:id="rId97"/>
    <p:sldId id="345" r:id="rId98"/>
    <p:sldId id="346" r:id="rId99"/>
    <p:sldId id="347" r:id="rId100"/>
    <p:sldId id="348" r:id="rId101"/>
    <p:sldId id="349" r:id="rId102"/>
    <p:sldId id="350" r:id="rId103"/>
    <p:sldId id="351" r:id="rId104"/>
    <p:sldId id="352" r:id="rId105"/>
    <p:sldId id="353" r:id="rId106"/>
    <p:sldId id="354" r:id="rId107"/>
    <p:sldId id="355" r:id="rId108"/>
    <p:sldId id="356" r:id="rId109"/>
    <p:sldId id="357" r:id="rId110"/>
    <p:sldId id="358" r:id="rId111"/>
    <p:sldId id="359" r:id="rId112"/>
    <p:sldId id="360" r:id="rId113"/>
    <p:sldId id="361" r:id="rId114"/>
    <p:sldId id="363" r:id="rId115"/>
    <p:sldId id="362" r:id="rId116"/>
    <p:sldId id="370" r:id="rId117"/>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4">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04282"/>
    <a:srgbClr val="0B387C"/>
    <a:srgbClr val="0055A0"/>
    <a:srgbClr val="0C377B"/>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62" d="100"/>
          <a:sy n="162" d="100"/>
        </p:scale>
        <p:origin x="144" y="114"/>
      </p:cViewPr>
      <p:guideLst>
        <p:guide orient="horz" pos="1620"/>
        <p:guide pos="2884"/>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bg>
      <p:bgPr>
        <a:solidFill>
          <a:srgbClr val="104282"/>
        </a:solidFill>
        <a:effectLst/>
      </p:bgPr>
    </p:bg>
    <p:spTree>
      <p:nvGrpSpPr>
        <p:cNvPr id="1" name=""/>
        <p:cNvGrpSpPr/>
        <p:nvPr/>
      </p:nvGrpSpPr>
      <p:grpSpPr>
        <a:xfrm>
          <a:off x="0" y="0"/>
          <a:ext cx="0" cy="0"/>
          <a:chOff x="0" y="0"/>
          <a:chExt cx="0" cy="0"/>
        </a:xfrm>
      </p:grpSpPr>
      <p:pic>
        <p:nvPicPr>
          <p:cNvPr id="3" name="Image 2" descr="logooutline.eps"/>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3309355" y="1327799"/>
            <a:ext cx="2520000" cy="2494674"/>
          </a:xfrm>
          <a:prstGeom prst="rect">
            <a:avLst/>
          </a:prstGeom>
        </p:spPr>
      </p:pic>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4_Diapositive de titre">
    <p:bg>
      <p:bgPr>
        <a:solidFill>
          <a:srgbClr val="104282"/>
        </a:solidFill>
        <a:effectLst/>
      </p:bgPr>
    </p:bg>
    <p:spTree>
      <p:nvGrpSpPr>
        <p:cNvPr id="1" name=""/>
        <p:cNvGrpSpPr/>
        <p:nvPr/>
      </p:nvGrpSpPr>
      <p:grpSpPr>
        <a:xfrm>
          <a:off x="0" y="0"/>
          <a:ext cx="0" cy="0"/>
          <a:chOff x="0" y="0"/>
          <a:chExt cx="0" cy="0"/>
        </a:xfrm>
      </p:grpSpPr>
      <p:sp>
        <p:nvSpPr>
          <p:cNvPr id="3" name="Espace réservé du titre 8"/>
          <p:cNvSpPr>
            <a:spLocks noGrp="1"/>
          </p:cNvSpPr>
          <p:nvPr>
            <p:ph type="title" hasCustomPrompt="1"/>
          </p:nvPr>
        </p:nvSpPr>
        <p:spPr>
          <a:xfrm>
            <a:off x="457200" y="4616450"/>
            <a:ext cx="8226854" cy="226402"/>
          </a:xfrm>
          <a:prstGeom prst="rect">
            <a:avLst/>
          </a:prstGeom>
        </p:spPr>
        <p:txBody>
          <a:bodyPr vert="horz" lIns="45720" rIns="45720" anchor="ctr">
            <a:noAutofit/>
          </a:bodyPr>
          <a:lstStyle>
            <a:lvl1pPr algn="ctr">
              <a:defRPr sz="1400">
                <a:latin typeface="Optima"/>
                <a:cs typeface="Optima"/>
              </a:defRPr>
            </a:lvl1pPr>
          </a:lstStyle>
          <a:p>
            <a:r>
              <a:rPr kumimoji="0" lang="fr-CH" dirty="0"/>
              <a:t>home.cern</a:t>
            </a:r>
            <a:endParaRPr kumimoji="0" lang="en-US" dirty="0"/>
          </a:p>
        </p:txBody>
      </p:sp>
      <p:pic>
        <p:nvPicPr>
          <p:cNvPr id="6" name="Image 2" descr="logooutline.eps"/>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3799171" y="1806688"/>
            <a:ext cx="1545657" cy="1530123"/>
          </a:xfrm>
          <a:prstGeom prst="rect">
            <a:avLst/>
          </a:prstGeom>
        </p:spPr>
      </p:pic>
    </p:spTree>
    <p:extLst>
      <p:ext uri="{BB962C8B-B14F-4D97-AF65-F5344CB8AC3E}">
        <p14:creationId xmlns:p14="http://schemas.microsoft.com/office/powerpoint/2010/main" val="3989461210"/>
      </p:ext>
    </p:extLst>
  </p:cSld>
  <p:clrMapOvr>
    <a:overrideClrMapping bg1="dk1" tx1="lt1" bg2="dk2" tx2="lt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5_Diapositive de titre">
    <p:bg>
      <p:bgPr>
        <a:solidFill>
          <a:schemeClr val="tx1"/>
        </a:solidFill>
        <a:effectLst/>
      </p:bgPr>
    </p:bg>
    <p:spTree>
      <p:nvGrpSpPr>
        <p:cNvPr id="1" name=""/>
        <p:cNvGrpSpPr/>
        <p:nvPr/>
      </p:nvGrpSpPr>
      <p:grpSpPr>
        <a:xfrm>
          <a:off x="0" y="0"/>
          <a:ext cx="0" cy="0"/>
          <a:chOff x="0" y="0"/>
          <a:chExt cx="0" cy="0"/>
        </a:xfrm>
      </p:grpSpPr>
      <p:pic>
        <p:nvPicPr>
          <p:cNvPr id="3" name="Picture 1" descr="LogoOutline.ai"/>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312000" y="1315400"/>
            <a:ext cx="2520000" cy="2520000"/>
          </a:xfrm>
          <a:prstGeom prst="rect">
            <a:avLst/>
          </a:prstGeom>
        </p:spPr>
      </p:pic>
    </p:spTree>
    <p:extLst>
      <p:ext uri="{BB962C8B-B14F-4D97-AF65-F5344CB8AC3E}">
        <p14:creationId xmlns:p14="http://schemas.microsoft.com/office/powerpoint/2010/main" val="2005918618"/>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6_Diapositive de titre">
    <p:bg>
      <p:bgRef idx="1001">
        <a:schemeClr val="bg1"/>
      </p:bgRef>
    </p:bg>
    <p:spTree>
      <p:nvGrpSpPr>
        <p:cNvPr id="1" name=""/>
        <p:cNvGrpSpPr/>
        <p:nvPr/>
      </p:nvGrpSpPr>
      <p:grpSpPr>
        <a:xfrm>
          <a:off x="0" y="0"/>
          <a:ext cx="0" cy="0"/>
          <a:chOff x="0" y="0"/>
          <a:chExt cx="0" cy="0"/>
        </a:xfrm>
      </p:grpSpPr>
      <p:pic>
        <p:nvPicPr>
          <p:cNvPr id="3" name="Image 2" descr="logoBadgeWeb.eps"/>
          <p:cNvPicPr>
            <a:picLocks noChangeAspect="1"/>
          </p:cNvPicPr>
          <p:nvPr userDrawn="1"/>
        </p:nvPicPr>
        <p:blipFill rotWithShape="1">
          <a:blip r:embed="rId2" cstate="email">
            <a:extLst>
              <a:ext uri="{28A0092B-C50C-407E-A947-70E740481C1C}">
                <a14:useLocalDpi xmlns:a14="http://schemas.microsoft.com/office/drawing/2010/main" val="0"/>
              </a:ext>
            </a:extLst>
          </a:blip>
          <a:srcRect b="17835"/>
          <a:stretch/>
        </p:blipFill>
        <p:spPr>
          <a:xfrm>
            <a:off x="3959440" y="1940784"/>
            <a:ext cx="1221946" cy="1261931"/>
          </a:xfrm>
          <a:prstGeom prst="rect">
            <a:avLst/>
          </a:prstGeom>
        </p:spPr>
      </p:pic>
      <p:sp>
        <p:nvSpPr>
          <p:cNvPr id="4" name="Espace réservé du titre 8"/>
          <p:cNvSpPr>
            <a:spLocks noGrp="1"/>
          </p:cNvSpPr>
          <p:nvPr>
            <p:ph type="title" hasCustomPrompt="1"/>
          </p:nvPr>
        </p:nvSpPr>
        <p:spPr>
          <a:xfrm>
            <a:off x="457200" y="4616450"/>
            <a:ext cx="8226854" cy="226402"/>
          </a:xfrm>
          <a:prstGeom prst="rect">
            <a:avLst/>
          </a:prstGeom>
        </p:spPr>
        <p:txBody>
          <a:bodyPr vert="horz" lIns="45720" rIns="45720" anchor="ctr">
            <a:noAutofit/>
          </a:bodyPr>
          <a:lstStyle>
            <a:lvl1pPr algn="ctr">
              <a:defRPr sz="1400">
                <a:latin typeface="Optima"/>
                <a:cs typeface="Optima"/>
              </a:defRPr>
            </a:lvl1pPr>
          </a:lstStyle>
          <a:p>
            <a:r>
              <a:rPr kumimoji="0" lang="fr-CH" dirty="0"/>
              <a:t>home.cern</a:t>
            </a:r>
            <a:endParaRPr kumimoji="0" lang="en-US" dirty="0"/>
          </a:p>
        </p:txBody>
      </p:sp>
    </p:spTree>
    <p:extLst>
      <p:ext uri="{BB962C8B-B14F-4D97-AF65-F5344CB8AC3E}">
        <p14:creationId xmlns:p14="http://schemas.microsoft.com/office/powerpoint/2010/main" val="2803325075"/>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Titr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457200" y="1833611"/>
            <a:ext cx="8226854" cy="705332"/>
          </a:xfrm>
        </p:spPr>
        <p:txBody>
          <a:bodyPr/>
          <a:lstStyle>
            <a:lvl1pPr algn="l">
              <a:defRPr/>
            </a:lvl1pPr>
          </a:lstStyle>
          <a:p>
            <a:r>
              <a:rPr kumimoji="0" lang="fr-CH"/>
              <a:t>Click to edit Master title style</a:t>
            </a:r>
            <a:endParaRPr kumimoji="0" lang="en-US"/>
          </a:p>
        </p:txBody>
      </p:sp>
      <p:sp>
        <p:nvSpPr>
          <p:cNvPr id="7" name="Date Placeholder 1"/>
          <p:cNvSpPr>
            <a:spLocks noGrp="1"/>
          </p:cNvSpPr>
          <p:nvPr>
            <p:ph type="dt" sz="half" idx="2"/>
          </p:nvPr>
        </p:nvSpPr>
        <p:spPr>
          <a:xfrm>
            <a:off x="2969335" y="477178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B4BFD808-6B56-4447-9401-2398D08EE3C0}" type="datetime1">
              <a:rPr lang="en-US" smtClean="0"/>
              <a:pPr/>
              <a:t>10/19/2021</a:t>
            </a:fld>
            <a:endParaRPr lang="en-US" dirty="0"/>
          </a:p>
        </p:txBody>
      </p:sp>
      <p:sp>
        <p:nvSpPr>
          <p:cNvPr id="8" name="Footer Placeholder 2"/>
          <p:cNvSpPr>
            <a:spLocks noGrp="1"/>
          </p:cNvSpPr>
          <p:nvPr>
            <p:ph type="ftr" sz="quarter" idx="3"/>
          </p:nvPr>
        </p:nvSpPr>
        <p:spPr>
          <a:xfrm>
            <a:off x="5182756"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Document reference</a:t>
            </a:r>
            <a:endParaRPr lang="en-US" dirty="0"/>
          </a:p>
        </p:txBody>
      </p:sp>
      <p:sp>
        <p:nvSpPr>
          <p:cNvPr id="9" name="Slide Number Placeholder 3"/>
          <p:cNvSpPr>
            <a:spLocks noGrp="1"/>
          </p:cNvSpPr>
          <p:nvPr>
            <p:ph type="sldNum" sz="quarter" idx="4"/>
          </p:nvPr>
        </p:nvSpPr>
        <p:spPr>
          <a:xfrm>
            <a:off x="8185376" y="4767263"/>
            <a:ext cx="501424"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17918391-D411-FE40-AAD7-861AE5233E0E}" type="slidenum">
              <a:rPr lang="en-US" smtClean="0"/>
              <a:pPr/>
              <a:t>‹#›</a:t>
            </a:fld>
            <a:endParaRPr lang="en-US" dirty="0"/>
          </a:p>
        </p:txBody>
      </p:sp>
      <p:sp>
        <p:nvSpPr>
          <p:cNvPr id="11" name="Espace réservé du texte 2"/>
          <p:cNvSpPr>
            <a:spLocks noGrp="1"/>
          </p:cNvSpPr>
          <p:nvPr>
            <p:ph type="body" idx="10"/>
          </p:nvPr>
        </p:nvSpPr>
        <p:spPr>
          <a:xfrm>
            <a:off x="457200" y="2543343"/>
            <a:ext cx="2743200" cy="314740"/>
          </a:xfrm>
        </p:spPr>
        <p:txBody>
          <a:bodyPr lIns="45720" tIns="0" rIns="45720" bIns="0" anchor="b"/>
          <a:lstStyle>
            <a:lvl1pPr marL="0" indent="0" algn="l">
              <a:buNone/>
              <a:defRPr sz="1400"/>
            </a:lvl1pPr>
            <a:lvl2pPr>
              <a:buNone/>
              <a:defRPr sz="1200"/>
            </a:lvl2pPr>
            <a:lvl3pPr>
              <a:buNone/>
              <a:defRPr sz="1000"/>
            </a:lvl3pPr>
            <a:lvl4pPr>
              <a:buNone/>
              <a:defRPr sz="900"/>
            </a:lvl4pPr>
            <a:lvl5pPr>
              <a:buNone/>
              <a:defRPr sz="900"/>
            </a:lvl5pPr>
          </a:lstStyle>
          <a:p>
            <a:pPr lvl="0" eaLnBrk="1" latinLnBrk="0" hangingPunct="1"/>
            <a:r>
              <a:rPr kumimoji="0" lang="fr-CH"/>
              <a:t>Click to edit Master text styles</a:t>
            </a:r>
          </a:p>
        </p:txBody>
      </p:sp>
    </p:spTree>
    <p:extLst>
      <p:ext uri="{BB962C8B-B14F-4D97-AF65-F5344CB8AC3E}">
        <p14:creationId xmlns:p14="http://schemas.microsoft.com/office/powerpoint/2010/main" val="13702255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2_Titr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457200" y="1833611"/>
            <a:ext cx="8226854" cy="705332"/>
          </a:xfrm>
        </p:spPr>
        <p:txBody>
          <a:bodyPr/>
          <a:lstStyle>
            <a:lvl1pPr algn="l">
              <a:defRPr/>
            </a:lvl1pPr>
          </a:lstStyle>
          <a:p>
            <a:r>
              <a:rPr kumimoji="0" lang="fr-CH"/>
              <a:t>Click to edit Master title style</a:t>
            </a:r>
            <a:endParaRPr kumimoji="0" lang="en-US"/>
          </a:p>
        </p:txBody>
      </p:sp>
      <p:sp>
        <p:nvSpPr>
          <p:cNvPr id="11" name="Espace réservé du texte 2"/>
          <p:cNvSpPr>
            <a:spLocks noGrp="1"/>
          </p:cNvSpPr>
          <p:nvPr>
            <p:ph type="body" idx="10"/>
          </p:nvPr>
        </p:nvSpPr>
        <p:spPr>
          <a:xfrm>
            <a:off x="457200" y="2543343"/>
            <a:ext cx="2743200" cy="314740"/>
          </a:xfrm>
        </p:spPr>
        <p:txBody>
          <a:bodyPr lIns="45720" tIns="0" rIns="45720" bIns="0" anchor="b"/>
          <a:lstStyle>
            <a:lvl1pPr marL="0" indent="0" algn="l">
              <a:buNone/>
              <a:defRPr sz="1400"/>
            </a:lvl1pPr>
            <a:lvl2pPr>
              <a:buNone/>
              <a:defRPr sz="1200"/>
            </a:lvl2pPr>
            <a:lvl3pPr>
              <a:buNone/>
              <a:defRPr sz="1000"/>
            </a:lvl3pPr>
            <a:lvl4pPr>
              <a:buNone/>
              <a:defRPr sz="900"/>
            </a:lvl4pPr>
            <a:lvl5pPr>
              <a:buNone/>
              <a:defRPr sz="900"/>
            </a:lvl5pPr>
          </a:lstStyle>
          <a:p>
            <a:pPr lvl="0" eaLnBrk="1" latinLnBrk="0" hangingPunct="1"/>
            <a:r>
              <a:rPr kumimoji="0" lang="fr-CH"/>
              <a:t>Click to edit Master text styles</a:t>
            </a:r>
          </a:p>
        </p:txBody>
      </p:sp>
    </p:spTree>
    <p:extLst>
      <p:ext uri="{BB962C8B-B14F-4D97-AF65-F5344CB8AC3E}">
        <p14:creationId xmlns:p14="http://schemas.microsoft.com/office/powerpoint/2010/main" val="20576372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1_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lgn="l">
              <a:defRPr/>
            </a:lvl1pPr>
          </a:lstStyle>
          <a:p>
            <a:r>
              <a:rPr kumimoji="0" lang="fr-CH"/>
              <a:t>Click to edit Master title style</a:t>
            </a:r>
            <a:endParaRPr kumimoji="0" lang="en-US"/>
          </a:p>
        </p:txBody>
      </p:sp>
      <p:sp>
        <p:nvSpPr>
          <p:cNvPr id="3" name="Espace réservé du contenu 2"/>
          <p:cNvSpPr>
            <a:spLocks noGrp="1"/>
          </p:cNvSpPr>
          <p:nvPr>
            <p:ph idx="1"/>
          </p:nvPr>
        </p:nvSpPr>
        <p:spPr/>
        <p:txBody>
          <a:bodyPr/>
          <a:lstStyle/>
          <a:p>
            <a:pPr lvl="0" eaLnBrk="1" latinLnBrk="0" hangingPunct="1"/>
            <a:r>
              <a:rPr lang="fr-CH"/>
              <a:t>Click to edit Master text styles</a:t>
            </a:r>
          </a:p>
          <a:p>
            <a:pPr lvl="1" eaLnBrk="1" latinLnBrk="0" hangingPunct="1"/>
            <a:r>
              <a:rPr lang="fr-CH"/>
              <a:t>Second level</a:t>
            </a:r>
          </a:p>
          <a:p>
            <a:pPr lvl="2" eaLnBrk="1" latinLnBrk="0" hangingPunct="1"/>
            <a:r>
              <a:rPr lang="fr-CH"/>
              <a:t>Third level</a:t>
            </a:r>
          </a:p>
          <a:p>
            <a:pPr lvl="3" eaLnBrk="1" latinLnBrk="0" hangingPunct="1"/>
            <a:r>
              <a:rPr lang="fr-CH"/>
              <a:t>Fourth level</a:t>
            </a:r>
          </a:p>
          <a:p>
            <a:pPr lvl="4" eaLnBrk="1" latinLnBrk="0" hangingPunct="1"/>
            <a:r>
              <a:rPr lang="fr-CH"/>
              <a:t>Fifth level</a:t>
            </a:r>
            <a:endParaRPr kumimoji="0" lang="en-US" dirty="0"/>
          </a:p>
        </p:txBody>
      </p:sp>
      <p:sp>
        <p:nvSpPr>
          <p:cNvPr id="7" name="Date Placeholder 1"/>
          <p:cNvSpPr>
            <a:spLocks noGrp="1"/>
          </p:cNvSpPr>
          <p:nvPr>
            <p:ph type="dt" sz="half" idx="2"/>
          </p:nvPr>
        </p:nvSpPr>
        <p:spPr>
          <a:xfrm>
            <a:off x="2969335" y="477178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B4BFD808-6B56-4447-9401-2398D08EE3C0}" type="datetime1">
              <a:rPr lang="en-US" smtClean="0"/>
              <a:pPr/>
              <a:t>10/19/2021</a:t>
            </a:fld>
            <a:endParaRPr lang="en-US" dirty="0"/>
          </a:p>
        </p:txBody>
      </p:sp>
      <p:sp>
        <p:nvSpPr>
          <p:cNvPr id="8" name="Footer Placeholder 2"/>
          <p:cNvSpPr>
            <a:spLocks noGrp="1"/>
          </p:cNvSpPr>
          <p:nvPr>
            <p:ph type="ftr" sz="quarter" idx="3"/>
          </p:nvPr>
        </p:nvSpPr>
        <p:spPr>
          <a:xfrm>
            <a:off x="5182756"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Document reference</a:t>
            </a:r>
            <a:endParaRPr lang="en-US" dirty="0"/>
          </a:p>
        </p:txBody>
      </p:sp>
      <p:sp>
        <p:nvSpPr>
          <p:cNvPr id="9" name="Slide Number Placeholder 3"/>
          <p:cNvSpPr>
            <a:spLocks noGrp="1"/>
          </p:cNvSpPr>
          <p:nvPr>
            <p:ph type="sldNum" sz="quarter" idx="4"/>
          </p:nvPr>
        </p:nvSpPr>
        <p:spPr>
          <a:xfrm>
            <a:off x="8185376" y="4767263"/>
            <a:ext cx="501424"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17918391-D411-FE40-AAD7-861AE5233E0E}" type="slidenum">
              <a:rPr lang="en-US" smtClean="0"/>
              <a:pPr/>
              <a:t>‹#›</a:t>
            </a:fld>
            <a:endParaRPr lang="en-US" dirty="0"/>
          </a:p>
        </p:txBody>
      </p:sp>
    </p:spTree>
    <p:extLst>
      <p:ext uri="{BB962C8B-B14F-4D97-AF65-F5344CB8AC3E}">
        <p14:creationId xmlns:p14="http://schemas.microsoft.com/office/powerpoint/2010/main" val="2897132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457200" y="205979"/>
            <a:ext cx="7467600" cy="857250"/>
          </a:xfrm>
        </p:spPr>
        <p:txBody>
          <a:bodyPr/>
          <a:lstStyle/>
          <a:p>
            <a:r>
              <a:rPr kumimoji="0" lang="fr-CH"/>
              <a:t>Click to edit Master title style</a:t>
            </a:r>
            <a:endParaRPr kumimoji="0" lang="en-US"/>
          </a:p>
        </p:txBody>
      </p:sp>
      <p:sp>
        <p:nvSpPr>
          <p:cNvPr id="3" name="Espace réservé du contenu 2"/>
          <p:cNvSpPr>
            <a:spLocks noGrp="1"/>
          </p:cNvSpPr>
          <p:nvPr>
            <p:ph sz="half" idx="1"/>
          </p:nvPr>
        </p:nvSpPr>
        <p:spPr>
          <a:xfrm>
            <a:off x="457200" y="1200151"/>
            <a:ext cx="3657600" cy="3262788"/>
          </a:xfrm>
        </p:spPr>
        <p:txBody>
          <a:bodyPr/>
          <a:lstStyle>
            <a:lvl1pPr>
              <a:defRPr sz="2600"/>
            </a:lvl1pPr>
            <a:lvl2pPr>
              <a:defRPr sz="2200"/>
            </a:lvl2pPr>
            <a:lvl3pPr>
              <a:defRPr sz="2000"/>
            </a:lvl3pPr>
            <a:lvl4pPr>
              <a:defRPr sz="1800"/>
            </a:lvl4pPr>
            <a:lvl5pPr>
              <a:defRPr sz="1800"/>
            </a:lvl5pPr>
          </a:lstStyle>
          <a:p>
            <a:pPr lvl="0" eaLnBrk="1" latinLnBrk="0" hangingPunct="1"/>
            <a:r>
              <a:rPr lang="fr-CH"/>
              <a:t>Click to edit Master text styles</a:t>
            </a:r>
          </a:p>
          <a:p>
            <a:pPr lvl="1" eaLnBrk="1" latinLnBrk="0" hangingPunct="1"/>
            <a:r>
              <a:rPr lang="fr-CH"/>
              <a:t>Second level</a:t>
            </a:r>
          </a:p>
          <a:p>
            <a:pPr lvl="2" eaLnBrk="1" latinLnBrk="0" hangingPunct="1"/>
            <a:r>
              <a:rPr lang="fr-CH"/>
              <a:t>Third level</a:t>
            </a:r>
          </a:p>
          <a:p>
            <a:pPr lvl="3" eaLnBrk="1" latinLnBrk="0" hangingPunct="1"/>
            <a:r>
              <a:rPr lang="fr-CH"/>
              <a:t>Fourth level</a:t>
            </a:r>
          </a:p>
          <a:p>
            <a:pPr lvl="4" eaLnBrk="1" latinLnBrk="0" hangingPunct="1"/>
            <a:r>
              <a:rPr lang="fr-CH"/>
              <a:t>Fifth level</a:t>
            </a:r>
            <a:endParaRPr kumimoji="0" lang="en-US"/>
          </a:p>
        </p:txBody>
      </p:sp>
      <p:sp>
        <p:nvSpPr>
          <p:cNvPr id="4" name="Espace réservé du contenu 3"/>
          <p:cNvSpPr>
            <a:spLocks noGrp="1"/>
          </p:cNvSpPr>
          <p:nvPr>
            <p:ph sz="half" idx="2"/>
          </p:nvPr>
        </p:nvSpPr>
        <p:spPr>
          <a:xfrm>
            <a:off x="4267200" y="1200150"/>
            <a:ext cx="3657600" cy="3262789"/>
          </a:xfrm>
        </p:spPr>
        <p:txBody>
          <a:bodyPr/>
          <a:lstStyle>
            <a:lvl1pPr>
              <a:defRPr sz="2600"/>
            </a:lvl1pPr>
            <a:lvl2pPr>
              <a:defRPr sz="2200"/>
            </a:lvl2pPr>
            <a:lvl3pPr>
              <a:defRPr sz="2000"/>
            </a:lvl3pPr>
            <a:lvl4pPr>
              <a:defRPr sz="1800"/>
            </a:lvl4pPr>
            <a:lvl5pPr>
              <a:defRPr sz="1800"/>
            </a:lvl5pPr>
          </a:lstStyle>
          <a:p>
            <a:pPr lvl="0" eaLnBrk="1" latinLnBrk="0" hangingPunct="1"/>
            <a:r>
              <a:rPr lang="fr-CH"/>
              <a:t>Click to edit Master text styles</a:t>
            </a:r>
          </a:p>
          <a:p>
            <a:pPr lvl="1" eaLnBrk="1" latinLnBrk="0" hangingPunct="1"/>
            <a:r>
              <a:rPr lang="fr-CH"/>
              <a:t>Second level</a:t>
            </a:r>
          </a:p>
          <a:p>
            <a:pPr lvl="2" eaLnBrk="1" latinLnBrk="0" hangingPunct="1"/>
            <a:r>
              <a:rPr lang="fr-CH"/>
              <a:t>Third level</a:t>
            </a:r>
          </a:p>
          <a:p>
            <a:pPr lvl="3" eaLnBrk="1" latinLnBrk="0" hangingPunct="1"/>
            <a:r>
              <a:rPr lang="fr-CH"/>
              <a:t>Fourth level</a:t>
            </a:r>
          </a:p>
          <a:p>
            <a:pPr lvl="4" eaLnBrk="1" latinLnBrk="0" hangingPunct="1"/>
            <a:r>
              <a:rPr lang="fr-CH"/>
              <a:t>Fifth level</a:t>
            </a:r>
            <a:endParaRPr kumimoji="0" lang="en-US"/>
          </a:p>
        </p:txBody>
      </p:sp>
      <p:sp>
        <p:nvSpPr>
          <p:cNvPr id="8" name="Date Placeholder 1"/>
          <p:cNvSpPr>
            <a:spLocks noGrp="1"/>
          </p:cNvSpPr>
          <p:nvPr>
            <p:ph type="dt" sz="half" idx="10"/>
          </p:nvPr>
        </p:nvSpPr>
        <p:spPr>
          <a:xfrm>
            <a:off x="2969335" y="477178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B4BFD808-6B56-4447-9401-2398D08EE3C0}" type="datetime1">
              <a:rPr lang="en-US" smtClean="0"/>
              <a:pPr/>
              <a:t>10/19/2021</a:t>
            </a:fld>
            <a:endParaRPr lang="en-US" dirty="0"/>
          </a:p>
        </p:txBody>
      </p:sp>
      <p:sp>
        <p:nvSpPr>
          <p:cNvPr id="9" name="Footer Placeholder 2"/>
          <p:cNvSpPr>
            <a:spLocks noGrp="1"/>
          </p:cNvSpPr>
          <p:nvPr>
            <p:ph type="ftr" sz="quarter" idx="3"/>
          </p:nvPr>
        </p:nvSpPr>
        <p:spPr>
          <a:xfrm>
            <a:off x="5182756"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Document reference</a:t>
            </a:r>
            <a:endParaRPr lang="en-US" dirty="0"/>
          </a:p>
        </p:txBody>
      </p:sp>
      <p:sp>
        <p:nvSpPr>
          <p:cNvPr id="10" name="Slide Number Placeholder 3"/>
          <p:cNvSpPr>
            <a:spLocks noGrp="1"/>
          </p:cNvSpPr>
          <p:nvPr>
            <p:ph type="sldNum" sz="quarter" idx="4"/>
          </p:nvPr>
        </p:nvSpPr>
        <p:spPr>
          <a:xfrm>
            <a:off x="8185376" y="4767263"/>
            <a:ext cx="501424"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17918391-D411-FE40-AAD7-861AE5233E0E}"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04788"/>
            <a:ext cx="8229600" cy="670483"/>
          </a:xfrm>
        </p:spPr>
        <p:txBody>
          <a:bodyPr anchor="ctr"/>
          <a:lstStyle>
            <a:lvl1pPr>
              <a:defRPr/>
            </a:lvl1pPr>
          </a:lstStyle>
          <a:p>
            <a:r>
              <a:rPr kumimoji="0" lang="fr-CH"/>
              <a:t>Click to edit Master title style</a:t>
            </a:r>
            <a:endParaRPr kumimoji="0" lang="en-US"/>
          </a:p>
        </p:txBody>
      </p:sp>
      <p:sp>
        <p:nvSpPr>
          <p:cNvPr id="4" name="Espace réservé du texte 3"/>
          <p:cNvSpPr>
            <a:spLocks noGrp="1"/>
          </p:cNvSpPr>
          <p:nvPr>
            <p:ph type="body" sz="half" idx="3"/>
          </p:nvPr>
        </p:nvSpPr>
        <p:spPr>
          <a:xfrm>
            <a:off x="455613" y="3826475"/>
            <a:ext cx="8231187" cy="447075"/>
          </a:xfrm>
        </p:spPr>
        <p:txBody>
          <a:bodyPr anchor="t"/>
          <a:lstStyle>
            <a:lvl1pPr marL="0" indent="0">
              <a:buNone/>
              <a:defRPr sz="2400" b="1">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fr-CH"/>
              <a:t>Click to edit Master text styles</a:t>
            </a:r>
          </a:p>
        </p:txBody>
      </p:sp>
      <p:sp>
        <p:nvSpPr>
          <p:cNvPr id="5" name="Espace réservé du contenu 4"/>
          <p:cNvSpPr>
            <a:spLocks noGrp="1"/>
          </p:cNvSpPr>
          <p:nvPr>
            <p:ph sz="quarter" idx="2"/>
          </p:nvPr>
        </p:nvSpPr>
        <p:spPr>
          <a:xfrm>
            <a:off x="457200" y="952333"/>
            <a:ext cx="4040188" cy="2764991"/>
          </a:xfrm>
        </p:spPr>
        <p:txBody>
          <a:bodyPr/>
          <a:lstStyle>
            <a:lvl1pPr>
              <a:defRPr sz="2400"/>
            </a:lvl1pPr>
            <a:lvl2pPr>
              <a:defRPr sz="2000"/>
            </a:lvl2pPr>
            <a:lvl3pPr>
              <a:defRPr sz="1800"/>
            </a:lvl3pPr>
            <a:lvl4pPr>
              <a:defRPr sz="1600"/>
            </a:lvl4pPr>
            <a:lvl5pPr>
              <a:defRPr sz="1600"/>
            </a:lvl5pPr>
          </a:lstStyle>
          <a:p>
            <a:pPr lvl="0" eaLnBrk="1" latinLnBrk="0" hangingPunct="1"/>
            <a:r>
              <a:rPr lang="fr-CH"/>
              <a:t>Click to edit Master text styles</a:t>
            </a:r>
          </a:p>
          <a:p>
            <a:pPr lvl="1" eaLnBrk="1" latinLnBrk="0" hangingPunct="1"/>
            <a:r>
              <a:rPr lang="fr-CH"/>
              <a:t>Second level</a:t>
            </a:r>
          </a:p>
          <a:p>
            <a:pPr lvl="2" eaLnBrk="1" latinLnBrk="0" hangingPunct="1"/>
            <a:r>
              <a:rPr lang="fr-CH"/>
              <a:t>Third level</a:t>
            </a:r>
          </a:p>
          <a:p>
            <a:pPr lvl="3" eaLnBrk="1" latinLnBrk="0" hangingPunct="1"/>
            <a:r>
              <a:rPr lang="fr-CH"/>
              <a:t>Fourth level</a:t>
            </a:r>
          </a:p>
          <a:p>
            <a:pPr lvl="4" eaLnBrk="1" latinLnBrk="0" hangingPunct="1"/>
            <a:r>
              <a:rPr lang="fr-CH"/>
              <a:t>Fifth level</a:t>
            </a:r>
            <a:endParaRPr kumimoji="0" lang="en-US" dirty="0"/>
          </a:p>
        </p:txBody>
      </p:sp>
      <p:sp>
        <p:nvSpPr>
          <p:cNvPr id="6" name="Espace réservé du contenu 5"/>
          <p:cNvSpPr>
            <a:spLocks noGrp="1"/>
          </p:cNvSpPr>
          <p:nvPr>
            <p:ph sz="quarter" idx="4"/>
          </p:nvPr>
        </p:nvSpPr>
        <p:spPr>
          <a:xfrm>
            <a:off x="4645026" y="952333"/>
            <a:ext cx="4041775" cy="2764991"/>
          </a:xfrm>
        </p:spPr>
        <p:txBody>
          <a:bodyPr/>
          <a:lstStyle>
            <a:lvl1pPr>
              <a:defRPr sz="2400"/>
            </a:lvl1pPr>
            <a:lvl2pPr>
              <a:defRPr sz="2000"/>
            </a:lvl2pPr>
            <a:lvl3pPr>
              <a:defRPr sz="1800"/>
            </a:lvl3pPr>
            <a:lvl4pPr>
              <a:defRPr sz="1600"/>
            </a:lvl4pPr>
            <a:lvl5pPr>
              <a:defRPr sz="1600"/>
            </a:lvl5pPr>
          </a:lstStyle>
          <a:p>
            <a:pPr lvl="0" eaLnBrk="1" latinLnBrk="0" hangingPunct="1"/>
            <a:r>
              <a:rPr lang="fr-CH"/>
              <a:t>Click to edit Master text styles</a:t>
            </a:r>
          </a:p>
          <a:p>
            <a:pPr lvl="1" eaLnBrk="1" latinLnBrk="0" hangingPunct="1"/>
            <a:r>
              <a:rPr lang="fr-CH"/>
              <a:t>Second level</a:t>
            </a:r>
          </a:p>
          <a:p>
            <a:pPr lvl="2" eaLnBrk="1" latinLnBrk="0" hangingPunct="1"/>
            <a:r>
              <a:rPr lang="fr-CH"/>
              <a:t>Third level</a:t>
            </a:r>
          </a:p>
          <a:p>
            <a:pPr lvl="3" eaLnBrk="1" latinLnBrk="0" hangingPunct="1"/>
            <a:r>
              <a:rPr lang="fr-CH"/>
              <a:t>Fourth level</a:t>
            </a:r>
          </a:p>
          <a:p>
            <a:pPr lvl="4" eaLnBrk="1" latinLnBrk="0" hangingPunct="1"/>
            <a:r>
              <a:rPr lang="fr-CH"/>
              <a:t>Fifth level</a:t>
            </a:r>
            <a:endParaRPr kumimoji="0" lang="en-US"/>
          </a:p>
        </p:txBody>
      </p:sp>
      <p:sp>
        <p:nvSpPr>
          <p:cNvPr id="10" name="Date Placeholder 1"/>
          <p:cNvSpPr>
            <a:spLocks noGrp="1"/>
          </p:cNvSpPr>
          <p:nvPr>
            <p:ph type="dt" sz="half" idx="10"/>
          </p:nvPr>
        </p:nvSpPr>
        <p:spPr>
          <a:xfrm>
            <a:off x="2969335" y="477178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B4BFD808-6B56-4447-9401-2398D08EE3C0}" type="datetime1">
              <a:rPr lang="en-US" smtClean="0"/>
              <a:pPr/>
              <a:t>10/19/2021</a:t>
            </a:fld>
            <a:endParaRPr lang="en-US" dirty="0"/>
          </a:p>
        </p:txBody>
      </p:sp>
      <p:sp>
        <p:nvSpPr>
          <p:cNvPr id="11" name="Footer Placeholder 2"/>
          <p:cNvSpPr>
            <a:spLocks noGrp="1"/>
          </p:cNvSpPr>
          <p:nvPr>
            <p:ph type="ftr" sz="quarter" idx="11"/>
          </p:nvPr>
        </p:nvSpPr>
        <p:spPr>
          <a:xfrm>
            <a:off x="5182756"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Document reference</a:t>
            </a:r>
            <a:endParaRPr lang="en-US" dirty="0"/>
          </a:p>
        </p:txBody>
      </p:sp>
      <p:sp>
        <p:nvSpPr>
          <p:cNvPr id="12" name="Slide Number Placeholder 3"/>
          <p:cNvSpPr>
            <a:spLocks noGrp="1"/>
          </p:cNvSpPr>
          <p:nvPr>
            <p:ph type="sldNum" sz="quarter" idx="12"/>
          </p:nvPr>
        </p:nvSpPr>
        <p:spPr>
          <a:xfrm>
            <a:off x="8185376" y="4767263"/>
            <a:ext cx="501424"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17918391-D411-FE40-AAD7-861AE5233E0E}"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5" name="Date Placeholder 1"/>
          <p:cNvSpPr>
            <a:spLocks noGrp="1"/>
          </p:cNvSpPr>
          <p:nvPr>
            <p:ph type="dt" sz="half" idx="2"/>
          </p:nvPr>
        </p:nvSpPr>
        <p:spPr>
          <a:xfrm>
            <a:off x="2969335" y="477178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B4BFD808-6B56-4447-9401-2398D08EE3C0}" type="datetime1">
              <a:rPr lang="en-US" smtClean="0"/>
              <a:pPr/>
              <a:t>10/19/2021</a:t>
            </a:fld>
            <a:endParaRPr lang="en-US" dirty="0"/>
          </a:p>
        </p:txBody>
      </p:sp>
      <p:sp>
        <p:nvSpPr>
          <p:cNvPr id="6" name="Footer Placeholder 2"/>
          <p:cNvSpPr>
            <a:spLocks noGrp="1"/>
          </p:cNvSpPr>
          <p:nvPr>
            <p:ph type="ftr" sz="quarter" idx="3"/>
          </p:nvPr>
        </p:nvSpPr>
        <p:spPr>
          <a:xfrm>
            <a:off x="5182756"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Document reference</a:t>
            </a:r>
            <a:endParaRPr lang="en-US" dirty="0"/>
          </a:p>
        </p:txBody>
      </p:sp>
      <p:sp>
        <p:nvSpPr>
          <p:cNvPr id="7" name="Slide Number Placeholder 3"/>
          <p:cNvSpPr>
            <a:spLocks noGrp="1"/>
          </p:cNvSpPr>
          <p:nvPr>
            <p:ph type="sldNum" sz="quarter" idx="4"/>
          </p:nvPr>
        </p:nvSpPr>
        <p:spPr>
          <a:xfrm>
            <a:off x="8185376" y="4767263"/>
            <a:ext cx="501424"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17918391-D411-FE40-AAD7-861AE5233E0E}"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889146"/>
            <a:ext cx="3200400" cy="547688"/>
          </a:xfrm>
        </p:spPr>
        <p:txBody>
          <a:bodyPr tIns="0" bIns="0" anchor="t"/>
          <a:lstStyle>
            <a:lvl1pPr algn="l">
              <a:buNone/>
              <a:defRPr sz="1800" b="1">
                <a:solidFill>
                  <a:schemeClr val="tx1"/>
                </a:solidFill>
              </a:defRPr>
            </a:lvl1pPr>
          </a:lstStyle>
          <a:p>
            <a:r>
              <a:rPr kumimoji="0" lang="fr-CH"/>
              <a:t>Click to edit Master title style</a:t>
            </a:r>
            <a:endParaRPr kumimoji="0" lang="en-US" dirty="0"/>
          </a:p>
        </p:txBody>
      </p:sp>
      <p:sp>
        <p:nvSpPr>
          <p:cNvPr id="3" name="Espace réservé du texte 2"/>
          <p:cNvSpPr>
            <a:spLocks noGrp="1"/>
          </p:cNvSpPr>
          <p:nvPr>
            <p:ph type="body" idx="2"/>
          </p:nvPr>
        </p:nvSpPr>
        <p:spPr>
          <a:xfrm>
            <a:off x="457200" y="160818"/>
            <a:ext cx="2743200" cy="685800"/>
          </a:xfrm>
        </p:spPr>
        <p:txBody>
          <a:bodyPr lIns="45720" tIns="0" rIns="45720" bIns="0" anchor="b"/>
          <a:lstStyle>
            <a:lvl1pPr marL="0" indent="0" algn="l">
              <a:buNone/>
              <a:defRPr sz="1400"/>
            </a:lvl1pPr>
            <a:lvl2pPr>
              <a:buNone/>
              <a:defRPr sz="1200"/>
            </a:lvl2pPr>
            <a:lvl3pPr>
              <a:buNone/>
              <a:defRPr sz="1000"/>
            </a:lvl3pPr>
            <a:lvl4pPr>
              <a:buNone/>
              <a:defRPr sz="900"/>
            </a:lvl4pPr>
            <a:lvl5pPr>
              <a:buNone/>
              <a:defRPr sz="900"/>
            </a:lvl5pPr>
          </a:lstStyle>
          <a:p>
            <a:pPr lvl="0" eaLnBrk="1" latinLnBrk="0" hangingPunct="1"/>
            <a:r>
              <a:rPr kumimoji="0" lang="fr-CH"/>
              <a:t>Click to edit Master text styles</a:t>
            </a:r>
          </a:p>
        </p:txBody>
      </p:sp>
      <p:sp>
        <p:nvSpPr>
          <p:cNvPr id="4" name="Espace réservé du contenu 3"/>
          <p:cNvSpPr>
            <a:spLocks noGrp="1"/>
          </p:cNvSpPr>
          <p:nvPr>
            <p:ph sz="half" idx="1"/>
          </p:nvPr>
        </p:nvSpPr>
        <p:spPr>
          <a:xfrm>
            <a:off x="457200" y="1485900"/>
            <a:ext cx="7086600" cy="2762250"/>
          </a:xfrm>
        </p:spPr>
        <p:txBody>
          <a:bodyPr/>
          <a:lstStyle>
            <a:lvl1pPr>
              <a:defRPr sz="2800"/>
            </a:lvl1pPr>
            <a:lvl2pPr>
              <a:defRPr sz="2400"/>
            </a:lvl2pPr>
            <a:lvl3pPr>
              <a:defRPr sz="2200"/>
            </a:lvl3pPr>
            <a:lvl4pPr>
              <a:defRPr sz="2000"/>
            </a:lvl4pPr>
            <a:lvl5pPr>
              <a:defRPr sz="2000"/>
            </a:lvl5pPr>
          </a:lstStyle>
          <a:p>
            <a:pPr lvl="0" eaLnBrk="1" latinLnBrk="0" hangingPunct="1"/>
            <a:r>
              <a:rPr lang="fr-CH"/>
              <a:t>Click to edit Master text styles</a:t>
            </a:r>
          </a:p>
          <a:p>
            <a:pPr lvl="1" eaLnBrk="1" latinLnBrk="0" hangingPunct="1"/>
            <a:r>
              <a:rPr lang="fr-CH"/>
              <a:t>Second level</a:t>
            </a:r>
          </a:p>
          <a:p>
            <a:pPr lvl="2" eaLnBrk="1" latinLnBrk="0" hangingPunct="1"/>
            <a:r>
              <a:rPr lang="fr-CH"/>
              <a:t>Third level</a:t>
            </a:r>
          </a:p>
          <a:p>
            <a:pPr lvl="3" eaLnBrk="1" latinLnBrk="0" hangingPunct="1"/>
            <a:r>
              <a:rPr lang="fr-CH"/>
              <a:t>Fourth level</a:t>
            </a:r>
          </a:p>
          <a:p>
            <a:pPr lvl="4" eaLnBrk="1" latinLnBrk="0" hangingPunct="1"/>
            <a:r>
              <a:rPr lang="fr-CH"/>
              <a:t>Fifth level</a:t>
            </a:r>
            <a:endParaRPr kumimoji="0" lang="en-US"/>
          </a:p>
        </p:txBody>
      </p:sp>
      <p:sp>
        <p:nvSpPr>
          <p:cNvPr id="8" name="Date Placeholder 1"/>
          <p:cNvSpPr>
            <a:spLocks noGrp="1"/>
          </p:cNvSpPr>
          <p:nvPr>
            <p:ph type="dt" sz="half" idx="10"/>
          </p:nvPr>
        </p:nvSpPr>
        <p:spPr>
          <a:xfrm>
            <a:off x="2969335" y="477178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B4BFD808-6B56-4447-9401-2398D08EE3C0}" type="datetime1">
              <a:rPr lang="en-US" smtClean="0"/>
              <a:pPr/>
              <a:t>10/19/2021</a:t>
            </a:fld>
            <a:endParaRPr lang="en-US" dirty="0"/>
          </a:p>
        </p:txBody>
      </p:sp>
      <p:sp>
        <p:nvSpPr>
          <p:cNvPr id="9" name="Footer Placeholder 2"/>
          <p:cNvSpPr>
            <a:spLocks noGrp="1"/>
          </p:cNvSpPr>
          <p:nvPr>
            <p:ph type="ftr" sz="quarter" idx="3"/>
          </p:nvPr>
        </p:nvSpPr>
        <p:spPr>
          <a:xfrm>
            <a:off x="5182756"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Document reference</a:t>
            </a:r>
            <a:endParaRPr lang="en-US" dirty="0"/>
          </a:p>
        </p:txBody>
      </p:sp>
      <p:sp>
        <p:nvSpPr>
          <p:cNvPr id="10" name="Slide Number Placeholder 3"/>
          <p:cNvSpPr>
            <a:spLocks noGrp="1"/>
          </p:cNvSpPr>
          <p:nvPr>
            <p:ph type="sldNum" sz="quarter" idx="4"/>
          </p:nvPr>
        </p:nvSpPr>
        <p:spPr>
          <a:xfrm>
            <a:off x="8185376" y="4767263"/>
            <a:ext cx="501424"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17918391-D411-FE40-AAD7-861AE5233E0E}" type="slidenum">
              <a:rPr lang="en-US" smtClean="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5556732" y="1279282"/>
            <a:ext cx="3053868" cy="940356"/>
          </a:xfrm>
        </p:spPr>
        <p:txBody>
          <a:bodyPr anchor="b"/>
          <a:lstStyle>
            <a:lvl1pPr algn="l">
              <a:buNone/>
              <a:defRPr sz="2200" b="1">
                <a:solidFill>
                  <a:schemeClr val="tx1"/>
                </a:solidFill>
              </a:defRPr>
            </a:lvl1pPr>
          </a:lstStyle>
          <a:p>
            <a:r>
              <a:rPr kumimoji="0" lang="fr-CH"/>
              <a:t>Click to edit Master title style</a:t>
            </a:r>
            <a:endParaRPr kumimoji="0" lang="en-US"/>
          </a:p>
        </p:txBody>
      </p:sp>
      <p:sp>
        <p:nvSpPr>
          <p:cNvPr id="3" name="Espace réservé pour une image  2"/>
          <p:cNvSpPr>
            <a:spLocks noGrp="1"/>
          </p:cNvSpPr>
          <p:nvPr>
            <p:ph type="pic" idx="1"/>
          </p:nvPr>
        </p:nvSpPr>
        <p:spPr>
          <a:xfrm>
            <a:off x="558797" y="601648"/>
            <a:ext cx="4759514" cy="3569636"/>
          </a:xfrm>
          <a:prstGeom prst="ellipse">
            <a:avLst/>
          </a:prstGeom>
          <a:solidFill>
            <a:srgbClr val="FFFFFF"/>
          </a:solidFill>
          <a:ln>
            <a:noFill/>
          </a:ln>
        </p:spPr>
        <p:style>
          <a:lnRef idx="2">
            <a:schemeClr val="accent2">
              <a:shade val="50000"/>
            </a:schemeClr>
          </a:lnRef>
          <a:fillRef idx="1">
            <a:schemeClr val="accent2"/>
          </a:fillRef>
          <a:effectRef idx="0">
            <a:schemeClr val="accent2"/>
          </a:effectRef>
          <a:fontRef idx="none"/>
        </p:style>
        <p:txBody>
          <a:bodyPr/>
          <a:lstStyle>
            <a:lvl1pPr marL="0" indent="0">
              <a:buNone/>
              <a:defRPr sz="3200"/>
            </a:lvl1pPr>
          </a:lstStyle>
          <a:p>
            <a:r>
              <a:rPr kumimoji="0" lang="fr-CH"/>
              <a:t>Drag picture to placeholder or click icon to add</a:t>
            </a:r>
            <a:endParaRPr kumimoji="0" lang="en-US" dirty="0"/>
          </a:p>
        </p:txBody>
      </p:sp>
      <p:sp>
        <p:nvSpPr>
          <p:cNvPr id="4" name="Espace réservé du texte 3"/>
          <p:cNvSpPr>
            <a:spLocks noGrp="1"/>
          </p:cNvSpPr>
          <p:nvPr>
            <p:ph type="body" sz="half" idx="2"/>
          </p:nvPr>
        </p:nvSpPr>
        <p:spPr>
          <a:xfrm>
            <a:off x="5556734" y="2249074"/>
            <a:ext cx="3053866" cy="1997612"/>
          </a:xfrm>
        </p:spPr>
        <p:txBody>
          <a:bodyPr lIns="45720" rIns="45720"/>
          <a:lstStyle>
            <a:lvl1pPr marL="0" indent="0">
              <a:buFontTx/>
              <a:buNone/>
              <a:defRPr sz="12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fr-CH"/>
              <a:t>Click to edit Master text styles</a:t>
            </a:r>
          </a:p>
        </p:txBody>
      </p:sp>
      <p:sp>
        <p:nvSpPr>
          <p:cNvPr id="8" name="Date Placeholder 1"/>
          <p:cNvSpPr>
            <a:spLocks noGrp="1"/>
          </p:cNvSpPr>
          <p:nvPr>
            <p:ph type="dt" sz="half" idx="10"/>
          </p:nvPr>
        </p:nvSpPr>
        <p:spPr>
          <a:xfrm>
            <a:off x="2969335" y="477178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B4BFD808-6B56-4447-9401-2398D08EE3C0}" type="datetime1">
              <a:rPr lang="en-US" smtClean="0"/>
              <a:pPr/>
              <a:t>10/19/2021</a:t>
            </a:fld>
            <a:endParaRPr lang="en-US" dirty="0"/>
          </a:p>
        </p:txBody>
      </p:sp>
      <p:sp>
        <p:nvSpPr>
          <p:cNvPr id="9" name="Footer Placeholder 2"/>
          <p:cNvSpPr>
            <a:spLocks noGrp="1"/>
          </p:cNvSpPr>
          <p:nvPr>
            <p:ph type="ftr" sz="quarter" idx="3"/>
          </p:nvPr>
        </p:nvSpPr>
        <p:spPr>
          <a:xfrm>
            <a:off x="5182756"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Document reference</a:t>
            </a:r>
            <a:endParaRPr lang="en-US" dirty="0"/>
          </a:p>
        </p:txBody>
      </p:sp>
      <p:sp>
        <p:nvSpPr>
          <p:cNvPr id="10" name="Slide Number Placeholder 3"/>
          <p:cNvSpPr>
            <a:spLocks noGrp="1"/>
          </p:cNvSpPr>
          <p:nvPr>
            <p:ph type="sldNum" sz="quarter" idx="4"/>
          </p:nvPr>
        </p:nvSpPr>
        <p:spPr>
          <a:xfrm>
            <a:off x="8185376" y="4767263"/>
            <a:ext cx="501424"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17918391-D411-FE40-AAD7-861AE5233E0E}" type="slidenum">
              <a:rPr lang="en-US" smtClean="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3_Diapositive de titre">
    <p:bg>
      <p:bgPr>
        <a:solidFill>
          <a:srgbClr val="104282"/>
        </a:solidFill>
        <a:effectLst/>
      </p:bgPr>
    </p:bg>
    <p:spTree>
      <p:nvGrpSpPr>
        <p:cNvPr id="1" name=""/>
        <p:cNvGrpSpPr/>
        <p:nvPr/>
      </p:nvGrpSpPr>
      <p:grpSpPr>
        <a:xfrm>
          <a:off x="0" y="0"/>
          <a:ext cx="0" cy="0"/>
          <a:chOff x="0" y="0"/>
          <a:chExt cx="0" cy="0"/>
        </a:xfrm>
      </p:grpSpPr>
      <p:sp>
        <p:nvSpPr>
          <p:cNvPr id="3" name="Espace réservé du titre 8"/>
          <p:cNvSpPr>
            <a:spLocks noGrp="1"/>
          </p:cNvSpPr>
          <p:nvPr>
            <p:ph type="title" hasCustomPrompt="1"/>
          </p:nvPr>
        </p:nvSpPr>
        <p:spPr>
          <a:xfrm>
            <a:off x="457200" y="4616450"/>
            <a:ext cx="8226854" cy="226402"/>
          </a:xfrm>
          <a:prstGeom prst="rect">
            <a:avLst/>
          </a:prstGeom>
        </p:spPr>
        <p:txBody>
          <a:bodyPr vert="horz" lIns="45720" rIns="45720" anchor="ctr">
            <a:noAutofit/>
          </a:bodyPr>
          <a:lstStyle>
            <a:lvl1pPr algn="ctr">
              <a:defRPr sz="1400">
                <a:latin typeface="Optima"/>
                <a:cs typeface="Optima"/>
              </a:defRPr>
            </a:lvl1pPr>
          </a:lstStyle>
          <a:p>
            <a:r>
              <a:rPr kumimoji="0" lang="fr-CH" dirty="0"/>
              <a:t>home.cern</a:t>
            </a:r>
            <a:endParaRPr kumimoji="0" lang="en-US" dirty="0"/>
          </a:p>
        </p:txBody>
      </p:sp>
      <p:pic>
        <p:nvPicPr>
          <p:cNvPr id="5" name="Image 2" descr="logooutline.eps"/>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3799171" y="1806688"/>
            <a:ext cx="1545657" cy="1530123"/>
          </a:xfrm>
          <a:prstGeom prst="rect">
            <a:avLst/>
          </a:prstGeom>
        </p:spPr>
      </p:pic>
    </p:spTree>
    <p:extLst>
      <p:ext uri="{BB962C8B-B14F-4D97-AF65-F5344CB8AC3E}">
        <p14:creationId xmlns:p14="http://schemas.microsoft.com/office/powerpoint/2010/main" val="1356849792"/>
      </p:ext>
    </p:extLst>
  </p:cSld>
  <p:clrMapOvr>
    <a:overrideClrMapping bg1="dk1" tx1="lt1" bg2="dk2"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em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 name="Image 9" descr="bande-01.eps"/>
          <p:cNvPicPr>
            <a:picLocks noChangeAspect="1"/>
          </p:cNvPicPr>
          <p:nvPr/>
        </p:nvPicPr>
        <p:blipFill>
          <a:blip r:embed="rId15" cstate="email">
            <a:extLst>
              <a:ext uri="{28A0092B-C50C-407E-A947-70E740481C1C}">
                <a14:useLocalDpi xmlns:a14="http://schemas.microsoft.com/office/drawing/2010/main" val="0"/>
              </a:ext>
            </a:extLst>
          </a:blip>
          <a:stretch>
            <a:fillRect/>
          </a:stretch>
        </p:blipFill>
        <p:spPr>
          <a:xfrm>
            <a:off x="0" y="4442648"/>
            <a:ext cx="9144000" cy="707202"/>
          </a:xfrm>
          <a:prstGeom prst="rect">
            <a:avLst/>
          </a:prstGeom>
        </p:spPr>
      </p:pic>
      <p:sp>
        <p:nvSpPr>
          <p:cNvPr id="9" name="Espace réservé du titre 8"/>
          <p:cNvSpPr>
            <a:spLocks noGrp="1"/>
          </p:cNvSpPr>
          <p:nvPr>
            <p:ph type="title"/>
          </p:nvPr>
        </p:nvSpPr>
        <p:spPr>
          <a:xfrm>
            <a:off x="457200" y="175120"/>
            <a:ext cx="8226854" cy="705332"/>
          </a:xfrm>
          <a:prstGeom prst="rect">
            <a:avLst/>
          </a:prstGeom>
        </p:spPr>
        <p:txBody>
          <a:bodyPr vert="horz" lIns="45720" rIns="45720" anchor="ctr">
            <a:normAutofit/>
          </a:bodyPr>
          <a:lstStyle/>
          <a:p>
            <a:r>
              <a:rPr kumimoji="0" lang="fr-CH" dirty="0"/>
              <a:t>Cliquez et modifiez le titre</a:t>
            </a:r>
            <a:endParaRPr kumimoji="0" lang="en-US" dirty="0"/>
          </a:p>
        </p:txBody>
      </p:sp>
      <p:sp>
        <p:nvSpPr>
          <p:cNvPr id="30" name="Espace réservé du texte 29"/>
          <p:cNvSpPr>
            <a:spLocks noGrp="1"/>
          </p:cNvSpPr>
          <p:nvPr>
            <p:ph type="body" idx="1"/>
          </p:nvPr>
        </p:nvSpPr>
        <p:spPr>
          <a:xfrm>
            <a:off x="457200" y="994205"/>
            <a:ext cx="8229600" cy="3203145"/>
          </a:xfrm>
          <a:prstGeom prst="rect">
            <a:avLst/>
          </a:prstGeom>
        </p:spPr>
        <p:txBody>
          <a:bodyPr vert="horz">
            <a:normAutofit/>
          </a:bodyPr>
          <a:lstStyle/>
          <a:p>
            <a:pPr lvl="0" eaLnBrk="1" latinLnBrk="0" hangingPunct="1"/>
            <a:r>
              <a:rPr kumimoji="0" lang="fr-CH" dirty="0"/>
              <a:t>Cliquez pour modifier les styles du texte du masque</a:t>
            </a:r>
          </a:p>
          <a:p>
            <a:pPr lvl="1" eaLnBrk="1" latinLnBrk="0" hangingPunct="1"/>
            <a:r>
              <a:rPr kumimoji="0" lang="fr-CH" dirty="0"/>
              <a:t>Deuxième niveau</a:t>
            </a:r>
          </a:p>
          <a:p>
            <a:pPr lvl="2" eaLnBrk="1" latinLnBrk="0" hangingPunct="1"/>
            <a:r>
              <a:rPr kumimoji="0" lang="fr-CH" dirty="0"/>
              <a:t>Troisième niveau</a:t>
            </a:r>
          </a:p>
          <a:p>
            <a:pPr lvl="3" eaLnBrk="1" latinLnBrk="0" hangingPunct="1"/>
            <a:r>
              <a:rPr kumimoji="0" lang="fr-CH" dirty="0"/>
              <a:t>Quatrième niveau</a:t>
            </a:r>
          </a:p>
          <a:p>
            <a:pPr lvl="4" eaLnBrk="1" latinLnBrk="0" hangingPunct="1"/>
            <a:r>
              <a:rPr kumimoji="0" lang="fr-CH" dirty="0"/>
              <a:t>Cinquième niveau</a:t>
            </a:r>
            <a:endParaRPr kumimoji="0" lang="en-US" dirty="0"/>
          </a:p>
        </p:txBody>
      </p:sp>
      <p:sp>
        <p:nvSpPr>
          <p:cNvPr id="2" name="Date Placeholder 1"/>
          <p:cNvSpPr>
            <a:spLocks noGrp="1"/>
          </p:cNvSpPr>
          <p:nvPr>
            <p:ph type="dt" sz="half" idx="2"/>
          </p:nvPr>
        </p:nvSpPr>
        <p:spPr>
          <a:xfrm>
            <a:off x="2969335" y="477178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B4BFD808-6B56-4447-9401-2398D08EE3C0}" type="datetime1">
              <a:rPr lang="en-US" smtClean="0"/>
              <a:pPr/>
              <a:t>10/19/2021</a:t>
            </a:fld>
            <a:endParaRPr lang="en-US" dirty="0"/>
          </a:p>
        </p:txBody>
      </p:sp>
      <p:sp>
        <p:nvSpPr>
          <p:cNvPr id="3" name="Footer Placeholder 2"/>
          <p:cNvSpPr>
            <a:spLocks noGrp="1"/>
          </p:cNvSpPr>
          <p:nvPr>
            <p:ph type="ftr" sz="quarter" idx="3"/>
          </p:nvPr>
        </p:nvSpPr>
        <p:spPr>
          <a:xfrm>
            <a:off x="5182756"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Document reference</a:t>
            </a:r>
            <a:endParaRPr lang="en-US" dirty="0"/>
          </a:p>
        </p:txBody>
      </p:sp>
      <p:sp>
        <p:nvSpPr>
          <p:cNvPr id="4" name="Slide Number Placeholder 3"/>
          <p:cNvSpPr>
            <a:spLocks noGrp="1"/>
          </p:cNvSpPr>
          <p:nvPr>
            <p:ph type="sldNum" sz="quarter" idx="4"/>
          </p:nvPr>
        </p:nvSpPr>
        <p:spPr>
          <a:xfrm>
            <a:off x="8185376" y="4767263"/>
            <a:ext cx="501424"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17918391-D411-FE40-AAD7-861AE5233E0E}" type="slidenum">
              <a:rPr lang="en-US" smtClean="0"/>
              <a:pPr/>
              <a:t>‹#›</a:t>
            </a:fld>
            <a:endParaRPr lang="en-US" dirty="0"/>
          </a:p>
        </p:txBody>
      </p:sp>
      <p:pic>
        <p:nvPicPr>
          <p:cNvPr id="8" name="Image 7" descr="bande-01.eps"/>
          <p:cNvPicPr>
            <a:picLocks noChangeAspect="1"/>
          </p:cNvPicPr>
          <p:nvPr/>
        </p:nvPicPr>
        <p:blipFill>
          <a:blip r:embed="rId15" cstate="email">
            <a:extLst>
              <a:ext uri="{28A0092B-C50C-407E-A947-70E740481C1C}">
                <a14:useLocalDpi xmlns:a14="http://schemas.microsoft.com/office/drawing/2010/main" val="0"/>
              </a:ext>
            </a:extLst>
          </a:blip>
          <a:stretch>
            <a:fillRect/>
          </a:stretch>
        </p:blipFill>
        <p:spPr>
          <a:xfrm>
            <a:off x="0" y="6157663"/>
            <a:ext cx="9144000" cy="707202"/>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76" r:id="rId2"/>
    <p:sldLayoutId id="2147483677" r:id="rId3"/>
    <p:sldLayoutId id="2147483678" r:id="rId4"/>
    <p:sldLayoutId id="2147483681" r:id="rId5"/>
    <p:sldLayoutId id="2147483680" r:id="rId6"/>
    <p:sldLayoutId id="2147483679" r:id="rId7"/>
    <p:sldLayoutId id="2147483664" r:id="rId8"/>
    <p:sldLayoutId id="2147483665" r:id="rId9"/>
    <p:sldLayoutId id="2147483667" r:id="rId10"/>
    <p:sldLayoutId id="2147483668" r:id="rId11"/>
    <p:sldLayoutId id="2147483669" r:id="rId12"/>
    <p:sldLayoutId id="2147483674" r:id="rId13"/>
  </p:sldLayoutIdLst>
  <p:hf hdr="0"/>
  <p:txStyles>
    <p:titleStyle>
      <a:lvl1pPr algn="l" rtl="0" eaLnBrk="1" latinLnBrk="0" hangingPunct="1">
        <a:spcBef>
          <a:spcPct val="0"/>
        </a:spcBef>
        <a:buNone/>
        <a:defRPr kumimoji="0" sz="4600" kern="1200">
          <a:solidFill>
            <a:schemeClr val="tx1"/>
          </a:solidFill>
          <a:latin typeface="+mj-lt"/>
          <a:ea typeface="+mj-ea"/>
          <a:cs typeface="+mj-cs"/>
        </a:defRPr>
      </a:lvl1pPr>
    </p:titleStyle>
    <p:bodyStyle>
      <a:lvl1pPr marL="493776" indent="-457200" algn="l" rtl="0" eaLnBrk="1" latinLnBrk="0" hangingPunct="1">
        <a:spcBef>
          <a:spcPct val="20000"/>
        </a:spcBef>
        <a:buClr>
          <a:schemeClr val="tx1"/>
        </a:buClr>
        <a:buSzPct val="80000"/>
        <a:buFont typeface="Arial"/>
        <a:buChar char="•"/>
        <a:defRPr kumimoji="0" sz="3000" kern="1200">
          <a:solidFill>
            <a:schemeClr val="tx1"/>
          </a:solidFill>
          <a:latin typeface="+mn-lt"/>
          <a:ea typeface="+mn-ea"/>
          <a:cs typeface="+mn-cs"/>
        </a:defRPr>
      </a:lvl1pPr>
      <a:lvl2pPr marL="905256" indent="-457200" algn="l" rtl="0" eaLnBrk="1" latinLnBrk="0" hangingPunct="1">
        <a:spcBef>
          <a:spcPct val="20000"/>
        </a:spcBef>
        <a:buClr>
          <a:schemeClr val="tx1"/>
        </a:buClr>
        <a:buSzPct val="90000"/>
        <a:buFont typeface="Arial"/>
        <a:buChar char="•"/>
        <a:defRPr kumimoji="0" sz="2600" kern="1200">
          <a:solidFill>
            <a:schemeClr val="tx1"/>
          </a:solidFill>
          <a:latin typeface="+mn-lt"/>
          <a:ea typeface="+mn-ea"/>
          <a:cs typeface="+mn-cs"/>
        </a:defRPr>
      </a:lvl2pPr>
      <a:lvl3pPr marL="1092708" indent="-342900" algn="l" rtl="0" eaLnBrk="1" latinLnBrk="0" hangingPunct="1">
        <a:spcBef>
          <a:spcPct val="20000"/>
        </a:spcBef>
        <a:buClr>
          <a:schemeClr val="tx1"/>
        </a:buClr>
        <a:buSzPct val="85000"/>
        <a:buFont typeface="Arial"/>
        <a:buChar char="•"/>
        <a:defRPr kumimoji="0" sz="2400" kern="1200">
          <a:solidFill>
            <a:schemeClr val="tx1"/>
          </a:solidFill>
          <a:latin typeface="+mn-lt"/>
          <a:ea typeface="+mn-ea"/>
          <a:cs typeface="+mn-cs"/>
        </a:defRPr>
      </a:lvl3pPr>
      <a:lvl4pPr marL="1385316" indent="-342900" algn="l" rtl="0" eaLnBrk="1" latinLnBrk="0" hangingPunct="1">
        <a:spcBef>
          <a:spcPct val="20000"/>
        </a:spcBef>
        <a:buClr>
          <a:schemeClr val="tx1"/>
        </a:buClr>
        <a:buSzPct val="90000"/>
        <a:buFont typeface="Arial"/>
        <a:buChar char="•"/>
        <a:defRPr kumimoji="0" sz="2000" kern="1200">
          <a:solidFill>
            <a:schemeClr val="tx1"/>
          </a:solidFill>
          <a:latin typeface="+mn-lt"/>
          <a:ea typeface="+mn-ea"/>
          <a:cs typeface="+mn-cs"/>
        </a:defRPr>
      </a:lvl4pPr>
      <a:lvl5pPr marL="1650492" indent="-342900" algn="l" rtl="0" eaLnBrk="1" latinLnBrk="0" hangingPunct="1">
        <a:spcBef>
          <a:spcPct val="20000"/>
        </a:spcBef>
        <a:buClr>
          <a:schemeClr val="tx1"/>
        </a:buClr>
        <a:buSzPct val="100000"/>
        <a:buFont typeface="Arial"/>
        <a:buChar char="•"/>
        <a:defRPr kumimoji="0" sz="2000" kern="1200">
          <a:solidFill>
            <a:schemeClr val="tx1"/>
          </a:solidFill>
          <a:latin typeface="+mn-lt"/>
          <a:ea typeface="+mn-ea"/>
          <a:cs typeface="+mn-cs"/>
        </a:defRPr>
      </a:lvl5pPr>
      <a:lvl6pPr marL="1700784" indent="-182880" algn="l" rtl="0" eaLnBrk="1" latinLnBrk="0" hangingPunct="1">
        <a:spcBef>
          <a:spcPct val="20000"/>
        </a:spcBef>
        <a:buClr>
          <a:schemeClr val="accent5"/>
        </a:buClr>
        <a:buFont typeface="Arial"/>
        <a:buChar char="-"/>
        <a:defRPr kumimoji="0" sz="2000" kern="1200" baseline="0">
          <a:solidFill>
            <a:schemeClr val="tx1"/>
          </a:solidFill>
          <a:latin typeface="+mn-lt"/>
          <a:ea typeface="+mn-ea"/>
          <a:cs typeface="+mn-cs"/>
        </a:defRPr>
      </a:lvl6pPr>
      <a:lvl7pPr marL="1920240" indent="-182880" algn="l" rtl="0" eaLnBrk="1" latinLnBrk="0" hangingPunct="1">
        <a:spcBef>
          <a:spcPct val="20000"/>
        </a:spcBef>
        <a:buClr>
          <a:schemeClr val="accent6"/>
        </a:buClr>
        <a:buSzPct val="100000"/>
        <a:buFont typeface="Arial"/>
        <a:buChar char="•"/>
        <a:defRPr kumimoji="0" sz="1800" kern="1200" baseline="0">
          <a:solidFill>
            <a:schemeClr val="tx1"/>
          </a:solidFill>
          <a:latin typeface="+mn-lt"/>
          <a:ea typeface="+mn-ea"/>
          <a:cs typeface="+mn-cs"/>
        </a:defRPr>
      </a:lvl7pPr>
      <a:lvl8pPr marL="2139696"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8pPr>
      <a:lvl9pPr marL="2331720"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gif"/><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png"/><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8.xml"/></Relationships>
</file>

<file path=ppt/slides/_rels/slide4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40.emf"/><Relationship Id="rId2" Type="http://schemas.openxmlformats.org/officeDocument/2006/relationships/image" Target="../media/image39.emf"/><Relationship Id="rId1" Type="http://schemas.openxmlformats.org/officeDocument/2006/relationships/slideLayout" Target="../slideLayouts/slideLayout8.xml"/></Relationships>
</file>

<file path=ppt/slides/_rels/slide67.xml.rels><?xml version="1.0" encoding="UTF-8" standalone="yes"?>
<Relationships xmlns="http://schemas.openxmlformats.org/package/2006/relationships"><Relationship Id="rId3" Type="http://schemas.openxmlformats.org/officeDocument/2006/relationships/image" Target="../media/image39.emf"/><Relationship Id="rId2" Type="http://schemas.openxmlformats.org/officeDocument/2006/relationships/image" Target="../media/image44.png"/><Relationship Id="rId1" Type="http://schemas.openxmlformats.org/officeDocument/2006/relationships/slideLayout" Target="../slideLayouts/slideLayout8.xml"/><Relationship Id="rId4" Type="http://schemas.openxmlformats.org/officeDocument/2006/relationships/image" Target="../media/image40.emf"/></Relationships>
</file>

<file path=ppt/slides/_rels/slide68.xml.rels><?xml version="1.0" encoding="UTF-8" standalone="yes"?>
<Relationships xmlns="http://schemas.openxmlformats.org/package/2006/relationships"><Relationship Id="rId3" Type="http://schemas.openxmlformats.org/officeDocument/2006/relationships/image" Target="../media/image39.emf"/><Relationship Id="rId2" Type="http://schemas.openxmlformats.org/officeDocument/2006/relationships/image" Target="../media/image45.png"/><Relationship Id="rId1" Type="http://schemas.openxmlformats.org/officeDocument/2006/relationships/slideLayout" Target="../slideLayouts/slideLayout8.xml"/></Relationships>
</file>

<file path=ppt/slides/_rels/slide69.xml.rels><?xml version="1.0" encoding="UTF-8" standalone="yes"?>
<Relationships xmlns="http://schemas.openxmlformats.org/package/2006/relationships"><Relationship Id="rId2" Type="http://schemas.openxmlformats.org/officeDocument/2006/relationships/image" Target="../media/image39.emf"/><Relationship Id="rId1" Type="http://schemas.openxmlformats.org/officeDocument/2006/relationships/slideLayout" Target="../slideLayouts/slideLayout8.xml"/></Relationships>
</file>

<file path=ppt/slides/_rels/slide70.xml.rels><?xml version="1.0" encoding="UTF-8" standalone="yes"?>
<Relationships xmlns="http://schemas.openxmlformats.org/package/2006/relationships"><Relationship Id="rId3" Type="http://schemas.openxmlformats.org/officeDocument/2006/relationships/image" Target="../media/image39.emf"/><Relationship Id="rId2" Type="http://schemas.openxmlformats.org/officeDocument/2006/relationships/image" Target="../media/image46.png"/><Relationship Id="rId1" Type="http://schemas.openxmlformats.org/officeDocument/2006/relationships/slideLayout" Target="../slideLayouts/slideLayout8.xml"/></Relationships>
</file>

<file path=ppt/slides/_rels/slide71.xml.rels><?xml version="1.0" encoding="UTF-8" standalone="yes"?>
<Relationships xmlns="http://schemas.openxmlformats.org/package/2006/relationships"><Relationship Id="rId2" Type="http://schemas.openxmlformats.org/officeDocument/2006/relationships/image" Target="../media/image39.emf"/><Relationship Id="rId1" Type="http://schemas.openxmlformats.org/officeDocument/2006/relationships/slideLayout" Target="../slideLayouts/slideLayout8.xml"/></Relationships>
</file>

<file path=ppt/slides/_rels/slide72.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8.xml"/></Relationships>
</file>

<file path=ppt/slides/_rels/slide75.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image" Target="../media/image54.png"/><Relationship Id="rId1" Type="http://schemas.openxmlformats.org/officeDocument/2006/relationships/slideLayout" Target="../slideLayouts/slideLayout8.xml"/><Relationship Id="rId4" Type="http://schemas.openxmlformats.org/officeDocument/2006/relationships/image" Target="../media/image44.emf"/></Relationships>
</file>

<file path=ppt/slides/_rels/slide81.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8.xml"/></Relationships>
</file>

<file path=ppt/slides/_rels/slide82.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8.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8.xml"/></Relationships>
</file>

<file path=ppt/slides/_rels/slide100.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8.xml"/></Relationships>
</file>

<file path=ppt/slides/_rels/slide101.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68.png"/><Relationship Id="rId1" Type="http://schemas.openxmlformats.org/officeDocument/2006/relationships/slideLayout" Target="../slideLayouts/slideLayout8.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8.xml"/></Relationships>
</file>

<file path=ppt/slides/_rels/slide104.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3.png"/><Relationship Id="rId1" Type="http://schemas.openxmlformats.org/officeDocument/2006/relationships/slideLayout" Target="../slideLayouts/slideLayout8.xml"/><Relationship Id="rId4" Type="http://schemas.openxmlformats.org/officeDocument/2006/relationships/image" Target="../media/image64.jpg"/></Relationships>
</file>

<file path=ppt/slides/_rels/slide105.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63.png"/><Relationship Id="rId1" Type="http://schemas.openxmlformats.org/officeDocument/2006/relationships/slideLayout" Target="../slideLayouts/slideLayout8.xml"/><Relationship Id="rId5" Type="http://schemas.openxmlformats.org/officeDocument/2006/relationships/image" Target="../media/image66.png"/><Relationship Id="rId4" Type="http://schemas.openxmlformats.org/officeDocument/2006/relationships/image" Target="../media/image64.jpg"/></Relationships>
</file>

<file path=ppt/slides/_rels/slide106.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8.xml"/></Relationships>
</file>

<file path=ppt/slides/_rels/slide107.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77.png"/><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8.xml"/></Relationships>
</file>

<file path=ppt/slides/_rels/slide110.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8.xml"/></Relationships>
</file>

<file path=ppt/slides/_rels/slide111.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8.xml"/></Relationships>
</file>

<file path=ppt/slides/_rels/slide112.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8.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8.xml"/></Relationships>
</file>

<file path=ppt/slides/_rels/slide115.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8.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6253512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Introduction to PID Control</a:t>
            </a:r>
            <a:endParaRPr lang="en-GB" sz="3600" dirty="0"/>
          </a:p>
        </p:txBody>
      </p:sp>
      <p:sp>
        <p:nvSpPr>
          <p:cNvPr id="3" name="Date Placeholder 2"/>
          <p:cNvSpPr>
            <a:spLocks noGrp="1"/>
          </p:cNvSpPr>
          <p:nvPr>
            <p:ph type="dt" sz="half" idx="2"/>
          </p:nvPr>
        </p:nvSpPr>
        <p:spPr/>
        <p:txBody>
          <a:bodyPr/>
          <a:lstStyle/>
          <a:p>
            <a:fld id="{B4BFD808-6B56-4447-9401-2398D08EE3C0}" type="datetime1">
              <a:rPr lang="en-US" smtClean="0"/>
              <a:pPr/>
              <a:t>10/19/2021</a:t>
            </a:fld>
            <a:endParaRPr lang="en-US" dirty="0"/>
          </a:p>
        </p:txBody>
      </p:sp>
      <p:sp>
        <p:nvSpPr>
          <p:cNvPr id="4" name="Footer Placeholder 3"/>
          <p:cNvSpPr>
            <a:spLocks noGrp="1"/>
          </p:cNvSpPr>
          <p:nvPr>
            <p:ph type="ftr" sz="quarter" idx="3"/>
          </p:nvPr>
        </p:nvSpPr>
        <p:spPr/>
        <p:txBody>
          <a:bodyPr/>
          <a:lstStyle/>
          <a:p>
            <a:r>
              <a:rPr lang="en-US" dirty="0"/>
              <a:t>Brad Schofield</a:t>
            </a:r>
          </a:p>
        </p:txBody>
      </p:sp>
      <p:sp>
        <p:nvSpPr>
          <p:cNvPr id="5" name="Slide Number Placeholder 4"/>
          <p:cNvSpPr>
            <a:spLocks noGrp="1"/>
          </p:cNvSpPr>
          <p:nvPr>
            <p:ph type="sldNum" sz="quarter" idx="4"/>
          </p:nvPr>
        </p:nvSpPr>
        <p:spPr/>
        <p:txBody>
          <a:bodyPr/>
          <a:lstStyle/>
          <a:p>
            <a:fld id="{17918391-D411-FE40-AAD7-861AE5233E0E}" type="slidenum">
              <a:rPr lang="en-US" smtClean="0"/>
              <a:pPr/>
              <a:t>2</a:t>
            </a:fld>
            <a:endParaRPr lang="en-US" dirty="0"/>
          </a:p>
        </p:txBody>
      </p:sp>
      <p:sp>
        <p:nvSpPr>
          <p:cNvPr id="6" name="Text Placeholder 5"/>
          <p:cNvSpPr>
            <a:spLocks noGrp="1"/>
          </p:cNvSpPr>
          <p:nvPr>
            <p:ph type="body" idx="10"/>
          </p:nvPr>
        </p:nvSpPr>
        <p:spPr>
          <a:xfrm>
            <a:off x="457199" y="2543342"/>
            <a:ext cx="4078941" cy="951295"/>
          </a:xfrm>
        </p:spPr>
        <p:txBody>
          <a:bodyPr>
            <a:normAutofit/>
          </a:bodyPr>
          <a:lstStyle/>
          <a:p>
            <a:r>
              <a:rPr lang="en-GB" dirty="0"/>
              <a:t>Brad Schofield, BE ICS AP</a:t>
            </a:r>
          </a:p>
        </p:txBody>
      </p:sp>
    </p:spTree>
    <p:extLst>
      <p:ext uri="{BB962C8B-B14F-4D97-AF65-F5344CB8AC3E}">
        <p14:creationId xmlns:p14="http://schemas.microsoft.com/office/powerpoint/2010/main" val="31415477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130BEB-374E-4FEE-84BE-039AE13FA40C}"/>
              </a:ext>
            </a:extLst>
          </p:cNvPr>
          <p:cNvSpPr>
            <a:spLocks noGrp="1"/>
          </p:cNvSpPr>
          <p:nvPr>
            <p:ph type="title"/>
          </p:nvPr>
        </p:nvSpPr>
        <p:spPr/>
        <p:txBody>
          <a:bodyPr>
            <a:normAutofit fontScale="90000"/>
          </a:bodyPr>
          <a:lstStyle/>
          <a:p>
            <a:r>
              <a:rPr lang="en-US" dirty="0"/>
              <a:t>https://www.youtube.com/watch?v=ng2PVOePN68</a:t>
            </a:r>
          </a:p>
        </p:txBody>
      </p:sp>
      <p:sp>
        <p:nvSpPr>
          <p:cNvPr id="3" name="Date Placeholder 2">
            <a:extLst>
              <a:ext uri="{FF2B5EF4-FFF2-40B4-BE49-F238E27FC236}">
                <a16:creationId xmlns:a16="http://schemas.microsoft.com/office/drawing/2014/main" id="{E25A4D16-0998-484E-AE27-3C85CDCE7236}"/>
              </a:ext>
            </a:extLst>
          </p:cNvPr>
          <p:cNvSpPr>
            <a:spLocks noGrp="1"/>
          </p:cNvSpPr>
          <p:nvPr>
            <p:ph type="dt" sz="half" idx="2"/>
          </p:nvPr>
        </p:nvSpPr>
        <p:spPr/>
        <p:txBody>
          <a:bodyPr/>
          <a:lstStyle/>
          <a:p>
            <a:fld id="{B4BFD808-6B56-4447-9401-2398D08EE3C0}" type="datetime1">
              <a:rPr lang="en-US" smtClean="0"/>
              <a:pPr/>
              <a:t>10/19/2021</a:t>
            </a:fld>
            <a:endParaRPr lang="en-US" dirty="0"/>
          </a:p>
        </p:txBody>
      </p:sp>
      <p:sp>
        <p:nvSpPr>
          <p:cNvPr id="4" name="Footer Placeholder 3">
            <a:extLst>
              <a:ext uri="{FF2B5EF4-FFF2-40B4-BE49-F238E27FC236}">
                <a16:creationId xmlns:a16="http://schemas.microsoft.com/office/drawing/2014/main" id="{DD5FBB87-AB66-41E2-8B27-8A1F5BAB8CE1}"/>
              </a:ext>
            </a:extLst>
          </p:cNvPr>
          <p:cNvSpPr>
            <a:spLocks noGrp="1"/>
          </p:cNvSpPr>
          <p:nvPr>
            <p:ph type="ftr" sz="quarter" idx="3"/>
          </p:nvPr>
        </p:nvSpPr>
        <p:spPr/>
        <p:txBody>
          <a:bodyPr/>
          <a:lstStyle/>
          <a:p>
            <a:r>
              <a:rPr lang="en-US"/>
              <a:t>Document reference</a:t>
            </a:r>
            <a:endParaRPr lang="en-US" dirty="0"/>
          </a:p>
        </p:txBody>
      </p:sp>
      <p:sp>
        <p:nvSpPr>
          <p:cNvPr id="5" name="Slide Number Placeholder 4">
            <a:extLst>
              <a:ext uri="{FF2B5EF4-FFF2-40B4-BE49-F238E27FC236}">
                <a16:creationId xmlns:a16="http://schemas.microsoft.com/office/drawing/2014/main" id="{CFDD33E6-A89F-4DC8-AE96-9E44714C3322}"/>
              </a:ext>
            </a:extLst>
          </p:cNvPr>
          <p:cNvSpPr>
            <a:spLocks noGrp="1"/>
          </p:cNvSpPr>
          <p:nvPr>
            <p:ph type="sldNum" sz="quarter" idx="4"/>
          </p:nvPr>
        </p:nvSpPr>
        <p:spPr/>
        <p:txBody>
          <a:bodyPr/>
          <a:lstStyle/>
          <a:p>
            <a:fld id="{17918391-D411-FE40-AAD7-861AE5233E0E}" type="slidenum">
              <a:rPr lang="en-US" smtClean="0"/>
              <a:pPr/>
              <a:t>3</a:t>
            </a:fld>
            <a:endParaRPr lang="en-US" dirty="0"/>
          </a:p>
        </p:txBody>
      </p:sp>
    </p:spTree>
    <p:extLst>
      <p:ext uri="{BB962C8B-B14F-4D97-AF65-F5344CB8AC3E}">
        <p14:creationId xmlns:p14="http://schemas.microsoft.com/office/powerpoint/2010/main" val="37251470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fontScale="90000"/>
          </a:bodyPr>
          <a:lstStyle/>
          <a:p>
            <a:r>
              <a:rPr lang="en-US" dirty="0"/>
              <a:t>Course plan</a:t>
            </a:r>
            <a:endParaRPr lang="en-GB" dirty="0"/>
          </a:p>
        </p:txBody>
      </p:sp>
      <p:sp>
        <p:nvSpPr>
          <p:cNvPr id="8" name="Content Placeholder 7"/>
          <p:cNvSpPr>
            <a:spLocks noGrp="1"/>
          </p:cNvSpPr>
          <p:nvPr>
            <p:ph idx="1"/>
          </p:nvPr>
        </p:nvSpPr>
        <p:spPr/>
        <p:txBody>
          <a:bodyPr>
            <a:normAutofit fontScale="62500" lnSpcReduction="20000"/>
          </a:bodyPr>
          <a:lstStyle/>
          <a:p>
            <a:r>
              <a:rPr lang="en-US" dirty="0"/>
              <a:t>09:00-10:00: What is PID control?</a:t>
            </a:r>
          </a:p>
          <a:p>
            <a:r>
              <a:rPr lang="en-US" dirty="0"/>
              <a:t>10:00-10:30: The UNICOS PID controller</a:t>
            </a:r>
          </a:p>
          <a:p>
            <a:r>
              <a:rPr lang="en-US" dirty="0"/>
              <a:t>10:30-10:45: Coffee</a:t>
            </a:r>
          </a:p>
          <a:p>
            <a:r>
              <a:rPr lang="en-US" dirty="0"/>
              <a:t>10:45-11:15: Manual tuning </a:t>
            </a:r>
          </a:p>
          <a:p>
            <a:r>
              <a:rPr lang="en-US" dirty="0"/>
              <a:t>11:15-12:00: Manual tuning exercise</a:t>
            </a:r>
          </a:p>
          <a:p>
            <a:r>
              <a:rPr lang="en-US" dirty="0"/>
              <a:t>12:00-14:00: Lunch</a:t>
            </a:r>
          </a:p>
          <a:p>
            <a:r>
              <a:rPr lang="en-US" dirty="0"/>
              <a:t>14:00-15:00: </a:t>
            </a:r>
            <a:r>
              <a:rPr lang="en-US" dirty="0" err="1"/>
              <a:t>Autotuning</a:t>
            </a:r>
            <a:endParaRPr lang="en-US" dirty="0"/>
          </a:p>
          <a:p>
            <a:r>
              <a:rPr lang="en-US" dirty="0"/>
              <a:t>15:00-16:00: </a:t>
            </a:r>
            <a:r>
              <a:rPr lang="en-US" dirty="0" err="1"/>
              <a:t>Autotuning</a:t>
            </a:r>
            <a:r>
              <a:rPr lang="en-US" dirty="0"/>
              <a:t> exercise</a:t>
            </a:r>
          </a:p>
          <a:p>
            <a:r>
              <a:rPr lang="en-US" dirty="0"/>
              <a:t>16:00-16:15: Coffee</a:t>
            </a:r>
          </a:p>
          <a:p>
            <a:r>
              <a:rPr lang="en-US" dirty="0"/>
              <a:t>16:15-17:00: Questions &amp; Wrap-up</a:t>
            </a:r>
            <a:endParaRPr lang="en-GB" dirty="0"/>
          </a:p>
        </p:txBody>
      </p:sp>
      <p:sp>
        <p:nvSpPr>
          <p:cNvPr id="3" name="Date Placeholder 2"/>
          <p:cNvSpPr>
            <a:spLocks noGrp="1"/>
          </p:cNvSpPr>
          <p:nvPr>
            <p:ph type="dt" sz="half" idx="2"/>
          </p:nvPr>
        </p:nvSpPr>
        <p:spPr/>
        <p:txBody>
          <a:bodyPr/>
          <a:lstStyle/>
          <a:p>
            <a:fld id="{B4BFD808-6B56-4447-9401-2398D08EE3C0}" type="datetime1">
              <a:rPr lang="en-US" smtClean="0"/>
              <a:pPr/>
              <a:t>10/19/2021</a:t>
            </a:fld>
            <a:endParaRPr lang="en-US" dirty="0"/>
          </a:p>
        </p:txBody>
      </p:sp>
      <p:sp>
        <p:nvSpPr>
          <p:cNvPr id="4" name="Footer Placeholder 3"/>
          <p:cNvSpPr>
            <a:spLocks noGrp="1"/>
          </p:cNvSpPr>
          <p:nvPr>
            <p:ph type="ftr" sz="quarter" idx="3"/>
          </p:nvPr>
        </p:nvSpPr>
        <p:spPr/>
        <p:txBody>
          <a:bodyPr/>
          <a:lstStyle/>
          <a:p>
            <a:r>
              <a:rPr lang="en-US" dirty="0"/>
              <a:t>Document reference</a:t>
            </a:r>
          </a:p>
        </p:txBody>
      </p:sp>
      <p:sp>
        <p:nvSpPr>
          <p:cNvPr id="5" name="Slide Number Placeholder 4"/>
          <p:cNvSpPr>
            <a:spLocks noGrp="1"/>
          </p:cNvSpPr>
          <p:nvPr>
            <p:ph type="sldNum" sz="quarter" idx="4"/>
          </p:nvPr>
        </p:nvSpPr>
        <p:spPr/>
        <p:txBody>
          <a:bodyPr/>
          <a:lstStyle/>
          <a:p>
            <a:fld id="{17918391-D411-FE40-AAD7-861AE5233E0E}" type="slidenum">
              <a:rPr lang="en-US" smtClean="0"/>
              <a:pPr/>
              <a:t>4</a:t>
            </a:fld>
            <a:endParaRPr lang="en-US" dirty="0"/>
          </a:p>
        </p:txBody>
      </p:sp>
    </p:spTree>
    <p:extLst>
      <p:ext uri="{BB962C8B-B14F-4D97-AF65-F5344CB8AC3E}">
        <p14:creationId xmlns:p14="http://schemas.microsoft.com/office/powerpoint/2010/main" val="11908228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What is PID Control?</a:t>
            </a:r>
            <a:endParaRPr lang="en-GB" dirty="0"/>
          </a:p>
        </p:txBody>
      </p:sp>
      <p:sp>
        <p:nvSpPr>
          <p:cNvPr id="3" name="Content Placeholder 2"/>
          <p:cNvSpPr>
            <a:spLocks noGrp="1"/>
          </p:cNvSpPr>
          <p:nvPr>
            <p:ph idx="1"/>
          </p:nvPr>
        </p:nvSpPr>
        <p:spPr/>
        <p:txBody>
          <a:bodyPr>
            <a:normAutofit fontScale="92500" lnSpcReduction="10000"/>
          </a:bodyPr>
          <a:lstStyle/>
          <a:p>
            <a:r>
              <a:rPr lang="en-US" dirty="0"/>
              <a:t>Let’s take a step back… What is </a:t>
            </a:r>
            <a:r>
              <a:rPr lang="en-US" b="1" dirty="0"/>
              <a:t>control</a:t>
            </a:r>
            <a:r>
              <a:rPr lang="en-US" dirty="0"/>
              <a:t>?</a:t>
            </a:r>
          </a:p>
          <a:p>
            <a:r>
              <a:rPr lang="en-US" b="1" dirty="0"/>
              <a:t>Control</a:t>
            </a:r>
            <a:r>
              <a:rPr lang="en-US" dirty="0"/>
              <a:t> is just making a dynamic process behave in the way we want</a:t>
            </a:r>
          </a:p>
          <a:p>
            <a:r>
              <a:rPr lang="en-US" dirty="0"/>
              <a:t>We need 3 things to do this:</a:t>
            </a:r>
          </a:p>
          <a:p>
            <a:pPr lvl="1"/>
            <a:r>
              <a:rPr lang="en-US" dirty="0"/>
              <a:t>A way to </a:t>
            </a:r>
            <a:r>
              <a:rPr lang="en-US" b="1" dirty="0"/>
              <a:t>influence</a:t>
            </a:r>
            <a:r>
              <a:rPr lang="en-US" dirty="0"/>
              <a:t> the process</a:t>
            </a:r>
          </a:p>
          <a:p>
            <a:pPr lvl="1"/>
            <a:r>
              <a:rPr lang="en-US" dirty="0"/>
              <a:t>A way to see how the process </a:t>
            </a:r>
            <a:r>
              <a:rPr lang="en-US" b="1" dirty="0"/>
              <a:t>behaves</a:t>
            </a:r>
          </a:p>
          <a:p>
            <a:pPr lvl="1"/>
            <a:r>
              <a:rPr lang="en-US" dirty="0"/>
              <a:t>A way to </a:t>
            </a:r>
            <a:r>
              <a:rPr lang="en-US" b="1" dirty="0"/>
              <a:t>define</a:t>
            </a:r>
            <a:r>
              <a:rPr lang="en-US" dirty="0"/>
              <a:t> how we want it to behave</a:t>
            </a:r>
          </a:p>
          <a:p>
            <a:endParaRPr lang="en-GB" dirty="0"/>
          </a:p>
        </p:txBody>
      </p:sp>
      <p:sp>
        <p:nvSpPr>
          <p:cNvPr id="4" name="Date Placeholder 3"/>
          <p:cNvSpPr>
            <a:spLocks noGrp="1"/>
          </p:cNvSpPr>
          <p:nvPr>
            <p:ph type="dt" sz="half" idx="2"/>
          </p:nvPr>
        </p:nvSpPr>
        <p:spPr/>
        <p:txBody>
          <a:bodyPr/>
          <a:lstStyle/>
          <a:p>
            <a:fld id="{B4BFD808-6B56-4447-9401-2398D08EE3C0}" type="datetime1">
              <a:rPr lang="en-US" smtClean="0"/>
              <a:pPr/>
              <a:t>10/19/2021</a:t>
            </a:fld>
            <a:endParaRPr lang="en-US" dirty="0"/>
          </a:p>
        </p:txBody>
      </p:sp>
      <p:sp>
        <p:nvSpPr>
          <p:cNvPr id="5" name="Footer Placeholder 4"/>
          <p:cNvSpPr>
            <a:spLocks noGrp="1"/>
          </p:cNvSpPr>
          <p:nvPr>
            <p:ph type="ftr" sz="quarter" idx="3"/>
          </p:nvPr>
        </p:nvSpPr>
        <p:spPr/>
        <p:txBody>
          <a:bodyPr/>
          <a:lstStyle/>
          <a:p>
            <a:r>
              <a:rPr lang="en-US"/>
              <a:t>Document reference</a:t>
            </a:r>
            <a:endParaRPr lang="en-US" dirty="0"/>
          </a:p>
        </p:txBody>
      </p:sp>
      <p:sp>
        <p:nvSpPr>
          <p:cNvPr id="6" name="Slide Number Placeholder 5"/>
          <p:cNvSpPr>
            <a:spLocks noGrp="1"/>
          </p:cNvSpPr>
          <p:nvPr>
            <p:ph type="sldNum" sz="quarter" idx="4"/>
          </p:nvPr>
        </p:nvSpPr>
        <p:spPr/>
        <p:txBody>
          <a:bodyPr/>
          <a:lstStyle/>
          <a:p>
            <a:fld id="{17918391-D411-FE40-AAD7-861AE5233E0E}" type="slidenum">
              <a:rPr lang="en-US" smtClean="0"/>
              <a:pPr/>
              <a:t>5</a:t>
            </a:fld>
            <a:endParaRPr lang="en-US" dirty="0"/>
          </a:p>
        </p:txBody>
      </p:sp>
    </p:spTree>
    <p:extLst>
      <p:ext uri="{BB962C8B-B14F-4D97-AF65-F5344CB8AC3E}">
        <p14:creationId xmlns:p14="http://schemas.microsoft.com/office/powerpoint/2010/main" val="390851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
                                            <p:txEl>
                                              <p:pRg st="2" end="2"/>
                                            </p:txEl>
                                          </p:spTgt>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3">
                                            <p:txEl>
                                              <p:pRg st="3" end="3"/>
                                            </p:txEl>
                                          </p:spTgt>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3">
                                            <p:txEl>
                                              <p:pRg st="4" end="4"/>
                                            </p:txEl>
                                          </p:spTgt>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Defining </a:t>
            </a:r>
            <a:r>
              <a:rPr lang="en-US" dirty="0" err="1"/>
              <a:t>behaviour</a:t>
            </a:r>
            <a:endParaRPr lang="en-GB" dirty="0"/>
          </a:p>
        </p:txBody>
      </p:sp>
      <p:sp>
        <p:nvSpPr>
          <p:cNvPr id="3" name="Content Placeholder 2"/>
          <p:cNvSpPr>
            <a:spLocks noGrp="1"/>
          </p:cNvSpPr>
          <p:nvPr>
            <p:ph idx="1"/>
          </p:nvPr>
        </p:nvSpPr>
        <p:spPr/>
        <p:txBody>
          <a:bodyPr>
            <a:normAutofit lnSpcReduction="10000"/>
          </a:bodyPr>
          <a:lstStyle/>
          <a:p>
            <a:r>
              <a:rPr lang="en-US" dirty="0"/>
              <a:t>We usually specify a </a:t>
            </a:r>
            <a:r>
              <a:rPr lang="en-US" b="1" dirty="0"/>
              <a:t>value</a:t>
            </a:r>
            <a:r>
              <a:rPr lang="en-US" dirty="0"/>
              <a:t> we want some output of the system to have </a:t>
            </a:r>
          </a:p>
          <a:p>
            <a:pPr lvl="1"/>
            <a:r>
              <a:rPr lang="en-US" dirty="0"/>
              <a:t>Usually called the </a:t>
            </a:r>
            <a:r>
              <a:rPr lang="en-US" b="1" dirty="0" err="1"/>
              <a:t>Setpoint</a:t>
            </a:r>
            <a:r>
              <a:rPr lang="en-US" b="1" dirty="0"/>
              <a:t> (SP)</a:t>
            </a:r>
            <a:endParaRPr lang="en-US" dirty="0"/>
          </a:p>
          <a:p>
            <a:r>
              <a:rPr lang="en-US" dirty="0"/>
              <a:t>Can be the temperature of a room, the level in a tank, the flow rate in a pipe…</a:t>
            </a:r>
          </a:p>
          <a:p>
            <a:r>
              <a:rPr lang="en-US" dirty="0"/>
              <a:t>The value can be fixed, or may change with time…</a:t>
            </a:r>
            <a:endParaRPr lang="en-GB" dirty="0"/>
          </a:p>
        </p:txBody>
      </p:sp>
      <p:sp>
        <p:nvSpPr>
          <p:cNvPr id="4" name="Date Placeholder 3"/>
          <p:cNvSpPr>
            <a:spLocks noGrp="1"/>
          </p:cNvSpPr>
          <p:nvPr>
            <p:ph type="dt" sz="half" idx="2"/>
          </p:nvPr>
        </p:nvSpPr>
        <p:spPr/>
        <p:txBody>
          <a:bodyPr/>
          <a:lstStyle/>
          <a:p>
            <a:fld id="{B4BFD808-6B56-4447-9401-2398D08EE3C0}" type="datetime1">
              <a:rPr lang="en-US" smtClean="0"/>
              <a:pPr/>
              <a:t>10/19/2021</a:t>
            </a:fld>
            <a:endParaRPr lang="en-US" dirty="0"/>
          </a:p>
        </p:txBody>
      </p:sp>
      <p:sp>
        <p:nvSpPr>
          <p:cNvPr id="5" name="Footer Placeholder 4"/>
          <p:cNvSpPr>
            <a:spLocks noGrp="1"/>
          </p:cNvSpPr>
          <p:nvPr>
            <p:ph type="ftr" sz="quarter" idx="3"/>
          </p:nvPr>
        </p:nvSpPr>
        <p:spPr/>
        <p:txBody>
          <a:bodyPr/>
          <a:lstStyle/>
          <a:p>
            <a:r>
              <a:rPr lang="en-US"/>
              <a:t>Document reference</a:t>
            </a:r>
            <a:endParaRPr lang="en-US" dirty="0"/>
          </a:p>
        </p:txBody>
      </p:sp>
      <p:sp>
        <p:nvSpPr>
          <p:cNvPr id="6" name="Slide Number Placeholder 5"/>
          <p:cNvSpPr>
            <a:spLocks noGrp="1"/>
          </p:cNvSpPr>
          <p:nvPr>
            <p:ph type="sldNum" sz="quarter" idx="4"/>
          </p:nvPr>
        </p:nvSpPr>
        <p:spPr/>
        <p:txBody>
          <a:bodyPr/>
          <a:lstStyle/>
          <a:p>
            <a:fld id="{17918391-D411-FE40-AAD7-861AE5233E0E}" type="slidenum">
              <a:rPr lang="en-US" smtClean="0"/>
              <a:pPr/>
              <a:t>6</a:t>
            </a:fld>
            <a:endParaRPr lang="en-US" dirty="0"/>
          </a:p>
        </p:txBody>
      </p:sp>
    </p:spTree>
    <p:extLst>
      <p:ext uri="{BB962C8B-B14F-4D97-AF65-F5344CB8AC3E}">
        <p14:creationId xmlns:p14="http://schemas.microsoft.com/office/powerpoint/2010/main" val="13646830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Influencing the process</a:t>
            </a:r>
            <a:endParaRPr lang="en-GB" dirty="0"/>
          </a:p>
        </p:txBody>
      </p:sp>
      <p:sp>
        <p:nvSpPr>
          <p:cNvPr id="3" name="Content Placeholder 2"/>
          <p:cNvSpPr>
            <a:spLocks noGrp="1"/>
          </p:cNvSpPr>
          <p:nvPr>
            <p:ph idx="1"/>
          </p:nvPr>
        </p:nvSpPr>
        <p:spPr/>
        <p:txBody>
          <a:bodyPr/>
          <a:lstStyle/>
          <a:p>
            <a:r>
              <a:rPr lang="en-US" dirty="0"/>
              <a:t>We need some kind of </a:t>
            </a:r>
            <a:r>
              <a:rPr lang="en-US" b="1" dirty="0"/>
              <a:t>control input </a:t>
            </a:r>
            <a:r>
              <a:rPr lang="en-US" dirty="0"/>
              <a:t>which can create changes in the behavior of the process</a:t>
            </a:r>
          </a:p>
          <a:p>
            <a:r>
              <a:rPr lang="en-US" dirty="0"/>
              <a:t>Can be a heater, a valve, a pump…</a:t>
            </a:r>
          </a:p>
          <a:p>
            <a:r>
              <a:rPr lang="en-US" dirty="0"/>
              <a:t>Typically it is </a:t>
            </a:r>
            <a:r>
              <a:rPr lang="en-US" b="1" dirty="0"/>
              <a:t>not</a:t>
            </a:r>
            <a:r>
              <a:rPr lang="en-US" dirty="0"/>
              <a:t> the same physical quantity as what we are controlling</a:t>
            </a:r>
            <a:endParaRPr lang="en-GB" dirty="0"/>
          </a:p>
        </p:txBody>
      </p:sp>
      <p:sp>
        <p:nvSpPr>
          <p:cNvPr id="4" name="Date Placeholder 3"/>
          <p:cNvSpPr>
            <a:spLocks noGrp="1"/>
          </p:cNvSpPr>
          <p:nvPr>
            <p:ph type="dt" sz="half" idx="2"/>
          </p:nvPr>
        </p:nvSpPr>
        <p:spPr/>
        <p:txBody>
          <a:bodyPr/>
          <a:lstStyle/>
          <a:p>
            <a:fld id="{B4BFD808-6B56-4447-9401-2398D08EE3C0}" type="datetime1">
              <a:rPr lang="en-US" smtClean="0"/>
              <a:pPr/>
              <a:t>10/19/2021</a:t>
            </a:fld>
            <a:endParaRPr lang="en-US" dirty="0"/>
          </a:p>
        </p:txBody>
      </p:sp>
      <p:sp>
        <p:nvSpPr>
          <p:cNvPr id="5" name="Footer Placeholder 4"/>
          <p:cNvSpPr>
            <a:spLocks noGrp="1"/>
          </p:cNvSpPr>
          <p:nvPr>
            <p:ph type="ftr" sz="quarter" idx="3"/>
          </p:nvPr>
        </p:nvSpPr>
        <p:spPr/>
        <p:txBody>
          <a:bodyPr/>
          <a:lstStyle/>
          <a:p>
            <a:r>
              <a:rPr lang="en-US"/>
              <a:t>Document reference</a:t>
            </a:r>
            <a:endParaRPr lang="en-US" dirty="0"/>
          </a:p>
        </p:txBody>
      </p:sp>
      <p:sp>
        <p:nvSpPr>
          <p:cNvPr id="6" name="Slide Number Placeholder 5"/>
          <p:cNvSpPr>
            <a:spLocks noGrp="1"/>
          </p:cNvSpPr>
          <p:nvPr>
            <p:ph type="sldNum" sz="quarter" idx="4"/>
          </p:nvPr>
        </p:nvSpPr>
        <p:spPr/>
        <p:txBody>
          <a:bodyPr/>
          <a:lstStyle/>
          <a:p>
            <a:fld id="{17918391-D411-FE40-AAD7-861AE5233E0E}" type="slidenum">
              <a:rPr lang="en-US" smtClean="0"/>
              <a:pPr/>
              <a:t>7</a:t>
            </a:fld>
            <a:endParaRPr lang="en-US" dirty="0"/>
          </a:p>
        </p:txBody>
      </p:sp>
    </p:spTree>
    <p:extLst>
      <p:ext uri="{BB962C8B-B14F-4D97-AF65-F5344CB8AC3E}">
        <p14:creationId xmlns:p14="http://schemas.microsoft.com/office/powerpoint/2010/main" val="8872838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Observing behavior</a:t>
            </a:r>
            <a:endParaRPr lang="en-GB" dirty="0"/>
          </a:p>
        </p:txBody>
      </p:sp>
      <p:sp>
        <p:nvSpPr>
          <p:cNvPr id="3" name="Content Placeholder 2"/>
          <p:cNvSpPr>
            <a:spLocks noGrp="1"/>
          </p:cNvSpPr>
          <p:nvPr>
            <p:ph idx="1"/>
          </p:nvPr>
        </p:nvSpPr>
        <p:spPr/>
        <p:txBody>
          <a:bodyPr>
            <a:normAutofit lnSpcReduction="10000"/>
          </a:bodyPr>
          <a:lstStyle/>
          <a:p>
            <a:r>
              <a:rPr lang="en-US" dirty="0"/>
              <a:t>If we knew exactly how the process worked, we would know what the output would be for a given control input…</a:t>
            </a:r>
          </a:p>
          <a:p>
            <a:r>
              <a:rPr lang="en-US" dirty="0"/>
              <a:t>Most of the time we don’t know exactly, so we need to </a:t>
            </a:r>
            <a:r>
              <a:rPr lang="en-US" b="1" dirty="0"/>
              <a:t>measure </a:t>
            </a:r>
            <a:r>
              <a:rPr lang="en-US" dirty="0"/>
              <a:t>what the process does</a:t>
            </a:r>
          </a:p>
          <a:p>
            <a:pPr lvl="1"/>
            <a:r>
              <a:rPr lang="en-US" dirty="0"/>
              <a:t>Usually called </a:t>
            </a:r>
            <a:r>
              <a:rPr lang="en-US" b="1" dirty="0"/>
              <a:t>Measured Variable (MV) </a:t>
            </a:r>
            <a:r>
              <a:rPr lang="en-US" dirty="0"/>
              <a:t>or </a:t>
            </a:r>
            <a:r>
              <a:rPr lang="en-US" b="1" dirty="0"/>
              <a:t>Process Variable (PV)</a:t>
            </a:r>
          </a:p>
          <a:p>
            <a:endParaRPr lang="en-GB" dirty="0"/>
          </a:p>
        </p:txBody>
      </p:sp>
      <p:sp>
        <p:nvSpPr>
          <p:cNvPr id="4" name="Date Placeholder 3"/>
          <p:cNvSpPr>
            <a:spLocks noGrp="1"/>
          </p:cNvSpPr>
          <p:nvPr>
            <p:ph type="dt" sz="half" idx="2"/>
          </p:nvPr>
        </p:nvSpPr>
        <p:spPr/>
        <p:txBody>
          <a:bodyPr/>
          <a:lstStyle/>
          <a:p>
            <a:fld id="{B4BFD808-6B56-4447-9401-2398D08EE3C0}" type="datetime1">
              <a:rPr lang="en-US" smtClean="0"/>
              <a:pPr/>
              <a:t>10/19/2021</a:t>
            </a:fld>
            <a:endParaRPr lang="en-US" dirty="0"/>
          </a:p>
        </p:txBody>
      </p:sp>
      <p:sp>
        <p:nvSpPr>
          <p:cNvPr id="5" name="Footer Placeholder 4"/>
          <p:cNvSpPr>
            <a:spLocks noGrp="1"/>
          </p:cNvSpPr>
          <p:nvPr>
            <p:ph type="ftr" sz="quarter" idx="3"/>
          </p:nvPr>
        </p:nvSpPr>
        <p:spPr/>
        <p:txBody>
          <a:bodyPr/>
          <a:lstStyle/>
          <a:p>
            <a:r>
              <a:rPr lang="en-US"/>
              <a:t>Document reference</a:t>
            </a:r>
            <a:endParaRPr lang="en-US" dirty="0"/>
          </a:p>
        </p:txBody>
      </p:sp>
      <p:sp>
        <p:nvSpPr>
          <p:cNvPr id="6" name="Slide Number Placeholder 5"/>
          <p:cNvSpPr>
            <a:spLocks noGrp="1"/>
          </p:cNvSpPr>
          <p:nvPr>
            <p:ph type="sldNum" sz="quarter" idx="4"/>
          </p:nvPr>
        </p:nvSpPr>
        <p:spPr/>
        <p:txBody>
          <a:bodyPr/>
          <a:lstStyle/>
          <a:p>
            <a:fld id="{17918391-D411-FE40-AAD7-861AE5233E0E}" type="slidenum">
              <a:rPr lang="en-US" smtClean="0"/>
              <a:pPr/>
              <a:t>8</a:t>
            </a:fld>
            <a:endParaRPr lang="en-US" dirty="0"/>
          </a:p>
        </p:txBody>
      </p:sp>
    </p:spTree>
    <p:extLst>
      <p:ext uri="{BB962C8B-B14F-4D97-AF65-F5344CB8AC3E}">
        <p14:creationId xmlns:p14="http://schemas.microsoft.com/office/powerpoint/2010/main" val="7791022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Feedback Control</a:t>
            </a:r>
            <a:endParaRPr lang="en-GB" dirty="0"/>
          </a:p>
        </p:txBody>
      </p:sp>
      <p:sp>
        <p:nvSpPr>
          <p:cNvPr id="3" name="Content Placeholder 2"/>
          <p:cNvSpPr>
            <a:spLocks noGrp="1"/>
          </p:cNvSpPr>
          <p:nvPr>
            <p:ph idx="1"/>
          </p:nvPr>
        </p:nvSpPr>
        <p:spPr/>
        <p:txBody>
          <a:bodyPr/>
          <a:lstStyle/>
          <a:p>
            <a:r>
              <a:rPr lang="en-US" dirty="0"/>
              <a:t>Now we have a measurement (</a:t>
            </a:r>
            <a:r>
              <a:rPr lang="en-US" b="1" dirty="0"/>
              <a:t>MV</a:t>
            </a:r>
            <a:r>
              <a:rPr lang="en-US" dirty="0"/>
              <a:t>), some value that we want it to be (</a:t>
            </a:r>
            <a:r>
              <a:rPr lang="en-US" b="1" dirty="0"/>
              <a:t>SP</a:t>
            </a:r>
            <a:r>
              <a:rPr lang="en-US" dirty="0"/>
              <a:t>), and some way to make changes to the process (</a:t>
            </a:r>
            <a:r>
              <a:rPr lang="en-US" b="1" dirty="0"/>
              <a:t>control input</a:t>
            </a:r>
            <a:r>
              <a:rPr lang="en-US" dirty="0"/>
              <a:t>)</a:t>
            </a:r>
          </a:p>
          <a:p>
            <a:r>
              <a:rPr lang="en-US" dirty="0"/>
              <a:t>We can ‘</a:t>
            </a:r>
            <a:r>
              <a:rPr lang="en-US" b="1" dirty="0"/>
              <a:t>close the loop</a:t>
            </a:r>
            <a:r>
              <a:rPr lang="en-US" dirty="0"/>
              <a:t>’</a:t>
            </a:r>
          </a:p>
          <a:p>
            <a:endParaRPr lang="en-GB" dirty="0"/>
          </a:p>
        </p:txBody>
      </p:sp>
      <p:sp>
        <p:nvSpPr>
          <p:cNvPr id="4" name="Date Placeholder 3"/>
          <p:cNvSpPr>
            <a:spLocks noGrp="1"/>
          </p:cNvSpPr>
          <p:nvPr>
            <p:ph type="dt" sz="half" idx="2"/>
          </p:nvPr>
        </p:nvSpPr>
        <p:spPr/>
        <p:txBody>
          <a:bodyPr/>
          <a:lstStyle/>
          <a:p>
            <a:fld id="{B4BFD808-6B56-4447-9401-2398D08EE3C0}" type="datetime1">
              <a:rPr lang="en-US" smtClean="0"/>
              <a:pPr/>
              <a:t>10/19/2021</a:t>
            </a:fld>
            <a:endParaRPr lang="en-US" dirty="0"/>
          </a:p>
        </p:txBody>
      </p:sp>
      <p:sp>
        <p:nvSpPr>
          <p:cNvPr id="5" name="Footer Placeholder 4"/>
          <p:cNvSpPr>
            <a:spLocks noGrp="1"/>
          </p:cNvSpPr>
          <p:nvPr>
            <p:ph type="ftr" sz="quarter" idx="3"/>
          </p:nvPr>
        </p:nvSpPr>
        <p:spPr/>
        <p:txBody>
          <a:bodyPr/>
          <a:lstStyle/>
          <a:p>
            <a:r>
              <a:rPr lang="en-US" dirty="0"/>
              <a:t>Document reference</a:t>
            </a:r>
          </a:p>
        </p:txBody>
      </p:sp>
      <p:sp>
        <p:nvSpPr>
          <p:cNvPr id="6" name="Slide Number Placeholder 5"/>
          <p:cNvSpPr>
            <a:spLocks noGrp="1"/>
          </p:cNvSpPr>
          <p:nvPr>
            <p:ph type="sldNum" sz="quarter" idx="4"/>
          </p:nvPr>
        </p:nvSpPr>
        <p:spPr/>
        <p:txBody>
          <a:bodyPr/>
          <a:lstStyle/>
          <a:p>
            <a:fld id="{17918391-D411-FE40-AAD7-861AE5233E0E}" type="slidenum">
              <a:rPr lang="en-US" smtClean="0"/>
              <a:pPr/>
              <a:t>9</a:t>
            </a:fld>
            <a:endParaRPr lang="en-US" dirty="0"/>
          </a:p>
        </p:txBody>
      </p:sp>
      <p:pic>
        <p:nvPicPr>
          <p:cNvPr id="7" name="Picture 2" descr="http://blog.opticontrols.com/wp-content/uploads/2011/03/Manual-Control.png"/>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5583666" y="2359006"/>
            <a:ext cx="3392845" cy="20426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63334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Controller as a System</a:t>
            </a:r>
            <a:endParaRPr lang="en-GB" dirty="0"/>
          </a:p>
        </p:txBody>
      </p:sp>
      <p:sp>
        <p:nvSpPr>
          <p:cNvPr id="3" name="Content Placeholder 2"/>
          <p:cNvSpPr>
            <a:spLocks noGrp="1"/>
          </p:cNvSpPr>
          <p:nvPr>
            <p:ph idx="1"/>
          </p:nvPr>
        </p:nvSpPr>
        <p:spPr/>
        <p:txBody>
          <a:bodyPr/>
          <a:lstStyle/>
          <a:p>
            <a:r>
              <a:rPr lang="en-US" dirty="0"/>
              <a:t>Now we can see that any controller can be thought of as a system that takes a </a:t>
            </a:r>
            <a:r>
              <a:rPr lang="en-US" b="1" dirty="0" err="1"/>
              <a:t>setpoint</a:t>
            </a:r>
            <a:r>
              <a:rPr lang="en-US" dirty="0"/>
              <a:t> and a </a:t>
            </a:r>
            <a:r>
              <a:rPr lang="en-US" b="1" dirty="0"/>
              <a:t>measured value </a:t>
            </a:r>
            <a:r>
              <a:rPr lang="en-US" dirty="0"/>
              <a:t>as inputs, and gives a </a:t>
            </a:r>
            <a:r>
              <a:rPr lang="en-US" b="1" dirty="0"/>
              <a:t>control</a:t>
            </a:r>
            <a:r>
              <a:rPr lang="en-US" dirty="0"/>
              <a:t> signal as an output</a:t>
            </a:r>
          </a:p>
          <a:p>
            <a:pPr marL="36576" indent="0">
              <a:buNone/>
            </a:pPr>
            <a:endParaRPr lang="en-GB" b="1" dirty="0"/>
          </a:p>
        </p:txBody>
      </p:sp>
      <p:sp>
        <p:nvSpPr>
          <p:cNvPr id="4" name="Date Placeholder 3"/>
          <p:cNvSpPr>
            <a:spLocks noGrp="1"/>
          </p:cNvSpPr>
          <p:nvPr>
            <p:ph type="dt" sz="half" idx="2"/>
          </p:nvPr>
        </p:nvSpPr>
        <p:spPr/>
        <p:txBody>
          <a:bodyPr/>
          <a:lstStyle/>
          <a:p>
            <a:fld id="{B4BFD808-6B56-4447-9401-2398D08EE3C0}" type="datetime1">
              <a:rPr lang="en-US" smtClean="0"/>
              <a:pPr/>
              <a:t>10/19/2021</a:t>
            </a:fld>
            <a:endParaRPr lang="en-US" dirty="0"/>
          </a:p>
        </p:txBody>
      </p:sp>
      <p:sp>
        <p:nvSpPr>
          <p:cNvPr id="5" name="Footer Placeholder 4"/>
          <p:cNvSpPr>
            <a:spLocks noGrp="1"/>
          </p:cNvSpPr>
          <p:nvPr>
            <p:ph type="ftr" sz="quarter" idx="3"/>
          </p:nvPr>
        </p:nvSpPr>
        <p:spPr/>
        <p:txBody>
          <a:bodyPr/>
          <a:lstStyle/>
          <a:p>
            <a:r>
              <a:rPr lang="en-US"/>
              <a:t>Document reference</a:t>
            </a:r>
            <a:endParaRPr lang="en-US" dirty="0"/>
          </a:p>
        </p:txBody>
      </p:sp>
      <p:sp>
        <p:nvSpPr>
          <p:cNvPr id="6" name="Slide Number Placeholder 5"/>
          <p:cNvSpPr>
            <a:spLocks noGrp="1"/>
          </p:cNvSpPr>
          <p:nvPr>
            <p:ph type="sldNum" sz="quarter" idx="4"/>
          </p:nvPr>
        </p:nvSpPr>
        <p:spPr/>
        <p:txBody>
          <a:bodyPr/>
          <a:lstStyle/>
          <a:p>
            <a:fld id="{17918391-D411-FE40-AAD7-861AE5233E0E}" type="slidenum">
              <a:rPr lang="en-US" smtClean="0"/>
              <a:pPr/>
              <a:t>10</a:t>
            </a:fld>
            <a:endParaRPr lang="en-US" dirty="0"/>
          </a:p>
        </p:txBody>
      </p:sp>
      <p:grpSp>
        <p:nvGrpSpPr>
          <p:cNvPr id="16" name="Group 15"/>
          <p:cNvGrpSpPr/>
          <p:nvPr/>
        </p:nvGrpSpPr>
        <p:grpSpPr>
          <a:xfrm>
            <a:off x="2212602" y="3102789"/>
            <a:ext cx="5036007" cy="794728"/>
            <a:chOff x="2212602" y="3102789"/>
            <a:chExt cx="5036007" cy="794728"/>
          </a:xfrm>
        </p:grpSpPr>
        <p:sp>
          <p:nvSpPr>
            <p:cNvPr id="7" name="Rounded Rectangle 6"/>
            <p:cNvSpPr/>
            <p:nvPr/>
          </p:nvSpPr>
          <p:spPr>
            <a:xfrm>
              <a:off x="3642646" y="3109865"/>
              <a:ext cx="1855961" cy="787652"/>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Controller</a:t>
              </a:r>
              <a:endParaRPr lang="en-GB" dirty="0"/>
            </a:p>
          </p:txBody>
        </p:sp>
        <p:cxnSp>
          <p:nvCxnSpPr>
            <p:cNvPr id="9" name="Straight Arrow Connector 8"/>
            <p:cNvCxnSpPr/>
            <p:nvPr/>
          </p:nvCxnSpPr>
          <p:spPr>
            <a:xfrm>
              <a:off x="2827834" y="3286407"/>
              <a:ext cx="814812"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0" name="Straight Arrow Connector 9"/>
            <p:cNvCxnSpPr/>
            <p:nvPr/>
          </p:nvCxnSpPr>
          <p:spPr>
            <a:xfrm>
              <a:off x="2827834" y="3696831"/>
              <a:ext cx="814812"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1" name="Straight Arrow Connector 10"/>
            <p:cNvCxnSpPr/>
            <p:nvPr/>
          </p:nvCxnSpPr>
          <p:spPr>
            <a:xfrm>
              <a:off x="5498607" y="3514253"/>
              <a:ext cx="814812"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2231837" y="3102789"/>
              <a:ext cx="492443" cy="369332"/>
            </a:xfrm>
            <a:prstGeom prst="rect">
              <a:avLst/>
            </a:prstGeom>
            <a:noFill/>
          </p:spPr>
          <p:txBody>
            <a:bodyPr wrap="none" rtlCol="0">
              <a:spAutoFit/>
            </a:bodyPr>
            <a:lstStyle/>
            <a:p>
              <a:r>
                <a:rPr lang="en-US" dirty="0"/>
                <a:t>SP</a:t>
              </a:r>
              <a:endParaRPr lang="en-GB" dirty="0"/>
            </a:p>
          </p:txBody>
        </p:sp>
        <p:sp>
          <p:nvSpPr>
            <p:cNvPr id="14" name="TextBox 13"/>
            <p:cNvSpPr txBox="1"/>
            <p:nvPr/>
          </p:nvSpPr>
          <p:spPr>
            <a:xfrm>
              <a:off x="2212602" y="3499164"/>
              <a:ext cx="530915" cy="369332"/>
            </a:xfrm>
            <a:prstGeom prst="rect">
              <a:avLst/>
            </a:prstGeom>
            <a:noFill/>
          </p:spPr>
          <p:txBody>
            <a:bodyPr wrap="none" rtlCol="0">
              <a:spAutoFit/>
            </a:bodyPr>
            <a:lstStyle/>
            <a:p>
              <a:r>
                <a:rPr lang="en-US" dirty="0"/>
                <a:t>MV</a:t>
              </a:r>
              <a:endParaRPr lang="en-GB" dirty="0"/>
            </a:p>
          </p:txBody>
        </p:sp>
        <p:sp>
          <p:nvSpPr>
            <p:cNvPr id="15" name="TextBox 14"/>
            <p:cNvSpPr txBox="1"/>
            <p:nvPr/>
          </p:nvSpPr>
          <p:spPr>
            <a:xfrm>
              <a:off x="6320150" y="3314498"/>
              <a:ext cx="928459" cy="369332"/>
            </a:xfrm>
            <a:prstGeom prst="rect">
              <a:avLst/>
            </a:prstGeom>
            <a:noFill/>
          </p:spPr>
          <p:txBody>
            <a:bodyPr wrap="none" rtlCol="0">
              <a:spAutoFit/>
            </a:bodyPr>
            <a:lstStyle/>
            <a:p>
              <a:r>
                <a:rPr lang="en-US" dirty="0"/>
                <a:t>Control</a:t>
              </a:r>
              <a:endParaRPr lang="en-GB" dirty="0"/>
            </a:p>
          </p:txBody>
        </p:sp>
      </p:grpSp>
    </p:spTree>
    <p:extLst>
      <p:ext uri="{BB962C8B-B14F-4D97-AF65-F5344CB8AC3E}">
        <p14:creationId xmlns:p14="http://schemas.microsoft.com/office/powerpoint/2010/main" val="32559636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Controller as a System</a:t>
            </a:r>
            <a:endParaRPr lang="en-GB" dirty="0"/>
          </a:p>
        </p:txBody>
      </p:sp>
      <p:sp>
        <p:nvSpPr>
          <p:cNvPr id="3" name="Content Placeholder 2"/>
          <p:cNvSpPr>
            <a:spLocks noGrp="1"/>
          </p:cNvSpPr>
          <p:nvPr>
            <p:ph idx="1"/>
          </p:nvPr>
        </p:nvSpPr>
        <p:spPr>
          <a:xfrm>
            <a:off x="457200" y="1930887"/>
            <a:ext cx="8229600" cy="2266463"/>
          </a:xfrm>
        </p:spPr>
        <p:txBody>
          <a:bodyPr/>
          <a:lstStyle/>
          <a:p>
            <a:r>
              <a:rPr lang="en-US" dirty="0"/>
              <a:t>The controller needs to convert two signals of one physical quantity (such as temperature) into one signal of another (such as valve position)</a:t>
            </a:r>
            <a:endParaRPr lang="en-GB" dirty="0"/>
          </a:p>
        </p:txBody>
      </p:sp>
      <p:sp>
        <p:nvSpPr>
          <p:cNvPr id="4" name="Date Placeholder 3"/>
          <p:cNvSpPr>
            <a:spLocks noGrp="1"/>
          </p:cNvSpPr>
          <p:nvPr>
            <p:ph type="dt" sz="half" idx="2"/>
          </p:nvPr>
        </p:nvSpPr>
        <p:spPr/>
        <p:txBody>
          <a:bodyPr/>
          <a:lstStyle/>
          <a:p>
            <a:fld id="{B4BFD808-6B56-4447-9401-2398D08EE3C0}" type="datetime1">
              <a:rPr lang="en-US" smtClean="0"/>
              <a:pPr/>
              <a:t>10/19/2021</a:t>
            </a:fld>
            <a:endParaRPr lang="en-US" dirty="0"/>
          </a:p>
        </p:txBody>
      </p:sp>
      <p:sp>
        <p:nvSpPr>
          <p:cNvPr id="5" name="Footer Placeholder 4"/>
          <p:cNvSpPr>
            <a:spLocks noGrp="1"/>
          </p:cNvSpPr>
          <p:nvPr>
            <p:ph type="ftr" sz="quarter" idx="3"/>
          </p:nvPr>
        </p:nvSpPr>
        <p:spPr/>
        <p:txBody>
          <a:bodyPr/>
          <a:lstStyle/>
          <a:p>
            <a:r>
              <a:rPr lang="en-US"/>
              <a:t>Document reference</a:t>
            </a:r>
            <a:endParaRPr lang="en-US" dirty="0"/>
          </a:p>
        </p:txBody>
      </p:sp>
      <p:sp>
        <p:nvSpPr>
          <p:cNvPr id="6" name="Slide Number Placeholder 5"/>
          <p:cNvSpPr>
            <a:spLocks noGrp="1"/>
          </p:cNvSpPr>
          <p:nvPr>
            <p:ph type="sldNum" sz="quarter" idx="4"/>
          </p:nvPr>
        </p:nvSpPr>
        <p:spPr/>
        <p:txBody>
          <a:bodyPr/>
          <a:lstStyle/>
          <a:p>
            <a:fld id="{17918391-D411-FE40-AAD7-861AE5233E0E}" type="slidenum">
              <a:rPr lang="en-US" smtClean="0"/>
              <a:pPr/>
              <a:t>11</a:t>
            </a:fld>
            <a:endParaRPr lang="en-US" dirty="0"/>
          </a:p>
        </p:txBody>
      </p:sp>
      <p:sp>
        <p:nvSpPr>
          <p:cNvPr id="7" name="Rounded Rectangle 6"/>
          <p:cNvSpPr/>
          <p:nvPr/>
        </p:nvSpPr>
        <p:spPr>
          <a:xfrm>
            <a:off x="3642646" y="1001281"/>
            <a:ext cx="1855961" cy="787652"/>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Controller</a:t>
            </a:r>
            <a:endParaRPr lang="en-GB" dirty="0"/>
          </a:p>
        </p:txBody>
      </p:sp>
      <p:cxnSp>
        <p:nvCxnSpPr>
          <p:cNvPr id="8" name="Straight Arrow Connector 7"/>
          <p:cNvCxnSpPr/>
          <p:nvPr/>
        </p:nvCxnSpPr>
        <p:spPr>
          <a:xfrm>
            <a:off x="2827834" y="1177823"/>
            <a:ext cx="814812"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9" name="Straight Arrow Connector 8"/>
          <p:cNvCxnSpPr/>
          <p:nvPr/>
        </p:nvCxnSpPr>
        <p:spPr>
          <a:xfrm>
            <a:off x="2827834" y="1588247"/>
            <a:ext cx="814812"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0" name="Straight Arrow Connector 9"/>
          <p:cNvCxnSpPr/>
          <p:nvPr/>
        </p:nvCxnSpPr>
        <p:spPr>
          <a:xfrm>
            <a:off x="5498607" y="1405669"/>
            <a:ext cx="814812"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2231837" y="994205"/>
            <a:ext cx="492443" cy="369332"/>
          </a:xfrm>
          <a:prstGeom prst="rect">
            <a:avLst/>
          </a:prstGeom>
          <a:noFill/>
        </p:spPr>
        <p:txBody>
          <a:bodyPr wrap="none" rtlCol="0">
            <a:spAutoFit/>
          </a:bodyPr>
          <a:lstStyle/>
          <a:p>
            <a:r>
              <a:rPr lang="en-US" dirty="0"/>
              <a:t>SP</a:t>
            </a:r>
            <a:endParaRPr lang="en-GB" dirty="0"/>
          </a:p>
        </p:txBody>
      </p:sp>
      <p:sp>
        <p:nvSpPr>
          <p:cNvPr id="12" name="TextBox 11"/>
          <p:cNvSpPr txBox="1"/>
          <p:nvPr/>
        </p:nvSpPr>
        <p:spPr>
          <a:xfrm>
            <a:off x="2212602" y="1390580"/>
            <a:ext cx="530915" cy="369332"/>
          </a:xfrm>
          <a:prstGeom prst="rect">
            <a:avLst/>
          </a:prstGeom>
          <a:noFill/>
        </p:spPr>
        <p:txBody>
          <a:bodyPr wrap="none" rtlCol="0">
            <a:spAutoFit/>
          </a:bodyPr>
          <a:lstStyle/>
          <a:p>
            <a:r>
              <a:rPr lang="en-US" dirty="0"/>
              <a:t>MV</a:t>
            </a:r>
            <a:endParaRPr lang="en-GB" dirty="0"/>
          </a:p>
        </p:txBody>
      </p:sp>
      <p:sp>
        <p:nvSpPr>
          <p:cNvPr id="13" name="TextBox 12"/>
          <p:cNvSpPr txBox="1"/>
          <p:nvPr/>
        </p:nvSpPr>
        <p:spPr>
          <a:xfrm>
            <a:off x="6320150" y="1205914"/>
            <a:ext cx="928459" cy="369332"/>
          </a:xfrm>
          <a:prstGeom prst="rect">
            <a:avLst/>
          </a:prstGeom>
          <a:noFill/>
        </p:spPr>
        <p:txBody>
          <a:bodyPr wrap="none" rtlCol="0">
            <a:spAutoFit/>
          </a:bodyPr>
          <a:lstStyle/>
          <a:p>
            <a:r>
              <a:rPr lang="en-US" dirty="0"/>
              <a:t>Control</a:t>
            </a:r>
            <a:endParaRPr lang="en-GB" dirty="0"/>
          </a:p>
        </p:txBody>
      </p:sp>
      <p:pic>
        <p:nvPicPr>
          <p:cNvPr id="14" name="Picture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42861" y="1163354"/>
            <a:ext cx="470161" cy="470161"/>
          </a:xfrm>
          <a:prstGeom prst="rect">
            <a:avLst/>
          </a:prstGeom>
        </p:spPr>
      </p:pic>
      <p:pic>
        <p:nvPicPr>
          <p:cNvPr id="15" name="Picture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87914" y="1047279"/>
            <a:ext cx="690442" cy="702309"/>
          </a:xfrm>
          <a:prstGeom prst="rect">
            <a:avLst/>
          </a:prstGeom>
        </p:spPr>
      </p:pic>
    </p:spTree>
    <p:extLst>
      <p:ext uri="{BB962C8B-B14F-4D97-AF65-F5344CB8AC3E}">
        <p14:creationId xmlns:p14="http://schemas.microsoft.com/office/powerpoint/2010/main" val="29300376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Controller as a System</a:t>
            </a:r>
            <a:endParaRPr lang="en-GB" dirty="0"/>
          </a:p>
        </p:txBody>
      </p:sp>
      <p:sp>
        <p:nvSpPr>
          <p:cNvPr id="3" name="Content Placeholder 2"/>
          <p:cNvSpPr>
            <a:spLocks noGrp="1"/>
          </p:cNvSpPr>
          <p:nvPr>
            <p:ph idx="1"/>
          </p:nvPr>
        </p:nvSpPr>
        <p:spPr/>
        <p:txBody>
          <a:bodyPr>
            <a:normAutofit lnSpcReduction="10000"/>
          </a:bodyPr>
          <a:lstStyle/>
          <a:p>
            <a:r>
              <a:rPr lang="en-US" dirty="0"/>
              <a:t>We know that the process is a </a:t>
            </a:r>
            <a:r>
              <a:rPr lang="en-US" b="1" dirty="0"/>
              <a:t>dynamic</a:t>
            </a:r>
            <a:r>
              <a:rPr lang="en-US" dirty="0"/>
              <a:t> system:</a:t>
            </a:r>
          </a:p>
          <a:p>
            <a:pPr lvl="1"/>
            <a:r>
              <a:rPr lang="en-US" dirty="0"/>
              <a:t>Its outputs depend on </a:t>
            </a:r>
            <a:r>
              <a:rPr lang="en-US" b="1" dirty="0"/>
              <a:t>current</a:t>
            </a:r>
            <a:r>
              <a:rPr lang="en-US" dirty="0"/>
              <a:t> inputs as well as its </a:t>
            </a:r>
            <a:r>
              <a:rPr lang="en-US" b="1" dirty="0"/>
              <a:t>past </a:t>
            </a:r>
            <a:r>
              <a:rPr lang="en-US" dirty="0"/>
              <a:t>state </a:t>
            </a:r>
          </a:p>
          <a:p>
            <a:r>
              <a:rPr lang="en-US" dirty="0"/>
              <a:t>For the controller to deal with this, it makes sense that it should be a </a:t>
            </a:r>
            <a:r>
              <a:rPr lang="en-US" b="1" dirty="0"/>
              <a:t>dynamic</a:t>
            </a:r>
            <a:r>
              <a:rPr lang="en-US" dirty="0"/>
              <a:t> system too</a:t>
            </a:r>
            <a:endParaRPr lang="en-GB" dirty="0"/>
          </a:p>
        </p:txBody>
      </p:sp>
      <p:sp>
        <p:nvSpPr>
          <p:cNvPr id="4" name="Date Placeholder 3"/>
          <p:cNvSpPr>
            <a:spLocks noGrp="1"/>
          </p:cNvSpPr>
          <p:nvPr>
            <p:ph type="dt" sz="half" idx="2"/>
          </p:nvPr>
        </p:nvSpPr>
        <p:spPr/>
        <p:txBody>
          <a:bodyPr/>
          <a:lstStyle/>
          <a:p>
            <a:fld id="{B4BFD808-6B56-4447-9401-2398D08EE3C0}" type="datetime1">
              <a:rPr lang="en-US" smtClean="0"/>
              <a:pPr/>
              <a:t>10/19/2021</a:t>
            </a:fld>
            <a:endParaRPr lang="en-US" dirty="0"/>
          </a:p>
        </p:txBody>
      </p:sp>
      <p:sp>
        <p:nvSpPr>
          <p:cNvPr id="5" name="Footer Placeholder 4"/>
          <p:cNvSpPr>
            <a:spLocks noGrp="1"/>
          </p:cNvSpPr>
          <p:nvPr>
            <p:ph type="ftr" sz="quarter" idx="3"/>
          </p:nvPr>
        </p:nvSpPr>
        <p:spPr/>
        <p:txBody>
          <a:bodyPr/>
          <a:lstStyle/>
          <a:p>
            <a:r>
              <a:rPr lang="en-US"/>
              <a:t>Document reference</a:t>
            </a:r>
            <a:endParaRPr lang="en-US" dirty="0"/>
          </a:p>
        </p:txBody>
      </p:sp>
      <p:sp>
        <p:nvSpPr>
          <p:cNvPr id="6" name="Slide Number Placeholder 5"/>
          <p:cNvSpPr>
            <a:spLocks noGrp="1"/>
          </p:cNvSpPr>
          <p:nvPr>
            <p:ph type="sldNum" sz="quarter" idx="4"/>
          </p:nvPr>
        </p:nvSpPr>
        <p:spPr/>
        <p:txBody>
          <a:bodyPr/>
          <a:lstStyle/>
          <a:p>
            <a:fld id="{17918391-D411-FE40-AAD7-861AE5233E0E}" type="slidenum">
              <a:rPr lang="en-US" smtClean="0"/>
              <a:pPr/>
              <a:t>12</a:t>
            </a:fld>
            <a:endParaRPr lang="en-US" dirty="0"/>
          </a:p>
        </p:txBody>
      </p:sp>
    </p:spTree>
    <p:extLst>
      <p:ext uri="{BB962C8B-B14F-4D97-AF65-F5344CB8AC3E}">
        <p14:creationId xmlns:p14="http://schemas.microsoft.com/office/powerpoint/2010/main" val="27163466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Error Signal</a:t>
            </a:r>
            <a:endParaRPr lang="en-GB" dirty="0"/>
          </a:p>
        </p:txBody>
      </p:sp>
      <p:sp>
        <p:nvSpPr>
          <p:cNvPr id="3" name="Content Placeholder 2"/>
          <p:cNvSpPr>
            <a:spLocks noGrp="1"/>
          </p:cNvSpPr>
          <p:nvPr>
            <p:ph idx="1"/>
          </p:nvPr>
        </p:nvSpPr>
        <p:spPr>
          <a:xfrm>
            <a:off x="457200" y="994205"/>
            <a:ext cx="8229600" cy="1640353"/>
          </a:xfrm>
        </p:spPr>
        <p:txBody>
          <a:bodyPr/>
          <a:lstStyle/>
          <a:p>
            <a:r>
              <a:rPr lang="en-US" dirty="0"/>
              <a:t>Very often we can think of the controller acting on the </a:t>
            </a:r>
            <a:r>
              <a:rPr lang="en-US" b="1" dirty="0"/>
              <a:t>difference</a:t>
            </a:r>
            <a:r>
              <a:rPr lang="en-US" dirty="0"/>
              <a:t> between SP and MV:</a:t>
            </a:r>
            <a:endParaRPr lang="en-GB" dirty="0"/>
          </a:p>
        </p:txBody>
      </p:sp>
      <p:sp>
        <p:nvSpPr>
          <p:cNvPr id="4" name="Date Placeholder 3"/>
          <p:cNvSpPr>
            <a:spLocks noGrp="1"/>
          </p:cNvSpPr>
          <p:nvPr>
            <p:ph type="dt" sz="half" idx="2"/>
          </p:nvPr>
        </p:nvSpPr>
        <p:spPr/>
        <p:txBody>
          <a:bodyPr/>
          <a:lstStyle/>
          <a:p>
            <a:fld id="{B4BFD808-6B56-4447-9401-2398D08EE3C0}" type="datetime1">
              <a:rPr lang="en-US" smtClean="0"/>
              <a:pPr/>
              <a:t>10/19/2021</a:t>
            </a:fld>
            <a:endParaRPr lang="en-US" dirty="0"/>
          </a:p>
        </p:txBody>
      </p:sp>
      <p:sp>
        <p:nvSpPr>
          <p:cNvPr id="5" name="Footer Placeholder 4"/>
          <p:cNvSpPr>
            <a:spLocks noGrp="1"/>
          </p:cNvSpPr>
          <p:nvPr>
            <p:ph type="ftr" sz="quarter" idx="3"/>
          </p:nvPr>
        </p:nvSpPr>
        <p:spPr/>
        <p:txBody>
          <a:bodyPr/>
          <a:lstStyle/>
          <a:p>
            <a:r>
              <a:rPr lang="en-US"/>
              <a:t>Document reference</a:t>
            </a:r>
            <a:endParaRPr lang="en-US" dirty="0"/>
          </a:p>
        </p:txBody>
      </p:sp>
      <p:sp>
        <p:nvSpPr>
          <p:cNvPr id="6" name="Slide Number Placeholder 5"/>
          <p:cNvSpPr>
            <a:spLocks noGrp="1"/>
          </p:cNvSpPr>
          <p:nvPr>
            <p:ph type="sldNum" sz="quarter" idx="4"/>
          </p:nvPr>
        </p:nvSpPr>
        <p:spPr/>
        <p:txBody>
          <a:bodyPr/>
          <a:lstStyle/>
          <a:p>
            <a:fld id="{17918391-D411-FE40-AAD7-861AE5233E0E}" type="slidenum">
              <a:rPr lang="en-US" smtClean="0"/>
              <a:pPr/>
              <a:t>13</a:t>
            </a:fld>
            <a:endParaRPr lang="en-US" dirty="0"/>
          </a:p>
        </p:txBody>
      </p:sp>
      <p:grpSp>
        <p:nvGrpSpPr>
          <p:cNvPr id="25" name="Group 24"/>
          <p:cNvGrpSpPr/>
          <p:nvPr/>
        </p:nvGrpSpPr>
        <p:grpSpPr>
          <a:xfrm>
            <a:off x="1143036" y="2619331"/>
            <a:ext cx="6028618" cy="1670265"/>
            <a:chOff x="1143036" y="2619331"/>
            <a:chExt cx="6028618" cy="1670265"/>
          </a:xfrm>
        </p:grpSpPr>
        <p:grpSp>
          <p:nvGrpSpPr>
            <p:cNvPr id="8" name="Group 7"/>
            <p:cNvGrpSpPr/>
            <p:nvPr/>
          </p:nvGrpSpPr>
          <p:grpSpPr>
            <a:xfrm>
              <a:off x="1143036" y="2619331"/>
              <a:ext cx="6028618" cy="1670265"/>
              <a:chOff x="1219991" y="2904515"/>
              <a:chExt cx="6028618" cy="1670265"/>
            </a:xfrm>
          </p:grpSpPr>
          <p:sp>
            <p:nvSpPr>
              <p:cNvPr id="9" name="Rounded Rectangle 8"/>
              <p:cNvSpPr/>
              <p:nvPr/>
            </p:nvSpPr>
            <p:spPr>
              <a:xfrm>
                <a:off x="3649377" y="2904515"/>
                <a:ext cx="1855961" cy="787652"/>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Controller</a:t>
                </a:r>
                <a:endParaRPr lang="en-GB" dirty="0"/>
              </a:p>
            </p:txBody>
          </p:sp>
          <p:cxnSp>
            <p:nvCxnSpPr>
              <p:cNvPr id="10" name="Straight Arrow Connector 9"/>
              <p:cNvCxnSpPr/>
              <p:nvPr/>
            </p:nvCxnSpPr>
            <p:spPr>
              <a:xfrm>
                <a:off x="2827834" y="3286407"/>
                <a:ext cx="814812"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1" name="Straight Arrow Connector 10"/>
              <p:cNvCxnSpPr/>
              <p:nvPr/>
            </p:nvCxnSpPr>
            <p:spPr>
              <a:xfrm flipV="1">
                <a:off x="2673145" y="3432306"/>
                <a:ext cx="0" cy="77314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2" name="Straight Arrow Connector 11"/>
              <p:cNvCxnSpPr/>
              <p:nvPr/>
            </p:nvCxnSpPr>
            <p:spPr>
              <a:xfrm>
                <a:off x="5505338" y="3283389"/>
                <a:ext cx="814812"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1219991" y="3101741"/>
                <a:ext cx="492443" cy="369332"/>
              </a:xfrm>
              <a:prstGeom prst="rect">
                <a:avLst/>
              </a:prstGeom>
              <a:noFill/>
            </p:spPr>
            <p:txBody>
              <a:bodyPr wrap="none" rtlCol="0">
                <a:spAutoFit/>
              </a:bodyPr>
              <a:lstStyle/>
              <a:p>
                <a:r>
                  <a:rPr lang="en-US" dirty="0"/>
                  <a:t>SP</a:t>
                </a:r>
                <a:endParaRPr lang="en-GB" dirty="0"/>
              </a:p>
            </p:txBody>
          </p:sp>
          <p:sp>
            <p:nvSpPr>
              <p:cNvPr id="14" name="TextBox 13"/>
              <p:cNvSpPr txBox="1"/>
              <p:nvPr/>
            </p:nvSpPr>
            <p:spPr>
              <a:xfrm>
                <a:off x="2407687" y="4205448"/>
                <a:ext cx="530915" cy="369332"/>
              </a:xfrm>
              <a:prstGeom prst="rect">
                <a:avLst/>
              </a:prstGeom>
              <a:noFill/>
            </p:spPr>
            <p:txBody>
              <a:bodyPr wrap="none" rtlCol="0">
                <a:spAutoFit/>
              </a:bodyPr>
              <a:lstStyle/>
              <a:p>
                <a:r>
                  <a:rPr lang="en-US" dirty="0"/>
                  <a:t>MV</a:t>
                </a:r>
                <a:endParaRPr lang="en-GB" dirty="0"/>
              </a:p>
            </p:txBody>
          </p:sp>
          <p:sp>
            <p:nvSpPr>
              <p:cNvPr id="15" name="TextBox 14"/>
              <p:cNvSpPr txBox="1"/>
              <p:nvPr/>
            </p:nvSpPr>
            <p:spPr>
              <a:xfrm>
                <a:off x="6320150" y="3113675"/>
                <a:ext cx="928459" cy="369332"/>
              </a:xfrm>
              <a:prstGeom prst="rect">
                <a:avLst/>
              </a:prstGeom>
              <a:noFill/>
            </p:spPr>
            <p:txBody>
              <a:bodyPr wrap="none" rtlCol="0">
                <a:spAutoFit/>
              </a:bodyPr>
              <a:lstStyle/>
              <a:p>
                <a:r>
                  <a:rPr lang="en-US" dirty="0"/>
                  <a:t>Control</a:t>
                </a:r>
                <a:endParaRPr lang="en-GB" dirty="0"/>
              </a:p>
            </p:txBody>
          </p:sp>
        </p:grpSp>
        <p:cxnSp>
          <p:nvCxnSpPr>
            <p:cNvPr id="19" name="Straight Arrow Connector 18"/>
            <p:cNvCxnSpPr/>
            <p:nvPr/>
          </p:nvCxnSpPr>
          <p:spPr>
            <a:xfrm>
              <a:off x="1622506" y="3001223"/>
              <a:ext cx="814812"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20" name="Oval 19"/>
            <p:cNvSpPr/>
            <p:nvPr/>
          </p:nvSpPr>
          <p:spPr>
            <a:xfrm>
              <a:off x="2450291" y="2855324"/>
              <a:ext cx="291798" cy="291798"/>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21" name="TextBox 20"/>
            <p:cNvSpPr txBox="1"/>
            <p:nvPr/>
          </p:nvSpPr>
          <p:spPr>
            <a:xfrm>
              <a:off x="2222357" y="2670658"/>
              <a:ext cx="319318" cy="369332"/>
            </a:xfrm>
            <a:prstGeom prst="rect">
              <a:avLst/>
            </a:prstGeom>
            <a:noFill/>
          </p:spPr>
          <p:txBody>
            <a:bodyPr wrap="none" rtlCol="0">
              <a:spAutoFit/>
            </a:bodyPr>
            <a:lstStyle/>
            <a:p>
              <a:r>
                <a:rPr lang="en-US" dirty="0"/>
                <a:t>+</a:t>
              </a:r>
              <a:endParaRPr lang="en-GB" dirty="0"/>
            </a:p>
          </p:txBody>
        </p:sp>
        <p:sp>
          <p:nvSpPr>
            <p:cNvPr id="22" name="TextBox 21"/>
            <p:cNvSpPr txBox="1"/>
            <p:nvPr/>
          </p:nvSpPr>
          <p:spPr>
            <a:xfrm>
              <a:off x="2600037" y="3025806"/>
              <a:ext cx="261610" cy="369332"/>
            </a:xfrm>
            <a:prstGeom prst="rect">
              <a:avLst/>
            </a:prstGeom>
            <a:noFill/>
          </p:spPr>
          <p:txBody>
            <a:bodyPr wrap="none" rtlCol="0">
              <a:spAutoFit/>
            </a:bodyPr>
            <a:lstStyle/>
            <a:p>
              <a:r>
                <a:rPr lang="en-US" dirty="0"/>
                <a:t>-</a:t>
              </a:r>
              <a:endParaRPr lang="en-GB" dirty="0"/>
            </a:p>
          </p:txBody>
        </p:sp>
        <p:sp>
          <p:nvSpPr>
            <p:cNvPr id="23" name="TextBox 22"/>
            <p:cNvSpPr txBox="1"/>
            <p:nvPr/>
          </p:nvSpPr>
          <p:spPr>
            <a:xfrm>
              <a:off x="2829027" y="2659140"/>
              <a:ext cx="697627" cy="369332"/>
            </a:xfrm>
            <a:prstGeom prst="rect">
              <a:avLst/>
            </a:prstGeom>
            <a:noFill/>
          </p:spPr>
          <p:txBody>
            <a:bodyPr wrap="none" rtlCol="0">
              <a:spAutoFit/>
            </a:bodyPr>
            <a:lstStyle/>
            <a:p>
              <a:r>
                <a:rPr lang="en-US" dirty="0"/>
                <a:t>Error</a:t>
              </a:r>
              <a:endParaRPr lang="en-GB" dirty="0"/>
            </a:p>
          </p:txBody>
        </p:sp>
        <p:sp>
          <p:nvSpPr>
            <p:cNvPr id="24" name="TextBox 23"/>
            <p:cNvSpPr txBox="1"/>
            <p:nvPr/>
          </p:nvSpPr>
          <p:spPr>
            <a:xfrm>
              <a:off x="2432687" y="2805040"/>
              <a:ext cx="327334" cy="369332"/>
            </a:xfrm>
            <a:prstGeom prst="rect">
              <a:avLst/>
            </a:prstGeom>
            <a:noFill/>
          </p:spPr>
          <p:txBody>
            <a:bodyPr wrap="none" rtlCol="0">
              <a:spAutoFit/>
            </a:bodyPr>
            <a:lstStyle/>
            <a:p>
              <a:r>
                <a:rPr lang="en-US" dirty="0"/>
                <a:t>Σ</a:t>
              </a:r>
              <a:endParaRPr lang="en-GB" dirty="0"/>
            </a:p>
          </p:txBody>
        </p:sp>
      </p:grpSp>
    </p:spTree>
    <p:extLst>
      <p:ext uri="{BB962C8B-B14F-4D97-AF65-F5344CB8AC3E}">
        <p14:creationId xmlns:p14="http://schemas.microsoft.com/office/powerpoint/2010/main" val="20515089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Closed Loop</a:t>
            </a:r>
            <a:endParaRPr lang="en-GB" dirty="0"/>
          </a:p>
        </p:txBody>
      </p:sp>
      <p:sp>
        <p:nvSpPr>
          <p:cNvPr id="3" name="Content Placeholder 2"/>
          <p:cNvSpPr>
            <a:spLocks noGrp="1"/>
          </p:cNvSpPr>
          <p:nvPr>
            <p:ph idx="1"/>
          </p:nvPr>
        </p:nvSpPr>
        <p:spPr>
          <a:xfrm>
            <a:off x="457200" y="2889929"/>
            <a:ext cx="8229600" cy="1307421"/>
          </a:xfrm>
        </p:spPr>
        <p:txBody>
          <a:bodyPr/>
          <a:lstStyle/>
          <a:p>
            <a:pPr marL="36576" indent="0">
              <a:buNone/>
            </a:pPr>
            <a:r>
              <a:rPr lang="en-US" dirty="0"/>
              <a:t>This is the ‘classic’ closed loop block diagram representation of a control system</a:t>
            </a:r>
          </a:p>
          <a:p>
            <a:pPr marL="36576" indent="0">
              <a:buNone/>
            </a:pPr>
            <a:endParaRPr lang="en-GB" dirty="0"/>
          </a:p>
        </p:txBody>
      </p:sp>
      <p:sp>
        <p:nvSpPr>
          <p:cNvPr id="4" name="Date Placeholder 3"/>
          <p:cNvSpPr>
            <a:spLocks noGrp="1"/>
          </p:cNvSpPr>
          <p:nvPr>
            <p:ph type="dt" sz="half" idx="2"/>
          </p:nvPr>
        </p:nvSpPr>
        <p:spPr/>
        <p:txBody>
          <a:bodyPr/>
          <a:lstStyle/>
          <a:p>
            <a:fld id="{B4BFD808-6B56-4447-9401-2398D08EE3C0}" type="datetime1">
              <a:rPr lang="en-US" smtClean="0"/>
              <a:pPr/>
              <a:t>10/19/2021</a:t>
            </a:fld>
            <a:endParaRPr lang="en-US" dirty="0"/>
          </a:p>
        </p:txBody>
      </p:sp>
      <p:sp>
        <p:nvSpPr>
          <p:cNvPr id="5" name="Footer Placeholder 4"/>
          <p:cNvSpPr>
            <a:spLocks noGrp="1"/>
          </p:cNvSpPr>
          <p:nvPr>
            <p:ph type="ftr" sz="quarter" idx="3"/>
          </p:nvPr>
        </p:nvSpPr>
        <p:spPr/>
        <p:txBody>
          <a:bodyPr/>
          <a:lstStyle/>
          <a:p>
            <a:r>
              <a:rPr lang="en-US"/>
              <a:t>Document reference</a:t>
            </a:r>
            <a:endParaRPr lang="en-US" dirty="0"/>
          </a:p>
        </p:txBody>
      </p:sp>
      <p:sp>
        <p:nvSpPr>
          <p:cNvPr id="6" name="Slide Number Placeholder 5"/>
          <p:cNvSpPr>
            <a:spLocks noGrp="1"/>
          </p:cNvSpPr>
          <p:nvPr>
            <p:ph type="sldNum" sz="quarter" idx="4"/>
          </p:nvPr>
        </p:nvSpPr>
        <p:spPr/>
        <p:txBody>
          <a:bodyPr/>
          <a:lstStyle/>
          <a:p>
            <a:fld id="{17918391-D411-FE40-AAD7-861AE5233E0E}" type="slidenum">
              <a:rPr lang="en-US" smtClean="0"/>
              <a:pPr/>
              <a:t>14</a:t>
            </a:fld>
            <a:endParaRPr lang="en-US" dirty="0"/>
          </a:p>
        </p:txBody>
      </p:sp>
      <p:grpSp>
        <p:nvGrpSpPr>
          <p:cNvPr id="34" name="Group 33"/>
          <p:cNvGrpSpPr/>
          <p:nvPr/>
        </p:nvGrpSpPr>
        <p:grpSpPr>
          <a:xfrm>
            <a:off x="512345" y="1075715"/>
            <a:ext cx="6588590" cy="1670265"/>
            <a:chOff x="512345" y="1075715"/>
            <a:chExt cx="6588590" cy="1670265"/>
          </a:xfrm>
        </p:grpSpPr>
        <p:grpSp>
          <p:nvGrpSpPr>
            <p:cNvPr id="8" name="Group 7"/>
            <p:cNvGrpSpPr/>
            <p:nvPr/>
          </p:nvGrpSpPr>
          <p:grpSpPr>
            <a:xfrm>
              <a:off x="512345" y="1075715"/>
              <a:ext cx="4525909" cy="1670265"/>
              <a:chOff x="1219991" y="2904515"/>
              <a:chExt cx="4525909" cy="1670265"/>
            </a:xfrm>
          </p:grpSpPr>
          <p:sp>
            <p:nvSpPr>
              <p:cNvPr id="15" name="Rounded Rectangle 14"/>
              <p:cNvSpPr/>
              <p:nvPr/>
            </p:nvSpPr>
            <p:spPr>
              <a:xfrm>
                <a:off x="3649377" y="2904515"/>
                <a:ext cx="1281711" cy="787652"/>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Controller</a:t>
                </a:r>
                <a:endParaRPr lang="en-GB" dirty="0"/>
              </a:p>
            </p:txBody>
          </p:sp>
          <p:cxnSp>
            <p:nvCxnSpPr>
              <p:cNvPr id="16" name="Straight Arrow Connector 15"/>
              <p:cNvCxnSpPr/>
              <p:nvPr/>
            </p:nvCxnSpPr>
            <p:spPr>
              <a:xfrm>
                <a:off x="2827834" y="3286407"/>
                <a:ext cx="814812"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p:nvPr/>
            </p:nvCxnSpPr>
            <p:spPr>
              <a:xfrm flipV="1">
                <a:off x="2673145" y="3432306"/>
                <a:ext cx="0" cy="77314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p:nvPr/>
            </p:nvCxnSpPr>
            <p:spPr>
              <a:xfrm>
                <a:off x="4931088" y="3298341"/>
                <a:ext cx="814812"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1219991" y="3101741"/>
                <a:ext cx="492443" cy="369332"/>
              </a:xfrm>
              <a:prstGeom prst="rect">
                <a:avLst/>
              </a:prstGeom>
              <a:noFill/>
            </p:spPr>
            <p:txBody>
              <a:bodyPr wrap="none" rtlCol="0">
                <a:spAutoFit/>
              </a:bodyPr>
              <a:lstStyle/>
              <a:p>
                <a:r>
                  <a:rPr lang="en-US" dirty="0"/>
                  <a:t>SP</a:t>
                </a:r>
                <a:endParaRPr lang="en-GB" dirty="0"/>
              </a:p>
            </p:txBody>
          </p:sp>
          <p:sp>
            <p:nvSpPr>
              <p:cNvPr id="20" name="TextBox 19"/>
              <p:cNvSpPr txBox="1"/>
              <p:nvPr/>
            </p:nvSpPr>
            <p:spPr>
              <a:xfrm>
                <a:off x="2407687" y="4205448"/>
                <a:ext cx="530915" cy="369332"/>
              </a:xfrm>
              <a:prstGeom prst="rect">
                <a:avLst/>
              </a:prstGeom>
              <a:noFill/>
            </p:spPr>
            <p:txBody>
              <a:bodyPr wrap="none" rtlCol="0">
                <a:spAutoFit/>
              </a:bodyPr>
              <a:lstStyle/>
              <a:p>
                <a:r>
                  <a:rPr lang="en-US" dirty="0"/>
                  <a:t>MV</a:t>
                </a:r>
                <a:endParaRPr lang="en-GB" dirty="0"/>
              </a:p>
            </p:txBody>
          </p:sp>
        </p:grpSp>
        <p:cxnSp>
          <p:nvCxnSpPr>
            <p:cNvPr id="9" name="Straight Arrow Connector 8"/>
            <p:cNvCxnSpPr/>
            <p:nvPr/>
          </p:nvCxnSpPr>
          <p:spPr>
            <a:xfrm>
              <a:off x="991815" y="1457607"/>
              <a:ext cx="814812"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0" name="Oval 9"/>
            <p:cNvSpPr/>
            <p:nvPr/>
          </p:nvSpPr>
          <p:spPr>
            <a:xfrm>
              <a:off x="1819600" y="1311708"/>
              <a:ext cx="291798" cy="291798"/>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1" name="TextBox 10"/>
            <p:cNvSpPr txBox="1"/>
            <p:nvPr/>
          </p:nvSpPr>
          <p:spPr>
            <a:xfrm>
              <a:off x="1591666" y="1127042"/>
              <a:ext cx="319318" cy="369332"/>
            </a:xfrm>
            <a:prstGeom prst="rect">
              <a:avLst/>
            </a:prstGeom>
            <a:noFill/>
          </p:spPr>
          <p:txBody>
            <a:bodyPr wrap="none" rtlCol="0">
              <a:spAutoFit/>
            </a:bodyPr>
            <a:lstStyle/>
            <a:p>
              <a:r>
                <a:rPr lang="en-US" dirty="0"/>
                <a:t>+</a:t>
              </a:r>
              <a:endParaRPr lang="en-GB" dirty="0"/>
            </a:p>
          </p:txBody>
        </p:sp>
        <p:sp>
          <p:nvSpPr>
            <p:cNvPr id="12" name="TextBox 11"/>
            <p:cNvSpPr txBox="1"/>
            <p:nvPr/>
          </p:nvSpPr>
          <p:spPr>
            <a:xfrm>
              <a:off x="1969346" y="1482190"/>
              <a:ext cx="261610" cy="369332"/>
            </a:xfrm>
            <a:prstGeom prst="rect">
              <a:avLst/>
            </a:prstGeom>
            <a:noFill/>
          </p:spPr>
          <p:txBody>
            <a:bodyPr wrap="none" rtlCol="0">
              <a:spAutoFit/>
            </a:bodyPr>
            <a:lstStyle/>
            <a:p>
              <a:r>
                <a:rPr lang="en-US" dirty="0"/>
                <a:t>-</a:t>
              </a:r>
              <a:endParaRPr lang="en-GB" dirty="0"/>
            </a:p>
          </p:txBody>
        </p:sp>
        <p:sp>
          <p:nvSpPr>
            <p:cNvPr id="13" name="TextBox 12"/>
            <p:cNvSpPr txBox="1"/>
            <p:nvPr/>
          </p:nvSpPr>
          <p:spPr>
            <a:xfrm>
              <a:off x="2348741" y="1100209"/>
              <a:ext cx="312906" cy="369332"/>
            </a:xfrm>
            <a:prstGeom prst="rect">
              <a:avLst/>
            </a:prstGeom>
            <a:noFill/>
          </p:spPr>
          <p:txBody>
            <a:bodyPr wrap="none" rtlCol="0">
              <a:spAutoFit/>
            </a:bodyPr>
            <a:lstStyle/>
            <a:p>
              <a:r>
                <a:rPr lang="en-US" dirty="0"/>
                <a:t>e</a:t>
              </a:r>
              <a:endParaRPr lang="en-GB" dirty="0"/>
            </a:p>
          </p:txBody>
        </p:sp>
        <p:sp>
          <p:nvSpPr>
            <p:cNvPr id="14" name="TextBox 13"/>
            <p:cNvSpPr txBox="1"/>
            <p:nvPr/>
          </p:nvSpPr>
          <p:spPr>
            <a:xfrm>
              <a:off x="1801996" y="1261424"/>
              <a:ext cx="327334" cy="369332"/>
            </a:xfrm>
            <a:prstGeom prst="rect">
              <a:avLst/>
            </a:prstGeom>
            <a:noFill/>
          </p:spPr>
          <p:txBody>
            <a:bodyPr wrap="none" rtlCol="0">
              <a:spAutoFit/>
            </a:bodyPr>
            <a:lstStyle/>
            <a:p>
              <a:r>
                <a:rPr lang="en-US" dirty="0"/>
                <a:t>Σ</a:t>
              </a:r>
              <a:endParaRPr lang="en-GB" dirty="0"/>
            </a:p>
          </p:txBody>
        </p:sp>
        <p:sp>
          <p:nvSpPr>
            <p:cNvPr id="22" name="Rounded Rectangle 21"/>
            <p:cNvSpPr/>
            <p:nvPr/>
          </p:nvSpPr>
          <p:spPr>
            <a:xfrm>
              <a:off x="5004412" y="1075715"/>
              <a:ext cx="1281711" cy="787652"/>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Process</a:t>
              </a:r>
              <a:endParaRPr lang="en-GB" dirty="0"/>
            </a:p>
          </p:txBody>
        </p:sp>
        <p:cxnSp>
          <p:nvCxnSpPr>
            <p:cNvPr id="23" name="Straight Arrow Connector 22"/>
            <p:cNvCxnSpPr/>
            <p:nvPr/>
          </p:nvCxnSpPr>
          <p:spPr>
            <a:xfrm>
              <a:off x="6286123" y="1446090"/>
              <a:ext cx="814812"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a:off x="6630556" y="1446090"/>
              <a:ext cx="0" cy="937761"/>
            </a:xfrm>
            <a:prstGeom prst="line">
              <a:avLst/>
            </a:prstGeom>
          </p:spPr>
          <p:style>
            <a:lnRef idx="2">
              <a:schemeClr val="accent1"/>
            </a:lnRef>
            <a:fillRef idx="0">
              <a:schemeClr val="accent1"/>
            </a:fillRef>
            <a:effectRef idx="1">
              <a:schemeClr val="accent1"/>
            </a:effectRef>
            <a:fontRef idx="minor">
              <a:schemeClr val="tx1"/>
            </a:fontRef>
          </p:style>
        </p:cxnSp>
        <p:cxnSp>
          <p:nvCxnSpPr>
            <p:cNvPr id="31" name="Straight Connector 30"/>
            <p:cNvCxnSpPr>
              <a:endCxn id="20" idx="0"/>
            </p:cNvCxnSpPr>
            <p:nvPr/>
          </p:nvCxnSpPr>
          <p:spPr>
            <a:xfrm flipH="1" flipV="1">
              <a:off x="1965499" y="2376648"/>
              <a:ext cx="4665057" cy="7203"/>
            </a:xfrm>
            <a:prstGeom prst="line">
              <a:avLst/>
            </a:prstGeom>
          </p:spPr>
          <p:style>
            <a:lnRef idx="2">
              <a:schemeClr val="accent1"/>
            </a:lnRef>
            <a:fillRef idx="0">
              <a:schemeClr val="accent1"/>
            </a:fillRef>
            <a:effectRef idx="1">
              <a:schemeClr val="accent1"/>
            </a:effectRef>
            <a:fontRef idx="minor">
              <a:schemeClr val="tx1"/>
            </a:fontRef>
          </p:style>
        </p:cxnSp>
      </p:grpSp>
      <p:sp>
        <p:nvSpPr>
          <p:cNvPr id="35" name="TextBox 34"/>
          <p:cNvSpPr txBox="1"/>
          <p:nvPr/>
        </p:nvSpPr>
        <p:spPr>
          <a:xfrm>
            <a:off x="4411422" y="1100209"/>
            <a:ext cx="312906" cy="369332"/>
          </a:xfrm>
          <a:prstGeom prst="rect">
            <a:avLst/>
          </a:prstGeom>
          <a:noFill/>
        </p:spPr>
        <p:txBody>
          <a:bodyPr wrap="none" rtlCol="0">
            <a:spAutoFit/>
          </a:bodyPr>
          <a:lstStyle/>
          <a:p>
            <a:r>
              <a:rPr lang="en-US" dirty="0"/>
              <a:t>u</a:t>
            </a:r>
            <a:endParaRPr lang="en-GB" dirty="0"/>
          </a:p>
        </p:txBody>
      </p:sp>
    </p:spTree>
    <p:extLst>
      <p:ext uri="{BB962C8B-B14F-4D97-AF65-F5344CB8AC3E}">
        <p14:creationId xmlns:p14="http://schemas.microsoft.com/office/powerpoint/2010/main" val="7755125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 Dynamic Controller</a:t>
            </a:r>
            <a:endParaRPr lang="en-GB" dirty="0"/>
          </a:p>
        </p:txBody>
      </p:sp>
      <p:sp>
        <p:nvSpPr>
          <p:cNvPr id="3" name="Content Placeholder 2"/>
          <p:cNvSpPr>
            <a:spLocks noGrp="1"/>
          </p:cNvSpPr>
          <p:nvPr>
            <p:ph idx="1"/>
          </p:nvPr>
        </p:nvSpPr>
        <p:spPr/>
        <p:txBody>
          <a:bodyPr>
            <a:normAutofit fontScale="92500"/>
          </a:bodyPr>
          <a:lstStyle/>
          <a:p>
            <a:r>
              <a:rPr lang="en-US" dirty="0"/>
              <a:t>We said that since the process is dynamic (dependent on inputs made at different times), it makes sense that the controller should be too</a:t>
            </a:r>
          </a:p>
          <a:p>
            <a:r>
              <a:rPr lang="en-US" dirty="0"/>
              <a:t>How do we usually think of time?</a:t>
            </a:r>
          </a:p>
          <a:p>
            <a:pPr lvl="1"/>
            <a:r>
              <a:rPr lang="en-US" dirty="0"/>
              <a:t>‘Present’</a:t>
            </a:r>
          </a:p>
          <a:p>
            <a:pPr lvl="1"/>
            <a:r>
              <a:rPr lang="en-US" dirty="0"/>
              <a:t>‘Past’</a:t>
            </a:r>
          </a:p>
          <a:p>
            <a:pPr lvl="1"/>
            <a:r>
              <a:rPr lang="en-US" dirty="0"/>
              <a:t>‘Future’</a:t>
            </a:r>
          </a:p>
          <a:p>
            <a:endParaRPr lang="en-GB" dirty="0"/>
          </a:p>
        </p:txBody>
      </p:sp>
      <p:sp>
        <p:nvSpPr>
          <p:cNvPr id="4" name="Date Placeholder 3"/>
          <p:cNvSpPr>
            <a:spLocks noGrp="1"/>
          </p:cNvSpPr>
          <p:nvPr>
            <p:ph type="dt" sz="half" idx="2"/>
          </p:nvPr>
        </p:nvSpPr>
        <p:spPr/>
        <p:txBody>
          <a:bodyPr/>
          <a:lstStyle/>
          <a:p>
            <a:fld id="{B4BFD808-6B56-4447-9401-2398D08EE3C0}" type="datetime1">
              <a:rPr lang="en-US" smtClean="0"/>
              <a:pPr/>
              <a:t>10/19/2021</a:t>
            </a:fld>
            <a:endParaRPr lang="en-US" dirty="0"/>
          </a:p>
        </p:txBody>
      </p:sp>
      <p:sp>
        <p:nvSpPr>
          <p:cNvPr id="5" name="Footer Placeholder 4"/>
          <p:cNvSpPr>
            <a:spLocks noGrp="1"/>
          </p:cNvSpPr>
          <p:nvPr>
            <p:ph type="ftr" sz="quarter" idx="3"/>
          </p:nvPr>
        </p:nvSpPr>
        <p:spPr/>
        <p:txBody>
          <a:bodyPr/>
          <a:lstStyle/>
          <a:p>
            <a:r>
              <a:rPr lang="en-US"/>
              <a:t>Document reference</a:t>
            </a:r>
            <a:endParaRPr lang="en-US" dirty="0"/>
          </a:p>
        </p:txBody>
      </p:sp>
      <p:sp>
        <p:nvSpPr>
          <p:cNvPr id="6" name="Slide Number Placeholder 5"/>
          <p:cNvSpPr>
            <a:spLocks noGrp="1"/>
          </p:cNvSpPr>
          <p:nvPr>
            <p:ph type="sldNum" sz="quarter" idx="4"/>
          </p:nvPr>
        </p:nvSpPr>
        <p:spPr/>
        <p:txBody>
          <a:bodyPr/>
          <a:lstStyle/>
          <a:p>
            <a:fld id="{17918391-D411-FE40-AAD7-861AE5233E0E}" type="slidenum">
              <a:rPr lang="en-US" smtClean="0"/>
              <a:pPr/>
              <a:t>15</a:t>
            </a:fld>
            <a:endParaRPr lang="en-US" dirty="0"/>
          </a:p>
        </p:txBody>
      </p:sp>
    </p:spTree>
    <p:extLst>
      <p:ext uri="{BB962C8B-B14F-4D97-AF65-F5344CB8AC3E}">
        <p14:creationId xmlns:p14="http://schemas.microsoft.com/office/powerpoint/2010/main" val="24570037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Splitting the Controller</a:t>
            </a:r>
            <a:endParaRPr lang="en-GB" dirty="0"/>
          </a:p>
        </p:txBody>
      </p:sp>
      <p:sp>
        <p:nvSpPr>
          <p:cNvPr id="4" name="Date Placeholder 3"/>
          <p:cNvSpPr>
            <a:spLocks noGrp="1"/>
          </p:cNvSpPr>
          <p:nvPr>
            <p:ph type="dt" sz="half" idx="2"/>
          </p:nvPr>
        </p:nvSpPr>
        <p:spPr/>
        <p:txBody>
          <a:bodyPr/>
          <a:lstStyle/>
          <a:p>
            <a:fld id="{B4BFD808-6B56-4447-9401-2398D08EE3C0}" type="datetime1">
              <a:rPr lang="en-US" smtClean="0"/>
              <a:pPr/>
              <a:t>10/19/2021</a:t>
            </a:fld>
            <a:endParaRPr lang="en-US" dirty="0"/>
          </a:p>
        </p:txBody>
      </p:sp>
      <p:sp>
        <p:nvSpPr>
          <p:cNvPr id="5" name="Footer Placeholder 4"/>
          <p:cNvSpPr>
            <a:spLocks noGrp="1"/>
          </p:cNvSpPr>
          <p:nvPr>
            <p:ph type="ftr" sz="quarter" idx="3"/>
          </p:nvPr>
        </p:nvSpPr>
        <p:spPr/>
        <p:txBody>
          <a:bodyPr/>
          <a:lstStyle/>
          <a:p>
            <a:r>
              <a:rPr lang="en-US"/>
              <a:t>Document reference</a:t>
            </a:r>
            <a:endParaRPr lang="en-US" dirty="0"/>
          </a:p>
        </p:txBody>
      </p:sp>
      <p:sp>
        <p:nvSpPr>
          <p:cNvPr id="6" name="Slide Number Placeholder 5"/>
          <p:cNvSpPr>
            <a:spLocks noGrp="1"/>
          </p:cNvSpPr>
          <p:nvPr>
            <p:ph type="sldNum" sz="quarter" idx="4"/>
          </p:nvPr>
        </p:nvSpPr>
        <p:spPr/>
        <p:txBody>
          <a:bodyPr/>
          <a:lstStyle/>
          <a:p>
            <a:fld id="{17918391-D411-FE40-AAD7-861AE5233E0E}" type="slidenum">
              <a:rPr lang="en-US" smtClean="0"/>
              <a:pPr/>
              <a:t>16</a:t>
            </a:fld>
            <a:endParaRPr lang="en-US" dirty="0"/>
          </a:p>
        </p:txBody>
      </p:sp>
      <p:grpSp>
        <p:nvGrpSpPr>
          <p:cNvPr id="8" name="Group 7"/>
          <p:cNvGrpSpPr/>
          <p:nvPr/>
        </p:nvGrpSpPr>
        <p:grpSpPr>
          <a:xfrm>
            <a:off x="815636" y="1533737"/>
            <a:ext cx="4846220" cy="1886726"/>
            <a:chOff x="1219991" y="2688054"/>
            <a:chExt cx="4846220" cy="1886726"/>
          </a:xfrm>
        </p:grpSpPr>
        <p:sp>
          <p:nvSpPr>
            <p:cNvPr id="19" name="Rounded Rectangle 18"/>
            <p:cNvSpPr/>
            <p:nvPr/>
          </p:nvSpPr>
          <p:spPr>
            <a:xfrm>
              <a:off x="3666913" y="2688054"/>
              <a:ext cx="1614957" cy="1196705"/>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cxnSp>
          <p:nvCxnSpPr>
            <p:cNvPr id="20" name="Straight Arrow Connector 19"/>
            <p:cNvCxnSpPr/>
            <p:nvPr/>
          </p:nvCxnSpPr>
          <p:spPr>
            <a:xfrm>
              <a:off x="2827834" y="3286407"/>
              <a:ext cx="814812"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p:nvPr/>
          </p:nvCxnSpPr>
          <p:spPr>
            <a:xfrm flipV="1">
              <a:off x="2673145" y="3432306"/>
              <a:ext cx="0" cy="77314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a:off x="5276284" y="3262778"/>
              <a:ext cx="789927" cy="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23" name="TextBox 22"/>
            <p:cNvSpPr txBox="1"/>
            <p:nvPr/>
          </p:nvSpPr>
          <p:spPr>
            <a:xfrm>
              <a:off x="1219991" y="3101741"/>
              <a:ext cx="492443" cy="369332"/>
            </a:xfrm>
            <a:prstGeom prst="rect">
              <a:avLst/>
            </a:prstGeom>
            <a:noFill/>
          </p:spPr>
          <p:txBody>
            <a:bodyPr wrap="none" rtlCol="0">
              <a:spAutoFit/>
            </a:bodyPr>
            <a:lstStyle/>
            <a:p>
              <a:r>
                <a:rPr lang="en-US" dirty="0"/>
                <a:t>SP</a:t>
              </a:r>
              <a:endParaRPr lang="en-GB" dirty="0"/>
            </a:p>
          </p:txBody>
        </p:sp>
        <p:sp>
          <p:nvSpPr>
            <p:cNvPr id="24" name="TextBox 23"/>
            <p:cNvSpPr txBox="1"/>
            <p:nvPr/>
          </p:nvSpPr>
          <p:spPr>
            <a:xfrm>
              <a:off x="2407687" y="4205448"/>
              <a:ext cx="530915" cy="369332"/>
            </a:xfrm>
            <a:prstGeom prst="rect">
              <a:avLst/>
            </a:prstGeom>
            <a:noFill/>
          </p:spPr>
          <p:txBody>
            <a:bodyPr wrap="none" rtlCol="0">
              <a:spAutoFit/>
            </a:bodyPr>
            <a:lstStyle/>
            <a:p>
              <a:r>
                <a:rPr lang="en-US" dirty="0"/>
                <a:t>MV</a:t>
              </a:r>
              <a:endParaRPr lang="en-GB" dirty="0"/>
            </a:p>
          </p:txBody>
        </p:sp>
      </p:grpSp>
      <p:cxnSp>
        <p:nvCxnSpPr>
          <p:cNvPr id="9" name="Straight Arrow Connector 8"/>
          <p:cNvCxnSpPr/>
          <p:nvPr/>
        </p:nvCxnSpPr>
        <p:spPr>
          <a:xfrm>
            <a:off x="1295106" y="2132090"/>
            <a:ext cx="814812"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0" name="Oval 9"/>
          <p:cNvSpPr/>
          <p:nvPr/>
        </p:nvSpPr>
        <p:spPr>
          <a:xfrm>
            <a:off x="2122891" y="1986191"/>
            <a:ext cx="291798" cy="291798"/>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1" name="TextBox 10"/>
          <p:cNvSpPr txBox="1"/>
          <p:nvPr/>
        </p:nvSpPr>
        <p:spPr>
          <a:xfrm>
            <a:off x="1894957" y="1801525"/>
            <a:ext cx="319318" cy="369332"/>
          </a:xfrm>
          <a:prstGeom prst="rect">
            <a:avLst/>
          </a:prstGeom>
          <a:noFill/>
        </p:spPr>
        <p:txBody>
          <a:bodyPr wrap="none" rtlCol="0">
            <a:spAutoFit/>
          </a:bodyPr>
          <a:lstStyle/>
          <a:p>
            <a:r>
              <a:rPr lang="en-US" dirty="0"/>
              <a:t>+</a:t>
            </a:r>
            <a:endParaRPr lang="en-GB" dirty="0"/>
          </a:p>
        </p:txBody>
      </p:sp>
      <p:sp>
        <p:nvSpPr>
          <p:cNvPr id="12" name="TextBox 11"/>
          <p:cNvSpPr txBox="1"/>
          <p:nvPr/>
        </p:nvSpPr>
        <p:spPr>
          <a:xfrm>
            <a:off x="2272637" y="2156673"/>
            <a:ext cx="261610" cy="369332"/>
          </a:xfrm>
          <a:prstGeom prst="rect">
            <a:avLst/>
          </a:prstGeom>
          <a:noFill/>
        </p:spPr>
        <p:txBody>
          <a:bodyPr wrap="none" rtlCol="0">
            <a:spAutoFit/>
          </a:bodyPr>
          <a:lstStyle/>
          <a:p>
            <a:r>
              <a:rPr lang="en-US" dirty="0"/>
              <a:t>-</a:t>
            </a:r>
            <a:endParaRPr lang="en-GB" dirty="0"/>
          </a:p>
        </p:txBody>
      </p:sp>
      <p:sp>
        <p:nvSpPr>
          <p:cNvPr id="13" name="TextBox 12"/>
          <p:cNvSpPr txBox="1"/>
          <p:nvPr/>
        </p:nvSpPr>
        <p:spPr>
          <a:xfrm>
            <a:off x="2660293" y="1775935"/>
            <a:ext cx="312906" cy="369332"/>
          </a:xfrm>
          <a:prstGeom prst="rect">
            <a:avLst/>
          </a:prstGeom>
          <a:noFill/>
        </p:spPr>
        <p:txBody>
          <a:bodyPr wrap="none" rtlCol="0">
            <a:spAutoFit/>
          </a:bodyPr>
          <a:lstStyle/>
          <a:p>
            <a:r>
              <a:rPr lang="en-US" dirty="0"/>
              <a:t>e</a:t>
            </a:r>
            <a:endParaRPr lang="en-GB" dirty="0"/>
          </a:p>
        </p:txBody>
      </p:sp>
      <p:sp>
        <p:nvSpPr>
          <p:cNvPr id="14" name="TextBox 13"/>
          <p:cNvSpPr txBox="1"/>
          <p:nvPr/>
        </p:nvSpPr>
        <p:spPr>
          <a:xfrm>
            <a:off x="2105287" y="1935907"/>
            <a:ext cx="327334" cy="369332"/>
          </a:xfrm>
          <a:prstGeom prst="rect">
            <a:avLst/>
          </a:prstGeom>
          <a:noFill/>
        </p:spPr>
        <p:txBody>
          <a:bodyPr wrap="none" rtlCol="0">
            <a:spAutoFit/>
          </a:bodyPr>
          <a:lstStyle/>
          <a:p>
            <a:r>
              <a:rPr lang="en-US" dirty="0"/>
              <a:t>Σ</a:t>
            </a:r>
            <a:endParaRPr lang="en-GB" dirty="0"/>
          </a:p>
        </p:txBody>
      </p:sp>
      <p:sp>
        <p:nvSpPr>
          <p:cNvPr id="15" name="Rounded Rectangle 14"/>
          <p:cNvSpPr/>
          <p:nvPr/>
        </p:nvSpPr>
        <p:spPr>
          <a:xfrm>
            <a:off x="5661856" y="1714636"/>
            <a:ext cx="1281711" cy="787652"/>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Process</a:t>
            </a:r>
            <a:endParaRPr lang="en-GB" dirty="0"/>
          </a:p>
        </p:txBody>
      </p:sp>
      <p:cxnSp>
        <p:nvCxnSpPr>
          <p:cNvPr id="16" name="Straight Arrow Connector 15"/>
          <p:cNvCxnSpPr/>
          <p:nvPr/>
        </p:nvCxnSpPr>
        <p:spPr>
          <a:xfrm>
            <a:off x="6943567" y="2108462"/>
            <a:ext cx="814812"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a:off x="7255245" y="2113370"/>
            <a:ext cx="0" cy="937761"/>
          </a:xfrm>
          <a:prstGeom prst="line">
            <a:avLst/>
          </a:prstGeom>
        </p:spPr>
        <p:style>
          <a:lnRef idx="2">
            <a:schemeClr val="accent1"/>
          </a:lnRef>
          <a:fillRef idx="0">
            <a:schemeClr val="accent1"/>
          </a:fillRef>
          <a:effectRef idx="1">
            <a:schemeClr val="accent1"/>
          </a:effectRef>
          <a:fontRef idx="minor">
            <a:schemeClr val="tx1"/>
          </a:fontRef>
        </p:style>
      </p:cxnSp>
      <p:cxnSp>
        <p:nvCxnSpPr>
          <p:cNvPr id="18" name="Straight Connector 17"/>
          <p:cNvCxnSpPr>
            <a:endCxn id="24" idx="0"/>
          </p:cNvCxnSpPr>
          <p:nvPr/>
        </p:nvCxnSpPr>
        <p:spPr>
          <a:xfrm flipH="1">
            <a:off x="2268790" y="3040750"/>
            <a:ext cx="4986455" cy="10381"/>
          </a:xfrm>
          <a:prstGeom prst="line">
            <a:avLst/>
          </a:prstGeom>
        </p:spPr>
        <p:style>
          <a:lnRef idx="2">
            <a:schemeClr val="accent1"/>
          </a:lnRef>
          <a:fillRef idx="0">
            <a:schemeClr val="accent1"/>
          </a:fillRef>
          <a:effectRef idx="1">
            <a:schemeClr val="accent1"/>
          </a:effectRef>
          <a:fontRef idx="minor">
            <a:schemeClr val="tx1"/>
          </a:fontRef>
        </p:style>
      </p:cxnSp>
      <p:sp>
        <p:nvSpPr>
          <p:cNvPr id="25" name="Rounded Rectangle 24"/>
          <p:cNvSpPr/>
          <p:nvPr/>
        </p:nvSpPr>
        <p:spPr>
          <a:xfrm>
            <a:off x="3426387" y="2363848"/>
            <a:ext cx="1281711" cy="340067"/>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Future</a:t>
            </a:r>
            <a:endParaRPr lang="en-GB" dirty="0"/>
          </a:p>
        </p:txBody>
      </p:sp>
      <p:sp>
        <p:nvSpPr>
          <p:cNvPr id="26" name="Rounded Rectangle 25"/>
          <p:cNvSpPr/>
          <p:nvPr/>
        </p:nvSpPr>
        <p:spPr>
          <a:xfrm>
            <a:off x="3426388" y="1972162"/>
            <a:ext cx="1281711" cy="340067"/>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Past</a:t>
            </a:r>
            <a:endParaRPr lang="en-GB" dirty="0"/>
          </a:p>
        </p:txBody>
      </p:sp>
      <p:sp>
        <p:nvSpPr>
          <p:cNvPr id="27" name="Rounded Rectangle 26"/>
          <p:cNvSpPr/>
          <p:nvPr/>
        </p:nvSpPr>
        <p:spPr>
          <a:xfrm>
            <a:off x="3429180" y="1570860"/>
            <a:ext cx="1281711" cy="340067"/>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Present</a:t>
            </a:r>
            <a:endParaRPr lang="en-GB" dirty="0"/>
          </a:p>
        </p:txBody>
      </p:sp>
      <p:sp>
        <p:nvSpPr>
          <p:cNvPr id="34" name="TextBox 33"/>
          <p:cNvSpPr txBox="1"/>
          <p:nvPr/>
        </p:nvSpPr>
        <p:spPr>
          <a:xfrm>
            <a:off x="5113232" y="1748778"/>
            <a:ext cx="312906" cy="369332"/>
          </a:xfrm>
          <a:prstGeom prst="rect">
            <a:avLst/>
          </a:prstGeom>
          <a:noFill/>
        </p:spPr>
        <p:txBody>
          <a:bodyPr wrap="none" rtlCol="0">
            <a:spAutoFit/>
          </a:bodyPr>
          <a:lstStyle/>
          <a:p>
            <a:r>
              <a:rPr lang="en-US" dirty="0"/>
              <a:t>u</a:t>
            </a:r>
            <a:endParaRPr lang="en-GB" dirty="0"/>
          </a:p>
        </p:txBody>
      </p:sp>
    </p:spTree>
    <p:extLst>
      <p:ext uri="{BB962C8B-B14F-4D97-AF65-F5344CB8AC3E}">
        <p14:creationId xmlns:p14="http://schemas.microsoft.com/office/powerpoint/2010/main" val="156242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P spid="2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‘Present’</a:t>
            </a:r>
            <a:endParaRPr lang="en-GB"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dirty="0"/>
                  <a:t>This part of the controller is only concerned with what the </a:t>
                </a:r>
                <a:r>
                  <a:rPr lang="en-US" b="1" dirty="0"/>
                  <a:t>error</a:t>
                </a:r>
                <a:r>
                  <a:rPr lang="en-US" dirty="0"/>
                  <a:t> is </a:t>
                </a:r>
                <a:r>
                  <a:rPr lang="en-US" b="1" dirty="0"/>
                  <a:t>now</a:t>
                </a:r>
              </a:p>
              <a:p>
                <a:r>
                  <a:rPr lang="en-US" dirty="0"/>
                  <a:t>Let’s take a simple law: let the control signal be </a:t>
                </a:r>
                <a:r>
                  <a:rPr lang="en-US" b="1" dirty="0"/>
                  <a:t>proportional</a:t>
                </a:r>
                <a:r>
                  <a:rPr lang="en-US" dirty="0"/>
                  <a:t> to the error:</a:t>
                </a:r>
              </a:p>
              <a:p>
                <a:pPr marL="36576" indent="0" algn="ctr">
                  <a:buNone/>
                </a:pPr>
                <a14:m>
                  <m:oMathPara xmlns:m="http://schemas.openxmlformats.org/officeDocument/2006/math">
                    <m:oMathParaPr>
                      <m:jc m:val="centerGroup"/>
                    </m:oMathParaPr>
                    <m:oMath xmlns:m="http://schemas.openxmlformats.org/officeDocument/2006/math">
                      <m:r>
                        <a:rPr lang="en-US" b="1" i="1" smtClean="0">
                          <a:latin typeface="Cambria Math" panose="02040503050406030204" pitchFamily="18" charset="0"/>
                        </a:rPr>
                        <m:t>𝒖</m:t>
                      </m:r>
                      <m:r>
                        <a:rPr lang="en-US" b="1" i="1" smtClean="0">
                          <a:latin typeface="Cambria Math" panose="02040503050406030204" pitchFamily="18" charset="0"/>
                        </a:rPr>
                        <m:t>=</m:t>
                      </m:r>
                      <m:sSub>
                        <m:sSubPr>
                          <m:ctrlPr>
                            <a:rPr lang="en-US" b="1" i="1" smtClean="0">
                              <a:latin typeface="Cambria Math" panose="02040503050406030204" pitchFamily="18" charset="0"/>
                            </a:rPr>
                          </m:ctrlPr>
                        </m:sSubPr>
                        <m:e>
                          <m:r>
                            <a:rPr lang="en-US" b="1" i="1" smtClean="0">
                              <a:latin typeface="Cambria Math" panose="02040503050406030204" pitchFamily="18" charset="0"/>
                            </a:rPr>
                            <m:t>𝒌</m:t>
                          </m:r>
                        </m:e>
                        <m:sub>
                          <m:r>
                            <a:rPr lang="en-US" b="1" i="1" smtClean="0">
                              <a:latin typeface="Cambria Math" panose="02040503050406030204" pitchFamily="18" charset="0"/>
                            </a:rPr>
                            <m:t>𝒑</m:t>
                          </m:r>
                        </m:sub>
                      </m:sSub>
                      <m:r>
                        <a:rPr lang="en-US" b="1" i="1" smtClean="0">
                          <a:latin typeface="Cambria Math" panose="02040503050406030204" pitchFamily="18" charset="0"/>
                          <a:ea typeface="Cambria Math" panose="02040503050406030204" pitchFamily="18" charset="0"/>
                        </a:rPr>
                        <m:t>×</m:t>
                      </m:r>
                      <m:r>
                        <a:rPr lang="en-US" b="1" i="1" smtClean="0">
                          <a:latin typeface="Cambria Math" panose="02040503050406030204" pitchFamily="18" charset="0"/>
                          <a:ea typeface="Cambria Math" panose="02040503050406030204" pitchFamily="18" charset="0"/>
                        </a:rPr>
                        <m:t>𝒆</m:t>
                      </m:r>
                    </m:oMath>
                  </m:oMathPara>
                </a14:m>
                <a:endParaRPr lang="en-US" b="1" dirty="0"/>
              </a:p>
              <a:p>
                <a:endParaRPr lang="en-GB"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l="-519" t="-2471" r="-1333"/>
                </a:stretch>
              </a:blipFill>
            </p:spPr>
            <p:txBody>
              <a:bodyPr/>
              <a:lstStyle/>
              <a:p>
                <a:r>
                  <a:rPr lang="en-GB">
                    <a:noFill/>
                  </a:rPr>
                  <a:t> </a:t>
                </a:r>
              </a:p>
            </p:txBody>
          </p:sp>
        </mc:Fallback>
      </mc:AlternateContent>
      <p:sp>
        <p:nvSpPr>
          <p:cNvPr id="4" name="Date Placeholder 3"/>
          <p:cNvSpPr>
            <a:spLocks noGrp="1"/>
          </p:cNvSpPr>
          <p:nvPr>
            <p:ph type="dt" sz="half" idx="2"/>
          </p:nvPr>
        </p:nvSpPr>
        <p:spPr/>
        <p:txBody>
          <a:bodyPr/>
          <a:lstStyle/>
          <a:p>
            <a:fld id="{B4BFD808-6B56-4447-9401-2398D08EE3C0}" type="datetime1">
              <a:rPr lang="en-US" smtClean="0"/>
              <a:pPr/>
              <a:t>10/19/2021</a:t>
            </a:fld>
            <a:endParaRPr lang="en-US" dirty="0"/>
          </a:p>
        </p:txBody>
      </p:sp>
      <p:sp>
        <p:nvSpPr>
          <p:cNvPr id="5" name="Footer Placeholder 4"/>
          <p:cNvSpPr>
            <a:spLocks noGrp="1"/>
          </p:cNvSpPr>
          <p:nvPr>
            <p:ph type="ftr" sz="quarter" idx="3"/>
          </p:nvPr>
        </p:nvSpPr>
        <p:spPr/>
        <p:txBody>
          <a:bodyPr/>
          <a:lstStyle/>
          <a:p>
            <a:r>
              <a:rPr lang="en-US"/>
              <a:t>Document reference</a:t>
            </a:r>
            <a:endParaRPr lang="en-US" dirty="0"/>
          </a:p>
        </p:txBody>
      </p:sp>
      <p:sp>
        <p:nvSpPr>
          <p:cNvPr id="6" name="Slide Number Placeholder 5"/>
          <p:cNvSpPr>
            <a:spLocks noGrp="1"/>
          </p:cNvSpPr>
          <p:nvPr>
            <p:ph type="sldNum" sz="quarter" idx="4"/>
          </p:nvPr>
        </p:nvSpPr>
        <p:spPr/>
        <p:txBody>
          <a:bodyPr/>
          <a:lstStyle/>
          <a:p>
            <a:fld id="{17918391-D411-FE40-AAD7-861AE5233E0E}" type="slidenum">
              <a:rPr lang="en-US" smtClean="0"/>
              <a:pPr/>
              <a:t>17</a:t>
            </a:fld>
            <a:endParaRPr lang="en-US" dirty="0"/>
          </a:p>
        </p:txBody>
      </p:sp>
    </p:spTree>
    <p:extLst>
      <p:ext uri="{BB962C8B-B14F-4D97-AF65-F5344CB8AC3E}">
        <p14:creationId xmlns:p14="http://schemas.microsoft.com/office/powerpoint/2010/main" val="42349724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Proportional Control</a:t>
            </a:r>
            <a:endParaRPr lang="en-GB"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dirty="0"/>
                  <a:t>This is what is referred to as </a:t>
                </a:r>
                <a:r>
                  <a:rPr lang="en-US" b="1" dirty="0"/>
                  <a:t>proportional control.  </a:t>
                </a:r>
                <a:r>
                  <a:rPr lang="en-US" dirty="0"/>
                  <a:t>The control action at any instant is the same as a constant times the error at the same instant</a:t>
                </a:r>
              </a:p>
              <a:p>
                <a:r>
                  <a:rPr lang="en-US" dirty="0"/>
                  <a:t>The constant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𝑘</m:t>
                        </m:r>
                      </m:e>
                      <m:sub>
                        <m:r>
                          <a:rPr lang="en-US" b="0" i="1" smtClean="0">
                            <a:latin typeface="Cambria Math" panose="02040503050406030204" pitchFamily="18" charset="0"/>
                          </a:rPr>
                          <m:t>𝑝</m:t>
                        </m:r>
                      </m:sub>
                    </m:sSub>
                  </m:oMath>
                </a14:m>
                <a:r>
                  <a:rPr lang="en-US" b="0" dirty="0"/>
                  <a:t> is the </a:t>
                </a:r>
                <a:r>
                  <a:rPr lang="en-US" b="1" dirty="0"/>
                  <a:t>Proportional Gain, </a:t>
                </a:r>
                <a:r>
                  <a:rPr lang="en-US" dirty="0"/>
                  <a:t>and is the first of our controller’s parameters</a:t>
                </a:r>
                <a:endParaRPr lang="en-US" b="1" dirty="0"/>
              </a:p>
              <a:p>
                <a:endParaRPr lang="en-GB"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l="-519" t="-2471" r="-963"/>
                </a:stretch>
              </a:blipFill>
            </p:spPr>
            <p:txBody>
              <a:bodyPr/>
              <a:lstStyle/>
              <a:p>
                <a:r>
                  <a:rPr lang="en-GB">
                    <a:noFill/>
                  </a:rPr>
                  <a:t> </a:t>
                </a:r>
              </a:p>
            </p:txBody>
          </p:sp>
        </mc:Fallback>
      </mc:AlternateContent>
      <p:sp>
        <p:nvSpPr>
          <p:cNvPr id="4" name="Date Placeholder 3"/>
          <p:cNvSpPr>
            <a:spLocks noGrp="1"/>
          </p:cNvSpPr>
          <p:nvPr>
            <p:ph type="dt" sz="half" idx="2"/>
          </p:nvPr>
        </p:nvSpPr>
        <p:spPr/>
        <p:txBody>
          <a:bodyPr/>
          <a:lstStyle/>
          <a:p>
            <a:fld id="{B4BFD808-6B56-4447-9401-2398D08EE3C0}" type="datetime1">
              <a:rPr lang="en-US" smtClean="0"/>
              <a:pPr/>
              <a:t>10/19/2021</a:t>
            </a:fld>
            <a:endParaRPr lang="en-US" dirty="0"/>
          </a:p>
        </p:txBody>
      </p:sp>
      <p:sp>
        <p:nvSpPr>
          <p:cNvPr id="5" name="Footer Placeholder 4"/>
          <p:cNvSpPr>
            <a:spLocks noGrp="1"/>
          </p:cNvSpPr>
          <p:nvPr>
            <p:ph type="ftr" sz="quarter" idx="3"/>
          </p:nvPr>
        </p:nvSpPr>
        <p:spPr/>
        <p:txBody>
          <a:bodyPr/>
          <a:lstStyle/>
          <a:p>
            <a:r>
              <a:rPr lang="en-US"/>
              <a:t>Document reference</a:t>
            </a:r>
            <a:endParaRPr lang="en-US" dirty="0"/>
          </a:p>
        </p:txBody>
      </p:sp>
      <p:sp>
        <p:nvSpPr>
          <p:cNvPr id="6" name="Slide Number Placeholder 5"/>
          <p:cNvSpPr>
            <a:spLocks noGrp="1"/>
          </p:cNvSpPr>
          <p:nvPr>
            <p:ph type="sldNum" sz="quarter" idx="4"/>
          </p:nvPr>
        </p:nvSpPr>
        <p:spPr/>
        <p:txBody>
          <a:bodyPr/>
          <a:lstStyle/>
          <a:p>
            <a:fld id="{17918391-D411-FE40-AAD7-861AE5233E0E}" type="slidenum">
              <a:rPr lang="en-US" smtClean="0"/>
              <a:pPr/>
              <a:t>18</a:t>
            </a:fld>
            <a:endParaRPr lang="en-US" dirty="0"/>
          </a:p>
        </p:txBody>
      </p:sp>
    </p:spTree>
    <p:extLst>
      <p:ext uri="{BB962C8B-B14F-4D97-AF65-F5344CB8AC3E}">
        <p14:creationId xmlns:p14="http://schemas.microsoft.com/office/powerpoint/2010/main" val="14512766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Proportional Control</a:t>
            </a:r>
            <a:endParaRPr lang="en-GB" dirty="0"/>
          </a:p>
        </p:txBody>
      </p:sp>
      <p:sp>
        <p:nvSpPr>
          <p:cNvPr id="4" name="Date Placeholder 3"/>
          <p:cNvSpPr>
            <a:spLocks noGrp="1"/>
          </p:cNvSpPr>
          <p:nvPr>
            <p:ph type="dt" sz="half" idx="2"/>
          </p:nvPr>
        </p:nvSpPr>
        <p:spPr/>
        <p:txBody>
          <a:bodyPr/>
          <a:lstStyle/>
          <a:p>
            <a:fld id="{B4BFD808-6B56-4447-9401-2398D08EE3C0}" type="datetime1">
              <a:rPr lang="en-US" smtClean="0"/>
              <a:pPr/>
              <a:t>10/19/2021</a:t>
            </a:fld>
            <a:endParaRPr lang="en-US" dirty="0"/>
          </a:p>
        </p:txBody>
      </p:sp>
      <p:sp>
        <p:nvSpPr>
          <p:cNvPr id="5" name="Footer Placeholder 4"/>
          <p:cNvSpPr>
            <a:spLocks noGrp="1"/>
          </p:cNvSpPr>
          <p:nvPr>
            <p:ph type="ftr" sz="quarter" idx="3"/>
          </p:nvPr>
        </p:nvSpPr>
        <p:spPr/>
        <p:txBody>
          <a:bodyPr/>
          <a:lstStyle/>
          <a:p>
            <a:r>
              <a:rPr lang="en-US"/>
              <a:t>Document reference</a:t>
            </a:r>
            <a:endParaRPr lang="en-US" dirty="0"/>
          </a:p>
        </p:txBody>
      </p:sp>
      <p:sp>
        <p:nvSpPr>
          <p:cNvPr id="6" name="Slide Number Placeholder 5"/>
          <p:cNvSpPr>
            <a:spLocks noGrp="1"/>
          </p:cNvSpPr>
          <p:nvPr>
            <p:ph type="sldNum" sz="quarter" idx="4"/>
          </p:nvPr>
        </p:nvSpPr>
        <p:spPr/>
        <p:txBody>
          <a:bodyPr/>
          <a:lstStyle/>
          <a:p>
            <a:fld id="{17918391-D411-FE40-AAD7-861AE5233E0E}" type="slidenum">
              <a:rPr lang="en-US" smtClean="0"/>
              <a:pPr/>
              <a:t>19</a:t>
            </a:fld>
            <a:endParaRPr lang="en-US" dirty="0"/>
          </a:p>
        </p:txBody>
      </p:sp>
      <p:grpSp>
        <p:nvGrpSpPr>
          <p:cNvPr id="7" name="Group 6"/>
          <p:cNvGrpSpPr/>
          <p:nvPr/>
        </p:nvGrpSpPr>
        <p:grpSpPr>
          <a:xfrm>
            <a:off x="815636" y="1533737"/>
            <a:ext cx="4846220" cy="1886726"/>
            <a:chOff x="1219991" y="2688054"/>
            <a:chExt cx="4846220" cy="1886726"/>
          </a:xfrm>
        </p:grpSpPr>
        <p:sp>
          <p:nvSpPr>
            <p:cNvPr id="8" name="Rounded Rectangle 7"/>
            <p:cNvSpPr/>
            <p:nvPr/>
          </p:nvSpPr>
          <p:spPr>
            <a:xfrm>
              <a:off x="3666913" y="2688054"/>
              <a:ext cx="1614957" cy="1196705"/>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cxnSp>
          <p:nvCxnSpPr>
            <p:cNvPr id="9" name="Straight Arrow Connector 8"/>
            <p:cNvCxnSpPr/>
            <p:nvPr/>
          </p:nvCxnSpPr>
          <p:spPr>
            <a:xfrm>
              <a:off x="2827834" y="3286407"/>
              <a:ext cx="814812"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0" name="Straight Arrow Connector 9"/>
            <p:cNvCxnSpPr/>
            <p:nvPr/>
          </p:nvCxnSpPr>
          <p:spPr>
            <a:xfrm flipV="1">
              <a:off x="2673145" y="3432306"/>
              <a:ext cx="0" cy="77314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1" name="Straight Arrow Connector 10"/>
            <p:cNvCxnSpPr/>
            <p:nvPr/>
          </p:nvCxnSpPr>
          <p:spPr>
            <a:xfrm>
              <a:off x="5276284" y="3262778"/>
              <a:ext cx="789927" cy="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1219991" y="3101741"/>
              <a:ext cx="492443" cy="369332"/>
            </a:xfrm>
            <a:prstGeom prst="rect">
              <a:avLst/>
            </a:prstGeom>
            <a:noFill/>
          </p:spPr>
          <p:txBody>
            <a:bodyPr wrap="none" rtlCol="0">
              <a:spAutoFit/>
            </a:bodyPr>
            <a:lstStyle/>
            <a:p>
              <a:r>
                <a:rPr lang="en-US" dirty="0"/>
                <a:t>SP</a:t>
              </a:r>
              <a:endParaRPr lang="en-GB" dirty="0"/>
            </a:p>
          </p:txBody>
        </p:sp>
        <p:sp>
          <p:nvSpPr>
            <p:cNvPr id="13" name="TextBox 12"/>
            <p:cNvSpPr txBox="1"/>
            <p:nvPr/>
          </p:nvSpPr>
          <p:spPr>
            <a:xfrm>
              <a:off x="2407687" y="4205448"/>
              <a:ext cx="530915" cy="369332"/>
            </a:xfrm>
            <a:prstGeom prst="rect">
              <a:avLst/>
            </a:prstGeom>
            <a:noFill/>
          </p:spPr>
          <p:txBody>
            <a:bodyPr wrap="none" rtlCol="0">
              <a:spAutoFit/>
            </a:bodyPr>
            <a:lstStyle/>
            <a:p>
              <a:r>
                <a:rPr lang="en-US" dirty="0"/>
                <a:t>MV</a:t>
              </a:r>
              <a:endParaRPr lang="en-GB" dirty="0"/>
            </a:p>
          </p:txBody>
        </p:sp>
      </p:grpSp>
      <p:cxnSp>
        <p:nvCxnSpPr>
          <p:cNvPr id="14" name="Straight Arrow Connector 13"/>
          <p:cNvCxnSpPr/>
          <p:nvPr/>
        </p:nvCxnSpPr>
        <p:spPr>
          <a:xfrm>
            <a:off x="1295106" y="2132090"/>
            <a:ext cx="814812"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5" name="Oval 14"/>
          <p:cNvSpPr/>
          <p:nvPr/>
        </p:nvSpPr>
        <p:spPr>
          <a:xfrm>
            <a:off x="2122891" y="1986191"/>
            <a:ext cx="291798" cy="291798"/>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6" name="TextBox 15"/>
          <p:cNvSpPr txBox="1"/>
          <p:nvPr/>
        </p:nvSpPr>
        <p:spPr>
          <a:xfrm>
            <a:off x="1894957" y="1801525"/>
            <a:ext cx="319318" cy="369332"/>
          </a:xfrm>
          <a:prstGeom prst="rect">
            <a:avLst/>
          </a:prstGeom>
          <a:noFill/>
        </p:spPr>
        <p:txBody>
          <a:bodyPr wrap="none" rtlCol="0">
            <a:spAutoFit/>
          </a:bodyPr>
          <a:lstStyle/>
          <a:p>
            <a:r>
              <a:rPr lang="en-US" dirty="0"/>
              <a:t>+</a:t>
            </a:r>
            <a:endParaRPr lang="en-GB" dirty="0"/>
          </a:p>
        </p:txBody>
      </p:sp>
      <p:sp>
        <p:nvSpPr>
          <p:cNvPr id="17" name="TextBox 16"/>
          <p:cNvSpPr txBox="1"/>
          <p:nvPr/>
        </p:nvSpPr>
        <p:spPr>
          <a:xfrm>
            <a:off x="2272637" y="2156673"/>
            <a:ext cx="261610" cy="369332"/>
          </a:xfrm>
          <a:prstGeom prst="rect">
            <a:avLst/>
          </a:prstGeom>
          <a:noFill/>
        </p:spPr>
        <p:txBody>
          <a:bodyPr wrap="none" rtlCol="0">
            <a:spAutoFit/>
          </a:bodyPr>
          <a:lstStyle/>
          <a:p>
            <a:r>
              <a:rPr lang="en-US" dirty="0"/>
              <a:t>-</a:t>
            </a:r>
            <a:endParaRPr lang="en-GB" dirty="0"/>
          </a:p>
        </p:txBody>
      </p:sp>
      <p:sp>
        <p:nvSpPr>
          <p:cNvPr id="18" name="TextBox 17"/>
          <p:cNvSpPr txBox="1"/>
          <p:nvPr/>
        </p:nvSpPr>
        <p:spPr>
          <a:xfrm>
            <a:off x="2660293" y="1775935"/>
            <a:ext cx="312906" cy="369332"/>
          </a:xfrm>
          <a:prstGeom prst="rect">
            <a:avLst/>
          </a:prstGeom>
          <a:noFill/>
        </p:spPr>
        <p:txBody>
          <a:bodyPr wrap="none" rtlCol="0">
            <a:spAutoFit/>
          </a:bodyPr>
          <a:lstStyle/>
          <a:p>
            <a:r>
              <a:rPr lang="en-US" dirty="0"/>
              <a:t>e</a:t>
            </a:r>
            <a:endParaRPr lang="en-GB" dirty="0"/>
          </a:p>
        </p:txBody>
      </p:sp>
      <p:sp>
        <p:nvSpPr>
          <p:cNvPr id="19" name="TextBox 18"/>
          <p:cNvSpPr txBox="1"/>
          <p:nvPr/>
        </p:nvSpPr>
        <p:spPr>
          <a:xfrm>
            <a:off x="2105287" y="1935907"/>
            <a:ext cx="327334" cy="369332"/>
          </a:xfrm>
          <a:prstGeom prst="rect">
            <a:avLst/>
          </a:prstGeom>
          <a:noFill/>
        </p:spPr>
        <p:txBody>
          <a:bodyPr wrap="none" rtlCol="0">
            <a:spAutoFit/>
          </a:bodyPr>
          <a:lstStyle/>
          <a:p>
            <a:r>
              <a:rPr lang="en-US" dirty="0"/>
              <a:t>Σ</a:t>
            </a:r>
            <a:endParaRPr lang="en-GB" dirty="0"/>
          </a:p>
        </p:txBody>
      </p:sp>
      <p:sp>
        <p:nvSpPr>
          <p:cNvPr id="20" name="Rounded Rectangle 19"/>
          <p:cNvSpPr/>
          <p:nvPr/>
        </p:nvSpPr>
        <p:spPr>
          <a:xfrm>
            <a:off x="5661856" y="1714636"/>
            <a:ext cx="1281711" cy="787652"/>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Process</a:t>
            </a:r>
            <a:endParaRPr lang="en-GB" dirty="0"/>
          </a:p>
        </p:txBody>
      </p:sp>
      <p:cxnSp>
        <p:nvCxnSpPr>
          <p:cNvPr id="21" name="Straight Arrow Connector 20"/>
          <p:cNvCxnSpPr/>
          <p:nvPr/>
        </p:nvCxnSpPr>
        <p:spPr>
          <a:xfrm>
            <a:off x="6943567" y="2108462"/>
            <a:ext cx="814812"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a:off x="7255245" y="2113370"/>
            <a:ext cx="0" cy="937761"/>
          </a:xfrm>
          <a:prstGeom prst="line">
            <a:avLst/>
          </a:prstGeom>
        </p:spPr>
        <p:style>
          <a:lnRef idx="2">
            <a:schemeClr val="accent1"/>
          </a:lnRef>
          <a:fillRef idx="0">
            <a:schemeClr val="accent1"/>
          </a:fillRef>
          <a:effectRef idx="1">
            <a:schemeClr val="accent1"/>
          </a:effectRef>
          <a:fontRef idx="minor">
            <a:schemeClr val="tx1"/>
          </a:fontRef>
        </p:style>
      </p:cxnSp>
      <p:cxnSp>
        <p:nvCxnSpPr>
          <p:cNvPr id="23" name="Straight Connector 22"/>
          <p:cNvCxnSpPr>
            <a:endCxn id="13" idx="0"/>
          </p:cNvCxnSpPr>
          <p:nvPr/>
        </p:nvCxnSpPr>
        <p:spPr>
          <a:xfrm flipH="1">
            <a:off x="2268790" y="3040750"/>
            <a:ext cx="4986455" cy="10381"/>
          </a:xfrm>
          <a:prstGeom prst="line">
            <a:avLst/>
          </a:prstGeom>
        </p:spPr>
        <p:style>
          <a:lnRef idx="2">
            <a:schemeClr val="accent1"/>
          </a:lnRef>
          <a:fillRef idx="0">
            <a:schemeClr val="accent1"/>
          </a:fillRef>
          <a:effectRef idx="1">
            <a:schemeClr val="accent1"/>
          </a:effectRef>
          <a:fontRef idx="minor">
            <a:schemeClr val="tx1"/>
          </a:fontRef>
        </p:style>
      </p:cxnSp>
      <p:sp>
        <p:nvSpPr>
          <p:cNvPr id="24" name="Rounded Rectangle 23"/>
          <p:cNvSpPr/>
          <p:nvPr/>
        </p:nvSpPr>
        <p:spPr>
          <a:xfrm>
            <a:off x="3426387" y="2363848"/>
            <a:ext cx="1281711" cy="340067"/>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Future</a:t>
            </a:r>
            <a:endParaRPr lang="en-GB" dirty="0"/>
          </a:p>
        </p:txBody>
      </p:sp>
      <p:sp>
        <p:nvSpPr>
          <p:cNvPr id="25" name="Rounded Rectangle 24"/>
          <p:cNvSpPr/>
          <p:nvPr/>
        </p:nvSpPr>
        <p:spPr>
          <a:xfrm>
            <a:off x="3426388" y="1972162"/>
            <a:ext cx="1281711" cy="340067"/>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chemeClr val="bg1"/>
                </a:solidFill>
              </a:rPr>
              <a:t>Past</a:t>
            </a:r>
            <a:endParaRPr lang="en-GB" dirty="0">
              <a:solidFill>
                <a:schemeClr val="bg1"/>
              </a:solidFill>
            </a:endParaRPr>
          </a:p>
        </p:txBody>
      </p:sp>
      <p:sp>
        <p:nvSpPr>
          <p:cNvPr id="26" name="Rounded Rectangle 25"/>
          <p:cNvSpPr/>
          <p:nvPr/>
        </p:nvSpPr>
        <p:spPr>
          <a:xfrm>
            <a:off x="3429180" y="1570860"/>
            <a:ext cx="1281711" cy="340067"/>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solidFill>
                  <a:srgbClr val="FF0000"/>
                </a:solidFill>
              </a:rPr>
              <a:t>Proportional</a:t>
            </a:r>
            <a:endParaRPr lang="en-GB" sz="1400" dirty="0">
              <a:solidFill>
                <a:srgbClr val="FF0000"/>
              </a:solidFill>
            </a:endParaRPr>
          </a:p>
        </p:txBody>
      </p:sp>
      <p:sp>
        <p:nvSpPr>
          <p:cNvPr id="27" name="TextBox 26"/>
          <p:cNvSpPr txBox="1"/>
          <p:nvPr/>
        </p:nvSpPr>
        <p:spPr>
          <a:xfrm>
            <a:off x="5113232" y="1748778"/>
            <a:ext cx="312906" cy="369332"/>
          </a:xfrm>
          <a:prstGeom prst="rect">
            <a:avLst/>
          </a:prstGeom>
          <a:noFill/>
        </p:spPr>
        <p:txBody>
          <a:bodyPr wrap="none" rtlCol="0">
            <a:spAutoFit/>
          </a:bodyPr>
          <a:lstStyle/>
          <a:p>
            <a:r>
              <a:rPr lang="en-US" dirty="0"/>
              <a:t>u</a:t>
            </a:r>
            <a:endParaRPr lang="en-GB" dirty="0"/>
          </a:p>
        </p:txBody>
      </p:sp>
      <mc:AlternateContent xmlns:mc="http://schemas.openxmlformats.org/markup-compatibility/2006" xmlns:a14="http://schemas.microsoft.com/office/drawing/2010/main">
        <mc:Choice Requires="a14">
          <p:sp>
            <p:nvSpPr>
              <p:cNvPr id="28" name="Rectangle 27"/>
              <p:cNvSpPr/>
              <p:nvPr/>
            </p:nvSpPr>
            <p:spPr>
              <a:xfrm>
                <a:off x="3376446" y="1161635"/>
                <a:ext cx="1385571" cy="394210"/>
              </a:xfrm>
              <a:prstGeom prst="rect">
                <a:avLst/>
              </a:prstGeom>
            </p:spPr>
            <p:txBody>
              <a:bodyPr wrap="none">
                <a:spAutoFit/>
              </a:bodyPr>
              <a:lstStyle/>
              <a:p>
                <a:pPr marL="36576" indent="0" algn="ctr">
                  <a:buNone/>
                </a:pPr>
                <a14:m>
                  <m:oMathPara xmlns:m="http://schemas.openxmlformats.org/officeDocument/2006/math">
                    <m:oMathParaPr>
                      <m:jc m:val="centerGroup"/>
                    </m:oMathParaPr>
                    <m:oMath xmlns:m="http://schemas.openxmlformats.org/officeDocument/2006/math">
                      <m:r>
                        <a:rPr lang="en-US" b="1" i="1">
                          <a:latin typeface="Cambria Math" panose="02040503050406030204" pitchFamily="18" charset="0"/>
                        </a:rPr>
                        <m:t>𝒖</m:t>
                      </m:r>
                      <m:r>
                        <a:rPr lang="en-US" b="1" i="1">
                          <a:latin typeface="Cambria Math" panose="02040503050406030204" pitchFamily="18" charset="0"/>
                        </a:rPr>
                        <m:t>=</m:t>
                      </m:r>
                      <m:sSub>
                        <m:sSubPr>
                          <m:ctrlPr>
                            <a:rPr lang="en-US" b="1" i="1">
                              <a:latin typeface="Cambria Math" panose="02040503050406030204" pitchFamily="18" charset="0"/>
                            </a:rPr>
                          </m:ctrlPr>
                        </m:sSubPr>
                        <m:e>
                          <m:r>
                            <a:rPr lang="en-US" b="1" i="1">
                              <a:latin typeface="Cambria Math" panose="02040503050406030204" pitchFamily="18" charset="0"/>
                            </a:rPr>
                            <m:t>𝒌</m:t>
                          </m:r>
                        </m:e>
                        <m:sub>
                          <m:r>
                            <a:rPr lang="en-US" b="1" i="1">
                              <a:latin typeface="Cambria Math" panose="02040503050406030204" pitchFamily="18" charset="0"/>
                            </a:rPr>
                            <m:t>𝒑</m:t>
                          </m:r>
                        </m:sub>
                      </m:sSub>
                      <m:r>
                        <a:rPr lang="en-US" b="1" i="1">
                          <a:latin typeface="Cambria Math" panose="02040503050406030204" pitchFamily="18" charset="0"/>
                          <a:ea typeface="Cambria Math" panose="02040503050406030204" pitchFamily="18" charset="0"/>
                        </a:rPr>
                        <m:t>×</m:t>
                      </m:r>
                      <m:r>
                        <a:rPr lang="en-US" b="1" i="1">
                          <a:latin typeface="Cambria Math" panose="02040503050406030204" pitchFamily="18" charset="0"/>
                          <a:ea typeface="Cambria Math" panose="02040503050406030204" pitchFamily="18" charset="0"/>
                        </a:rPr>
                        <m:t>𝒆</m:t>
                      </m:r>
                    </m:oMath>
                  </m:oMathPara>
                </a14:m>
                <a:endParaRPr lang="en-US" b="1" dirty="0"/>
              </a:p>
            </p:txBody>
          </p:sp>
        </mc:Choice>
        <mc:Fallback xmlns="">
          <p:sp>
            <p:nvSpPr>
              <p:cNvPr id="28" name="Rectangle 27"/>
              <p:cNvSpPr>
                <a:spLocks noRot="1" noChangeAspect="1" noMove="1" noResize="1" noEditPoints="1" noAdjustHandles="1" noChangeArrowheads="1" noChangeShapeType="1" noTextEdit="1"/>
              </p:cNvSpPr>
              <p:nvPr/>
            </p:nvSpPr>
            <p:spPr>
              <a:xfrm>
                <a:off x="3376446" y="1161635"/>
                <a:ext cx="1385571" cy="394210"/>
              </a:xfrm>
              <a:prstGeom prst="rect">
                <a:avLst/>
              </a:prstGeom>
              <a:blipFill>
                <a:blip r:embed="rId2"/>
                <a:stretch>
                  <a:fillRect b="-6250"/>
                </a:stretch>
              </a:blipFill>
            </p:spPr>
            <p:txBody>
              <a:bodyPr/>
              <a:lstStyle/>
              <a:p>
                <a:r>
                  <a:rPr lang="en-GB">
                    <a:noFill/>
                  </a:rPr>
                  <a:t> </a:t>
                </a:r>
              </a:p>
            </p:txBody>
          </p:sp>
        </mc:Fallback>
      </mc:AlternateContent>
    </p:spTree>
    <p:extLst>
      <p:ext uri="{BB962C8B-B14F-4D97-AF65-F5344CB8AC3E}">
        <p14:creationId xmlns:p14="http://schemas.microsoft.com/office/powerpoint/2010/main" val="11908398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Is Proportional Control enough?</a:t>
            </a:r>
            <a:endParaRPr lang="en-GB" dirty="0"/>
          </a:p>
        </p:txBody>
      </p:sp>
      <p:sp>
        <p:nvSpPr>
          <p:cNvPr id="3" name="Content Placeholder 2"/>
          <p:cNvSpPr>
            <a:spLocks noGrp="1"/>
          </p:cNvSpPr>
          <p:nvPr>
            <p:ph idx="1"/>
          </p:nvPr>
        </p:nvSpPr>
        <p:spPr/>
        <p:txBody>
          <a:bodyPr/>
          <a:lstStyle/>
          <a:p>
            <a:r>
              <a:rPr lang="en-US" dirty="0"/>
              <a:t>Intuitively it seems like it should be fine on its own: when the error is big, the control input is big to correct it. As the error reduced so does the control input.</a:t>
            </a:r>
          </a:p>
          <a:p>
            <a:r>
              <a:rPr lang="en-US" dirty="0"/>
              <a:t>But there are problems…</a:t>
            </a:r>
            <a:endParaRPr lang="en-GB" dirty="0"/>
          </a:p>
        </p:txBody>
      </p:sp>
      <p:sp>
        <p:nvSpPr>
          <p:cNvPr id="4" name="Date Placeholder 3"/>
          <p:cNvSpPr>
            <a:spLocks noGrp="1"/>
          </p:cNvSpPr>
          <p:nvPr>
            <p:ph type="dt" sz="half" idx="2"/>
          </p:nvPr>
        </p:nvSpPr>
        <p:spPr/>
        <p:txBody>
          <a:bodyPr/>
          <a:lstStyle/>
          <a:p>
            <a:fld id="{B4BFD808-6B56-4447-9401-2398D08EE3C0}" type="datetime1">
              <a:rPr lang="en-US" smtClean="0"/>
              <a:pPr/>
              <a:t>10/19/2021</a:t>
            </a:fld>
            <a:endParaRPr lang="en-US" dirty="0"/>
          </a:p>
        </p:txBody>
      </p:sp>
      <p:sp>
        <p:nvSpPr>
          <p:cNvPr id="5" name="Footer Placeholder 4"/>
          <p:cNvSpPr>
            <a:spLocks noGrp="1"/>
          </p:cNvSpPr>
          <p:nvPr>
            <p:ph type="ftr" sz="quarter" idx="3"/>
          </p:nvPr>
        </p:nvSpPr>
        <p:spPr/>
        <p:txBody>
          <a:bodyPr/>
          <a:lstStyle/>
          <a:p>
            <a:r>
              <a:rPr lang="en-US"/>
              <a:t>Document reference</a:t>
            </a:r>
            <a:endParaRPr lang="en-US" dirty="0"/>
          </a:p>
        </p:txBody>
      </p:sp>
      <p:sp>
        <p:nvSpPr>
          <p:cNvPr id="6" name="Slide Number Placeholder 5"/>
          <p:cNvSpPr>
            <a:spLocks noGrp="1"/>
          </p:cNvSpPr>
          <p:nvPr>
            <p:ph type="sldNum" sz="quarter" idx="4"/>
          </p:nvPr>
        </p:nvSpPr>
        <p:spPr/>
        <p:txBody>
          <a:bodyPr/>
          <a:lstStyle/>
          <a:p>
            <a:fld id="{17918391-D411-FE40-AAD7-861AE5233E0E}" type="slidenum">
              <a:rPr lang="en-US" smtClean="0"/>
              <a:pPr/>
              <a:t>20</a:t>
            </a:fld>
            <a:endParaRPr lang="en-US" dirty="0"/>
          </a:p>
        </p:txBody>
      </p:sp>
    </p:spTree>
    <p:extLst>
      <p:ext uri="{BB962C8B-B14F-4D97-AF65-F5344CB8AC3E}">
        <p14:creationId xmlns:p14="http://schemas.microsoft.com/office/powerpoint/2010/main" val="29340128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Problem 1</a:t>
            </a:r>
            <a:endParaRPr lang="en-GB" dirty="0"/>
          </a:p>
        </p:txBody>
      </p:sp>
      <p:pic>
        <p:nvPicPr>
          <p:cNvPr id="7" name="Content Placeholder 6"/>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619003" y="1200150"/>
            <a:ext cx="3333993" cy="3262313"/>
          </a:xfrm>
        </p:spPr>
      </p:pic>
      <p:sp>
        <p:nvSpPr>
          <p:cNvPr id="8" name="Content Placeholder 7"/>
          <p:cNvSpPr>
            <a:spLocks noGrp="1"/>
          </p:cNvSpPr>
          <p:nvPr>
            <p:ph sz="half" idx="2"/>
          </p:nvPr>
        </p:nvSpPr>
        <p:spPr/>
        <p:txBody>
          <a:bodyPr>
            <a:normAutofit lnSpcReduction="10000"/>
          </a:bodyPr>
          <a:lstStyle/>
          <a:p>
            <a:pPr marL="36576" indent="0">
              <a:buNone/>
            </a:pPr>
            <a:r>
              <a:rPr lang="en-US" dirty="0"/>
              <a:t>Think of a pendulum.</a:t>
            </a:r>
          </a:p>
          <a:p>
            <a:pPr marL="36576" indent="0">
              <a:buNone/>
            </a:pPr>
            <a:r>
              <a:rPr lang="en-US" dirty="0"/>
              <a:t>If the </a:t>
            </a:r>
            <a:r>
              <a:rPr lang="en-US" dirty="0" err="1"/>
              <a:t>setpoint</a:t>
            </a:r>
            <a:r>
              <a:rPr lang="en-US" dirty="0"/>
              <a:t> is hanging straight down, then gravity acts as a proportional controller for the position…</a:t>
            </a:r>
          </a:p>
          <a:p>
            <a:pPr marL="36576" indent="0">
              <a:buNone/>
            </a:pPr>
            <a:r>
              <a:rPr lang="en-US" dirty="0"/>
              <a:t>Pendulum will </a:t>
            </a:r>
            <a:r>
              <a:rPr lang="en-US" b="1" dirty="0"/>
              <a:t>oscillate</a:t>
            </a:r>
            <a:r>
              <a:rPr lang="en-US" dirty="0"/>
              <a:t>!</a:t>
            </a:r>
            <a:endParaRPr lang="en-GB" dirty="0"/>
          </a:p>
        </p:txBody>
      </p:sp>
      <p:sp>
        <p:nvSpPr>
          <p:cNvPr id="5" name="Footer Placeholder 4"/>
          <p:cNvSpPr>
            <a:spLocks noGrp="1"/>
          </p:cNvSpPr>
          <p:nvPr>
            <p:ph type="ftr" sz="quarter" idx="3"/>
          </p:nvPr>
        </p:nvSpPr>
        <p:spPr/>
        <p:txBody>
          <a:bodyPr/>
          <a:lstStyle/>
          <a:p>
            <a:r>
              <a:rPr lang="en-US"/>
              <a:t>Document reference</a:t>
            </a:r>
            <a:endParaRPr lang="en-US" dirty="0"/>
          </a:p>
        </p:txBody>
      </p:sp>
      <p:sp>
        <p:nvSpPr>
          <p:cNvPr id="6" name="Slide Number Placeholder 5"/>
          <p:cNvSpPr>
            <a:spLocks noGrp="1"/>
          </p:cNvSpPr>
          <p:nvPr>
            <p:ph type="sldNum" sz="quarter" idx="4"/>
          </p:nvPr>
        </p:nvSpPr>
        <p:spPr/>
        <p:txBody>
          <a:bodyPr/>
          <a:lstStyle/>
          <a:p>
            <a:fld id="{17918391-D411-FE40-AAD7-861AE5233E0E}" type="slidenum">
              <a:rPr lang="en-US" smtClean="0"/>
              <a:pPr/>
              <a:t>21</a:t>
            </a:fld>
            <a:endParaRPr lang="en-US" dirty="0"/>
          </a:p>
        </p:txBody>
      </p:sp>
      <p:sp>
        <p:nvSpPr>
          <p:cNvPr id="4" name="Date Placeholder 3"/>
          <p:cNvSpPr>
            <a:spLocks noGrp="1"/>
          </p:cNvSpPr>
          <p:nvPr>
            <p:ph type="dt" sz="half" idx="4294967295"/>
          </p:nvPr>
        </p:nvSpPr>
        <p:spPr>
          <a:xfrm>
            <a:off x="0" y="4772025"/>
            <a:ext cx="2133600" cy="273050"/>
          </a:xfrm>
        </p:spPr>
        <p:txBody>
          <a:bodyPr/>
          <a:lstStyle/>
          <a:p>
            <a:fld id="{B4BFD808-6B56-4447-9401-2398D08EE3C0}" type="datetime1">
              <a:rPr lang="en-US" smtClean="0"/>
              <a:pPr/>
              <a:t>10/19/2021</a:t>
            </a:fld>
            <a:endParaRPr lang="en-US" dirty="0"/>
          </a:p>
        </p:txBody>
      </p:sp>
    </p:spTree>
    <p:extLst>
      <p:ext uri="{BB962C8B-B14F-4D97-AF65-F5344CB8AC3E}">
        <p14:creationId xmlns:p14="http://schemas.microsoft.com/office/powerpoint/2010/main" val="29017589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Problem 2</a:t>
            </a:r>
            <a:endParaRPr lang="en-GB" dirty="0"/>
          </a:p>
        </p:txBody>
      </p:sp>
      <p:sp>
        <p:nvSpPr>
          <p:cNvPr id="3" name="Content Placeholder 2"/>
          <p:cNvSpPr>
            <a:spLocks noGrp="1"/>
          </p:cNvSpPr>
          <p:nvPr>
            <p:ph sz="half" idx="1"/>
          </p:nvPr>
        </p:nvSpPr>
        <p:spPr/>
        <p:txBody>
          <a:bodyPr>
            <a:normAutofit fontScale="92500"/>
          </a:bodyPr>
          <a:lstStyle/>
          <a:p>
            <a:r>
              <a:rPr lang="en-US" dirty="0"/>
              <a:t>What happens when the error is zero?</a:t>
            </a:r>
          </a:p>
          <a:p>
            <a:r>
              <a:rPr lang="en-US" dirty="0"/>
              <a:t>Control input is zero.</a:t>
            </a:r>
          </a:p>
          <a:p>
            <a:r>
              <a:rPr lang="en-US" dirty="0"/>
              <a:t>Causes problems if we need to have a nonzero control value while at our </a:t>
            </a:r>
            <a:r>
              <a:rPr lang="en-US" dirty="0" err="1"/>
              <a:t>setpoint</a:t>
            </a:r>
            <a:endParaRPr lang="en-GB" dirty="0"/>
          </a:p>
        </p:txBody>
      </p:sp>
      <p:pic>
        <p:nvPicPr>
          <p:cNvPr id="8" name="Content Placeholder 7"/>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4267200" y="1823122"/>
            <a:ext cx="3657600" cy="2016369"/>
          </a:xfrm>
        </p:spPr>
      </p:pic>
      <p:sp>
        <p:nvSpPr>
          <p:cNvPr id="5" name="Date Placeholder 4"/>
          <p:cNvSpPr>
            <a:spLocks noGrp="1"/>
          </p:cNvSpPr>
          <p:nvPr>
            <p:ph type="dt" sz="half" idx="10"/>
          </p:nvPr>
        </p:nvSpPr>
        <p:spPr/>
        <p:txBody>
          <a:bodyPr/>
          <a:lstStyle/>
          <a:p>
            <a:fld id="{B4BFD808-6B56-4447-9401-2398D08EE3C0}" type="datetime1">
              <a:rPr lang="en-US" smtClean="0"/>
              <a:pPr/>
              <a:t>10/19/2021</a:t>
            </a:fld>
            <a:endParaRPr lang="en-US" dirty="0"/>
          </a:p>
        </p:txBody>
      </p:sp>
      <p:sp>
        <p:nvSpPr>
          <p:cNvPr id="6" name="Footer Placeholder 5"/>
          <p:cNvSpPr>
            <a:spLocks noGrp="1"/>
          </p:cNvSpPr>
          <p:nvPr>
            <p:ph type="ftr" sz="quarter" idx="3"/>
          </p:nvPr>
        </p:nvSpPr>
        <p:spPr/>
        <p:txBody>
          <a:bodyPr/>
          <a:lstStyle/>
          <a:p>
            <a:r>
              <a:rPr lang="en-US"/>
              <a:t>Document reference</a:t>
            </a:r>
            <a:endParaRPr lang="en-US" dirty="0"/>
          </a:p>
        </p:txBody>
      </p:sp>
      <p:sp>
        <p:nvSpPr>
          <p:cNvPr id="7" name="Slide Number Placeholder 6"/>
          <p:cNvSpPr>
            <a:spLocks noGrp="1"/>
          </p:cNvSpPr>
          <p:nvPr>
            <p:ph type="sldNum" sz="quarter" idx="4"/>
          </p:nvPr>
        </p:nvSpPr>
        <p:spPr/>
        <p:txBody>
          <a:bodyPr/>
          <a:lstStyle/>
          <a:p>
            <a:fld id="{17918391-D411-FE40-AAD7-861AE5233E0E}" type="slidenum">
              <a:rPr lang="en-US" smtClean="0"/>
              <a:pPr/>
              <a:t>22</a:t>
            </a:fld>
            <a:endParaRPr lang="en-US" dirty="0"/>
          </a:p>
        </p:txBody>
      </p:sp>
    </p:spTree>
    <p:extLst>
      <p:ext uri="{BB962C8B-B14F-4D97-AF65-F5344CB8AC3E}">
        <p14:creationId xmlns:p14="http://schemas.microsoft.com/office/powerpoint/2010/main" val="11707131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Problem 2: steady state error</a:t>
            </a:r>
            <a:endParaRPr lang="en-GB" dirty="0"/>
          </a:p>
        </p:txBody>
      </p:sp>
      <p:sp>
        <p:nvSpPr>
          <p:cNvPr id="3" name="Content Placeholder 2"/>
          <p:cNvSpPr>
            <a:spLocks noGrp="1"/>
          </p:cNvSpPr>
          <p:nvPr>
            <p:ph sz="half" idx="1"/>
          </p:nvPr>
        </p:nvSpPr>
        <p:spPr/>
        <p:txBody>
          <a:bodyPr>
            <a:normAutofit lnSpcReduction="10000"/>
          </a:bodyPr>
          <a:lstStyle/>
          <a:p>
            <a:pPr marL="36576" indent="0">
              <a:buNone/>
            </a:pPr>
            <a:r>
              <a:rPr lang="en-US" dirty="0"/>
              <a:t>This problem is normally called </a:t>
            </a:r>
            <a:r>
              <a:rPr lang="en-US" b="1" dirty="0"/>
              <a:t>steady state error </a:t>
            </a:r>
            <a:endParaRPr lang="en-US" dirty="0"/>
          </a:p>
          <a:p>
            <a:pPr marL="36576" indent="0">
              <a:buNone/>
            </a:pPr>
            <a:r>
              <a:rPr lang="en-US" dirty="0"/>
              <a:t>It’s a confusing name. The issue is just that the controller can’t produce any output when the error is zero.</a:t>
            </a:r>
            <a:endParaRPr lang="en-GB" dirty="0"/>
          </a:p>
        </p:txBody>
      </p:sp>
      <p:sp>
        <p:nvSpPr>
          <p:cNvPr id="4" name="Content Placeholder 3"/>
          <p:cNvSpPr>
            <a:spLocks noGrp="1"/>
          </p:cNvSpPr>
          <p:nvPr>
            <p:ph sz="half" idx="2"/>
          </p:nvPr>
        </p:nvSpPr>
        <p:spPr/>
        <p:txBody>
          <a:bodyPr>
            <a:normAutofit lnSpcReduction="10000"/>
          </a:bodyPr>
          <a:lstStyle/>
          <a:p>
            <a:pPr marL="36576" indent="0">
              <a:buNone/>
            </a:pPr>
            <a:r>
              <a:rPr lang="en-US" dirty="0"/>
              <a:t>Easiest to see for tank level control: If there is a constant flow out of the tank, the controller must provide the same flow in, while the level is at the </a:t>
            </a:r>
            <a:r>
              <a:rPr lang="en-US" dirty="0" err="1"/>
              <a:t>setpoint</a:t>
            </a:r>
            <a:r>
              <a:rPr lang="en-US" dirty="0"/>
              <a:t>.</a:t>
            </a:r>
            <a:endParaRPr lang="en-GB" dirty="0"/>
          </a:p>
        </p:txBody>
      </p:sp>
      <p:sp>
        <p:nvSpPr>
          <p:cNvPr id="5" name="Date Placeholder 4"/>
          <p:cNvSpPr>
            <a:spLocks noGrp="1"/>
          </p:cNvSpPr>
          <p:nvPr>
            <p:ph type="dt" sz="half" idx="10"/>
          </p:nvPr>
        </p:nvSpPr>
        <p:spPr/>
        <p:txBody>
          <a:bodyPr/>
          <a:lstStyle/>
          <a:p>
            <a:fld id="{B4BFD808-6B56-4447-9401-2398D08EE3C0}" type="datetime1">
              <a:rPr lang="en-US" smtClean="0"/>
              <a:pPr/>
              <a:t>10/19/2021</a:t>
            </a:fld>
            <a:endParaRPr lang="en-US" dirty="0"/>
          </a:p>
        </p:txBody>
      </p:sp>
      <p:sp>
        <p:nvSpPr>
          <p:cNvPr id="6" name="Footer Placeholder 5"/>
          <p:cNvSpPr>
            <a:spLocks noGrp="1"/>
          </p:cNvSpPr>
          <p:nvPr>
            <p:ph type="ftr" sz="quarter" idx="3"/>
          </p:nvPr>
        </p:nvSpPr>
        <p:spPr/>
        <p:txBody>
          <a:bodyPr/>
          <a:lstStyle/>
          <a:p>
            <a:r>
              <a:rPr lang="en-US"/>
              <a:t>Document reference</a:t>
            </a:r>
            <a:endParaRPr lang="en-US" dirty="0"/>
          </a:p>
        </p:txBody>
      </p:sp>
      <p:sp>
        <p:nvSpPr>
          <p:cNvPr id="7" name="Slide Number Placeholder 6"/>
          <p:cNvSpPr>
            <a:spLocks noGrp="1"/>
          </p:cNvSpPr>
          <p:nvPr>
            <p:ph type="sldNum" sz="quarter" idx="4"/>
          </p:nvPr>
        </p:nvSpPr>
        <p:spPr/>
        <p:txBody>
          <a:bodyPr/>
          <a:lstStyle/>
          <a:p>
            <a:fld id="{17918391-D411-FE40-AAD7-861AE5233E0E}" type="slidenum">
              <a:rPr lang="en-US" smtClean="0"/>
              <a:pPr/>
              <a:t>23</a:t>
            </a:fld>
            <a:endParaRPr lang="en-US" dirty="0"/>
          </a:p>
        </p:txBody>
      </p:sp>
    </p:spTree>
    <p:extLst>
      <p:ext uri="{BB962C8B-B14F-4D97-AF65-F5344CB8AC3E}">
        <p14:creationId xmlns:p14="http://schemas.microsoft.com/office/powerpoint/2010/main" val="15048122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Problem 2: steady state error</a:t>
            </a:r>
            <a:endParaRPr lang="en-GB" dirty="0"/>
          </a:p>
        </p:txBody>
      </p:sp>
      <p:pic>
        <p:nvPicPr>
          <p:cNvPr id="11" name="Content Placeholder 10"/>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457200" y="1803114"/>
            <a:ext cx="3657600" cy="2056384"/>
          </a:xfrm>
        </p:spPr>
      </p:pic>
      <mc:AlternateContent xmlns:mc="http://schemas.openxmlformats.org/markup-compatibility/2006" xmlns:a14="http://schemas.microsoft.com/office/drawing/2010/main">
        <mc:Choice Requires="a14">
          <p:sp>
            <p:nvSpPr>
              <p:cNvPr id="10" name="Content Placeholder 9"/>
              <p:cNvSpPr>
                <a:spLocks noGrp="1"/>
              </p:cNvSpPr>
              <p:nvPr>
                <p:ph sz="half" idx="2"/>
              </p:nvPr>
            </p:nvSpPr>
            <p:spPr/>
            <p:txBody>
              <a:bodyPr/>
              <a:lstStyle/>
              <a:p>
                <a:pPr marL="36576" indent="0">
                  <a:buNone/>
                </a:pPr>
                <a:r>
                  <a:rPr lang="en-US" dirty="0"/>
                  <a:t>With P control, once the error has reached a value where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𝑘</m:t>
                        </m:r>
                      </m:e>
                      <m:sub>
                        <m:r>
                          <a:rPr lang="en-US" b="0" i="1" smtClean="0">
                            <a:latin typeface="Cambria Math" panose="02040503050406030204" pitchFamily="18" charset="0"/>
                          </a:rPr>
                          <m:t>𝑝</m:t>
                        </m:r>
                      </m:sub>
                    </m:sSub>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𝑒</m:t>
                    </m:r>
                  </m:oMath>
                </a14:m>
                <a:r>
                  <a:rPr lang="en-GB" dirty="0"/>
                  <a:t> is equal to the flow out, the level will stabilize. But it will be different to the </a:t>
                </a:r>
                <a:r>
                  <a:rPr lang="en-GB" dirty="0" err="1"/>
                  <a:t>setpoint</a:t>
                </a:r>
                <a:endParaRPr lang="en-GB" dirty="0"/>
              </a:p>
            </p:txBody>
          </p:sp>
        </mc:Choice>
        <mc:Fallback xmlns="">
          <p:sp>
            <p:nvSpPr>
              <p:cNvPr id="10" name="Content Placeholder 9"/>
              <p:cNvSpPr>
                <a:spLocks noGrp="1" noRot="1" noChangeAspect="1" noMove="1" noResize="1" noEditPoints="1" noAdjustHandles="1" noChangeArrowheads="1" noChangeShapeType="1" noTextEdit="1"/>
              </p:cNvSpPr>
              <p:nvPr>
                <p:ph sz="half" idx="2"/>
              </p:nvPr>
            </p:nvSpPr>
            <p:spPr>
              <a:blipFill>
                <a:blip r:embed="rId3"/>
                <a:stretch>
                  <a:fillRect l="-2000" t="-1682" r="-4833"/>
                </a:stretch>
              </a:blipFill>
            </p:spPr>
            <p:txBody>
              <a:bodyPr/>
              <a:lstStyle/>
              <a:p>
                <a:r>
                  <a:rPr lang="en-GB">
                    <a:noFill/>
                  </a:rPr>
                  <a:t> </a:t>
                </a:r>
              </a:p>
            </p:txBody>
          </p:sp>
        </mc:Fallback>
      </mc:AlternateContent>
      <p:sp>
        <p:nvSpPr>
          <p:cNvPr id="5" name="Date Placeholder 4"/>
          <p:cNvSpPr>
            <a:spLocks noGrp="1"/>
          </p:cNvSpPr>
          <p:nvPr>
            <p:ph type="dt" sz="half" idx="10"/>
          </p:nvPr>
        </p:nvSpPr>
        <p:spPr/>
        <p:txBody>
          <a:bodyPr/>
          <a:lstStyle/>
          <a:p>
            <a:fld id="{B4BFD808-6B56-4447-9401-2398D08EE3C0}" type="datetime1">
              <a:rPr lang="en-US" smtClean="0"/>
              <a:pPr/>
              <a:t>10/19/2021</a:t>
            </a:fld>
            <a:endParaRPr lang="en-US" dirty="0"/>
          </a:p>
        </p:txBody>
      </p:sp>
      <p:sp>
        <p:nvSpPr>
          <p:cNvPr id="6" name="Footer Placeholder 5"/>
          <p:cNvSpPr>
            <a:spLocks noGrp="1"/>
          </p:cNvSpPr>
          <p:nvPr>
            <p:ph type="ftr" sz="quarter" idx="3"/>
          </p:nvPr>
        </p:nvSpPr>
        <p:spPr/>
        <p:txBody>
          <a:bodyPr/>
          <a:lstStyle/>
          <a:p>
            <a:r>
              <a:rPr lang="en-US"/>
              <a:t>Document reference</a:t>
            </a:r>
            <a:endParaRPr lang="en-US" dirty="0"/>
          </a:p>
        </p:txBody>
      </p:sp>
      <p:sp>
        <p:nvSpPr>
          <p:cNvPr id="7" name="Slide Number Placeholder 6"/>
          <p:cNvSpPr>
            <a:spLocks noGrp="1"/>
          </p:cNvSpPr>
          <p:nvPr>
            <p:ph type="sldNum" sz="quarter" idx="4"/>
          </p:nvPr>
        </p:nvSpPr>
        <p:spPr/>
        <p:txBody>
          <a:bodyPr/>
          <a:lstStyle/>
          <a:p>
            <a:fld id="{17918391-D411-FE40-AAD7-861AE5233E0E}" type="slidenum">
              <a:rPr lang="en-US" smtClean="0"/>
              <a:pPr/>
              <a:t>24</a:t>
            </a:fld>
            <a:endParaRPr lang="en-US" dirty="0"/>
          </a:p>
        </p:txBody>
      </p:sp>
    </p:spTree>
    <p:extLst>
      <p:ext uri="{BB962C8B-B14F-4D97-AF65-F5344CB8AC3E}">
        <p14:creationId xmlns:p14="http://schemas.microsoft.com/office/powerpoint/2010/main" val="5325390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 control problem summary</a:t>
            </a:r>
            <a:endParaRPr lang="en-GB" dirty="0"/>
          </a:p>
        </p:txBody>
      </p:sp>
      <p:sp>
        <p:nvSpPr>
          <p:cNvPr id="3" name="Content Placeholder 2"/>
          <p:cNvSpPr>
            <a:spLocks noGrp="1"/>
          </p:cNvSpPr>
          <p:nvPr>
            <p:ph sz="half" idx="1"/>
          </p:nvPr>
        </p:nvSpPr>
        <p:spPr/>
        <p:txBody>
          <a:bodyPr/>
          <a:lstStyle/>
          <a:p>
            <a:r>
              <a:rPr lang="en-US" dirty="0"/>
              <a:t>Problem 1: oscillations</a:t>
            </a:r>
          </a:p>
          <a:p>
            <a:pPr lvl="1"/>
            <a:r>
              <a:rPr lang="en-US" dirty="0"/>
              <a:t>P control will give us oscillations in some processes, regardless of the value of the gain parameter. </a:t>
            </a:r>
            <a:endParaRPr lang="en-GB" dirty="0"/>
          </a:p>
        </p:txBody>
      </p:sp>
      <p:sp>
        <p:nvSpPr>
          <p:cNvPr id="4" name="Content Placeholder 3"/>
          <p:cNvSpPr>
            <a:spLocks noGrp="1"/>
          </p:cNvSpPr>
          <p:nvPr>
            <p:ph sz="half" idx="2"/>
          </p:nvPr>
        </p:nvSpPr>
        <p:spPr/>
        <p:txBody>
          <a:bodyPr/>
          <a:lstStyle/>
          <a:p>
            <a:r>
              <a:rPr lang="en-US" dirty="0"/>
              <a:t>Problem 2: steady state error</a:t>
            </a:r>
          </a:p>
          <a:p>
            <a:pPr lvl="1"/>
            <a:r>
              <a:rPr lang="en-US" dirty="0"/>
              <a:t>P control cannot give us a nonzero value of the control at zero error for some types of process</a:t>
            </a:r>
            <a:endParaRPr lang="en-GB" dirty="0"/>
          </a:p>
        </p:txBody>
      </p:sp>
      <p:sp>
        <p:nvSpPr>
          <p:cNvPr id="5" name="Date Placeholder 4"/>
          <p:cNvSpPr>
            <a:spLocks noGrp="1"/>
          </p:cNvSpPr>
          <p:nvPr>
            <p:ph type="dt" sz="half" idx="10"/>
          </p:nvPr>
        </p:nvSpPr>
        <p:spPr/>
        <p:txBody>
          <a:bodyPr/>
          <a:lstStyle/>
          <a:p>
            <a:fld id="{B4BFD808-6B56-4447-9401-2398D08EE3C0}" type="datetime1">
              <a:rPr lang="en-US" smtClean="0"/>
              <a:pPr/>
              <a:t>10/19/2021</a:t>
            </a:fld>
            <a:endParaRPr lang="en-US" dirty="0"/>
          </a:p>
        </p:txBody>
      </p:sp>
      <p:sp>
        <p:nvSpPr>
          <p:cNvPr id="6" name="Footer Placeholder 5"/>
          <p:cNvSpPr>
            <a:spLocks noGrp="1"/>
          </p:cNvSpPr>
          <p:nvPr>
            <p:ph type="ftr" sz="quarter" idx="3"/>
          </p:nvPr>
        </p:nvSpPr>
        <p:spPr/>
        <p:txBody>
          <a:bodyPr/>
          <a:lstStyle/>
          <a:p>
            <a:r>
              <a:rPr lang="en-US"/>
              <a:t>Document reference</a:t>
            </a:r>
            <a:endParaRPr lang="en-US" dirty="0"/>
          </a:p>
        </p:txBody>
      </p:sp>
      <p:sp>
        <p:nvSpPr>
          <p:cNvPr id="7" name="Slide Number Placeholder 6"/>
          <p:cNvSpPr>
            <a:spLocks noGrp="1"/>
          </p:cNvSpPr>
          <p:nvPr>
            <p:ph type="sldNum" sz="quarter" idx="4"/>
          </p:nvPr>
        </p:nvSpPr>
        <p:spPr/>
        <p:txBody>
          <a:bodyPr/>
          <a:lstStyle/>
          <a:p>
            <a:fld id="{17918391-D411-FE40-AAD7-861AE5233E0E}" type="slidenum">
              <a:rPr lang="en-US" smtClean="0"/>
              <a:pPr/>
              <a:t>25</a:t>
            </a:fld>
            <a:endParaRPr lang="en-US" dirty="0"/>
          </a:p>
        </p:txBody>
      </p:sp>
    </p:spTree>
    <p:extLst>
      <p:ext uri="{BB962C8B-B14F-4D97-AF65-F5344CB8AC3E}">
        <p14:creationId xmlns:p14="http://schemas.microsoft.com/office/powerpoint/2010/main" val="8224730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Solving P control’s problems</a:t>
            </a:r>
            <a:endParaRPr lang="en-GB" dirty="0"/>
          </a:p>
        </p:txBody>
      </p:sp>
      <p:sp>
        <p:nvSpPr>
          <p:cNvPr id="8" name="Content Placeholder 7"/>
          <p:cNvSpPr>
            <a:spLocks noGrp="1"/>
          </p:cNvSpPr>
          <p:nvPr>
            <p:ph idx="1"/>
          </p:nvPr>
        </p:nvSpPr>
        <p:spPr/>
        <p:txBody>
          <a:bodyPr/>
          <a:lstStyle/>
          <a:p>
            <a:r>
              <a:rPr lang="en-US" dirty="0"/>
              <a:t>How to get rid of steady state error?</a:t>
            </a:r>
          </a:p>
          <a:p>
            <a:r>
              <a:rPr lang="en-US" dirty="0"/>
              <a:t>Let’s ignore the present for the moment and concentrate on what has happened in the </a:t>
            </a:r>
            <a:r>
              <a:rPr lang="en-US" b="1" dirty="0"/>
              <a:t>past</a:t>
            </a:r>
          </a:p>
          <a:p>
            <a:endParaRPr lang="en-GB" b="1" dirty="0"/>
          </a:p>
        </p:txBody>
      </p:sp>
      <p:sp>
        <p:nvSpPr>
          <p:cNvPr id="6" name="Footer Placeholder 5"/>
          <p:cNvSpPr>
            <a:spLocks noGrp="1"/>
          </p:cNvSpPr>
          <p:nvPr>
            <p:ph type="ftr" sz="quarter" idx="3"/>
          </p:nvPr>
        </p:nvSpPr>
        <p:spPr/>
        <p:txBody>
          <a:bodyPr/>
          <a:lstStyle/>
          <a:p>
            <a:r>
              <a:rPr lang="en-US"/>
              <a:t>Document reference</a:t>
            </a:r>
            <a:endParaRPr lang="en-US" dirty="0"/>
          </a:p>
        </p:txBody>
      </p:sp>
      <p:sp>
        <p:nvSpPr>
          <p:cNvPr id="7" name="Slide Number Placeholder 6"/>
          <p:cNvSpPr>
            <a:spLocks noGrp="1"/>
          </p:cNvSpPr>
          <p:nvPr>
            <p:ph type="sldNum" sz="quarter" idx="4"/>
          </p:nvPr>
        </p:nvSpPr>
        <p:spPr/>
        <p:txBody>
          <a:bodyPr/>
          <a:lstStyle/>
          <a:p>
            <a:fld id="{17918391-D411-FE40-AAD7-861AE5233E0E}" type="slidenum">
              <a:rPr lang="en-US" smtClean="0"/>
              <a:pPr/>
              <a:t>26</a:t>
            </a:fld>
            <a:endParaRPr lang="en-US" dirty="0"/>
          </a:p>
        </p:txBody>
      </p:sp>
      <p:sp>
        <p:nvSpPr>
          <p:cNvPr id="5" name="Date Placeholder 4"/>
          <p:cNvSpPr>
            <a:spLocks noGrp="1"/>
          </p:cNvSpPr>
          <p:nvPr>
            <p:ph type="dt" sz="half" idx="4294967295"/>
          </p:nvPr>
        </p:nvSpPr>
        <p:spPr>
          <a:xfrm>
            <a:off x="0" y="4772025"/>
            <a:ext cx="2133600" cy="273050"/>
          </a:xfrm>
        </p:spPr>
        <p:txBody>
          <a:bodyPr/>
          <a:lstStyle/>
          <a:p>
            <a:fld id="{B4BFD808-6B56-4447-9401-2398D08EE3C0}" type="datetime1">
              <a:rPr lang="en-US" smtClean="0"/>
              <a:pPr/>
              <a:t>10/19/2021</a:t>
            </a:fld>
            <a:endParaRPr lang="en-US" dirty="0"/>
          </a:p>
        </p:txBody>
      </p:sp>
    </p:spTree>
    <p:extLst>
      <p:ext uri="{BB962C8B-B14F-4D97-AF65-F5344CB8AC3E}">
        <p14:creationId xmlns:p14="http://schemas.microsoft.com/office/powerpoint/2010/main" val="24283511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Solving steady state error: ‘the Past’</a:t>
            </a:r>
            <a:endParaRPr lang="en-GB" sz="3600" dirty="0"/>
          </a:p>
        </p:txBody>
      </p:sp>
      <p:sp>
        <p:nvSpPr>
          <p:cNvPr id="3" name="Content Placeholder 2"/>
          <p:cNvSpPr>
            <a:spLocks noGrp="1"/>
          </p:cNvSpPr>
          <p:nvPr>
            <p:ph idx="1"/>
          </p:nvPr>
        </p:nvSpPr>
        <p:spPr>
          <a:xfrm>
            <a:off x="457200" y="3680234"/>
            <a:ext cx="8229600" cy="517116"/>
          </a:xfrm>
        </p:spPr>
        <p:txBody>
          <a:bodyPr>
            <a:normAutofit lnSpcReduction="10000"/>
          </a:bodyPr>
          <a:lstStyle/>
          <a:p>
            <a:r>
              <a:rPr lang="en-US" dirty="0"/>
              <a:t>Let’s look at the error in the </a:t>
            </a:r>
            <a:r>
              <a:rPr lang="en-US" b="1" dirty="0"/>
              <a:t>past</a:t>
            </a:r>
            <a:endParaRPr lang="en-GB" b="1" dirty="0"/>
          </a:p>
        </p:txBody>
      </p:sp>
      <p:sp>
        <p:nvSpPr>
          <p:cNvPr id="4" name="Date Placeholder 3"/>
          <p:cNvSpPr>
            <a:spLocks noGrp="1"/>
          </p:cNvSpPr>
          <p:nvPr>
            <p:ph type="dt" sz="half" idx="2"/>
          </p:nvPr>
        </p:nvSpPr>
        <p:spPr/>
        <p:txBody>
          <a:bodyPr/>
          <a:lstStyle/>
          <a:p>
            <a:fld id="{B4BFD808-6B56-4447-9401-2398D08EE3C0}" type="datetime1">
              <a:rPr lang="en-US" smtClean="0"/>
              <a:pPr/>
              <a:t>10/19/2021</a:t>
            </a:fld>
            <a:endParaRPr lang="en-US" dirty="0"/>
          </a:p>
        </p:txBody>
      </p:sp>
      <p:sp>
        <p:nvSpPr>
          <p:cNvPr id="5" name="Footer Placeholder 4"/>
          <p:cNvSpPr>
            <a:spLocks noGrp="1"/>
          </p:cNvSpPr>
          <p:nvPr>
            <p:ph type="ftr" sz="quarter" idx="3"/>
          </p:nvPr>
        </p:nvSpPr>
        <p:spPr/>
        <p:txBody>
          <a:bodyPr/>
          <a:lstStyle/>
          <a:p>
            <a:r>
              <a:rPr lang="en-US"/>
              <a:t>Document reference</a:t>
            </a:r>
            <a:endParaRPr lang="en-US" dirty="0"/>
          </a:p>
        </p:txBody>
      </p:sp>
      <p:sp>
        <p:nvSpPr>
          <p:cNvPr id="6" name="Slide Number Placeholder 5"/>
          <p:cNvSpPr>
            <a:spLocks noGrp="1"/>
          </p:cNvSpPr>
          <p:nvPr>
            <p:ph type="sldNum" sz="quarter" idx="4"/>
          </p:nvPr>
        </p:nvSpPr>
        <p:spPr/>
        <p:txBody>
          <a:bodyPr/>
          <a:lstStyle/>
          <a:p>
            <a:fld id="{17918391-D411-FE40-AAD7-861AE5233E0E}" type="slidenum">
              <a:rPr lang="en-US" smtClean="0"/>
              <a:pPr/>
              <a:t>27</a:t>
            </a:fld>
            <a:endParaRPr lang="en-US" dirty="0"/>
          </a:p>
        </p:txBody>
      </p:sp>
      <p:grpSp>
        <p:nvGrpSpPr>
          <p:cNvPr id="7" name="Group 6"/>
          <p:cNvGrpSpPr/>
          <p:nvPr/>
        </p:nvGrpSpPr>
        <p:grpSpPr>
          <a:xfrm>
            <a:off x="815636" y="1533737"/>
            <a:ext cx="4846220" cy="1886726"/>
            <a:chOff x="1219991" y="2688054"/>
            <a:chExt cx="4846220" cy="1886726"/>
          </a:xfrm>
        </p:grpSpPr>
        <p:sp>
          <p:nvSpPr>
            <p:cNvPr id="8" name="Rounded Rectangle 7"/>
            <p:cNvSpPr/>
            <p:nvPr/>
          </p:nvSpPr>
          <p:spPr>
            <a:xfrm>
              <a:off x="3666913" y="2688054"/>
              <a:ext cx="1614957" cy="1196705"/>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cxnSp>
          <p:nvCxnSpPr>
            <p:cNvPr id="9" name="Straight Arrow Connector 8"/>
            <p:cNvCxnSpPr/>
            <p:nvPr/>
          </p:nvCxnSpPr>
          <p:spPr>
            <a:xfrm>
              <a:off x="2827834" y="3286407"/>
              <a:ext cx="814812"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0" name="Straight Arrow Connector 9"/>
            <p:cNvCxnSpPr/>
            <p:nvPr/>
          </p:nvCxnSpPr>
          <p:spPr>
            <a:xfrm flipV="1">
              <a:off x="2673145" y="3432306"/>
              <a:ext cx="0" cy="77314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1" name="Straight Arrow Connector 10"/>
            <p:cNvCxnSpPr/>
            <p:nvPr/>
          </p:nvCxnSpPr>
          <p:spPr>
            <a:xfrm>
              <a:off x="5276284" y="3262778"/>
              <a:ext cx="789927" cy="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1219991" y="3101741"/>
              <a:ext cx="492443" cy="369332"/>
            </a:xfrm>
            <a:prstGeom prst="rect">
              <a:avLst/>
            </a:prstGeom>
            <a:noFill/>
          </p:spPr>
          <p:txBody>
            <a:bodyPr wrap="none" rtlCol="0">
              <a:spAutoFit/>
            </a:bodyPr>
            <a:lstStyle/>
            <a:p>
              <a:r>
                <a:rPr lang="en-US" dirty="0"/>
                <a:t>SP</a:t>
              </a:r>
              <a:endParaRPr lang="en-GB" dirty="0"/>
            </a:p>
          </p:txBody>
        </p:sp>
        <p:sp>
          <p:nvSpPr>
            <p:cNvPr id="13" name="TextBox 12"/>
            <p:cNvSpPr txBox="1"/>
            <p:nvPr/>
          </p:nvSpPr>
          <p:spPr>
            <a:xfrm>
              <a:off x="2407687" y="4205448"/>
              <a:ext cx="530915" cy="369332"/>
            </a:xfrm>
            <a:prstGeom prst="rect">
              <a:avLst/>
            </a:prstGeom>
            <a:noFill/>
          </p:spPr>
          <p:txBody>
            <a:bodyPr wrap="none" rtlCol="0">
              <a:spAutoFit/>
            </a:bodyPr>
            <a:lstStyle/>
            <a:p>
              <a:r>
                <a:rPr lang="en-US" dirty="0"/>
                <a:t>MV</a:t>
              </a:r>
              <a:endParaRPr lang="en-GB" dirty="0"/>
            </a:p>
          </p:txBody>
        </p:sp>
      </p:grpSp>
      <p:cxnSp>
        <p:nvCxnSpPr>
          <p:cNvPr id="14" name="Straight Arrow Connector 13"/>
          <p:cNvCxnSpPr/>
          <p:nvPr/>
        </p:nvCxnSpPr>
        <p:spPr>
          <a:xfrm>
            <a:off x="1295106" y="2132090"/>
            <a:ext cx="814812"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5" name="Oval 14"/>
          <p:cNvSpPr/>
          <p:nvPr/>
        </p:nvSpPr>
        <p:spPr>
          <a:xfrm>
            <a:off x="2122891" y="1986191"/>
            <a:ext cx="291798" cy="291798"/>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6" name="TextBox 15"/>
          <p:cNvSpPr txBox="1"/>
          <p:nvPr/>
        </p:nvSpPr>
        <p:spPr>
          <a:xfrm>
            <a:off x="1894957" y="1801525"/>
            <a:ext cx="319318" cy="369332"/>
          </a:xfrm>
          <a:prstGeom prst="rect">
            <a:avLst/>
          </a:prstGeom>
          <a:noFill/>
        </p:spPr>
        <p:txBody>
          <a:bodyPr wrap="none" rtlCol="0">
            <a:spAutoFit/>
          </a:bodyPr>
          <a:lstStyle/>
          <a:p>
            <a:r>
              <a:rPr lang="en-US" dirty="0"/>
              <a:t>+</a:t>
            </a:r>
            <a:endParaRPr lang="en-GB" dirty="0"/>
          </a:p>
        </p:txBody>
      </p:sp>
      <p:sp>
        <p:nvSpPr>
          <p:cNvPr id="17" name="TextBox 16"/>
          <p:cNvSpPr txBox="1"/>
          <p:nvPr/>
        </p:nvSpPr>
        <p:spPr>
          <a:xfrm>
            <a:off x="2272637" y="2156673"/>
            <a:ext cx="261610" cy="369332"/>
          </a:xfrm>
          <a:prstGeom prst="rect">
            <a:avLst/>
          </a:prstGeom>
          <a:noFill/>
        </p:spPr>
        <p:txBody>
          <a:bodyPr wrap="none" rtlCol="0">
            <a:spAutoFit/>
          </a:bodyPr>
          <a:lstStyle/>
          <a:p>
            <a:r>
              <a:rPr lang="en-US" dirty="0"/>
              <a:t>-</a:t>
            </a:r>
            <a:endParaRPr lang="en-GB" dirty="0"/>
          </a:p>
        </p:txBody>
      </p:sp>
      <p:sp>
        <p:nvSpPr>
          <p:cNvPr id="18" name="TextBox 17"/>
          <p:cNvSpPr txBox="1"/>
          <p:nvPr/>
        </p:nvSpPr>
        <p:spPr>
          <a:xfrm>
            <a:off x="2660293" y="1775935"/>
            <a:ext cx="312906" cy="369332"/>
          </a:xfrm>
          <a:prstGeom prst="rect">
            <a:avLst/>
          </a:prstGeom>
          <a:noFill/>
        </p:spPr>
        <p:txBody>
          <a:bodyPr wrap="none" rtlCol="0">
            <a:spAutoFit/>
          </a:bodyPr>
          <a:lstStyle/>
          <a:p>
            <a:r>
              <a:rPr lang="en-US" dirty="0"/>
              <a:t>e</a:t>
            </a:r>
            <a:endParaRPr lang="en-GB" dirty="0"/>
          </a:p>
        </p:txBody>
      </p:sp>
      <p:sp>
        <p:nvSpPr>
          <p:cNvPr id="19" name="TextBox 18"/>
          <p:cNvSpPr txBox="1"/>
          <p:nvPr/>
        </p:nvSpPr>
        <p:spPr>
          <a:xfrm>
            <a:off x="2105287" y="1935907"/>
            <a:ext cx="327334" cy="369332"/>
          </a:xfrm>
          <a:prstGeom prst="rect">
            <a:avLst/>
          </a:prstGeom>
          <a:noFill/>
        </p:spPr>
        <p:txBody>
          <a:bodyPr wrap="none" rtlCol="0">
            <a:spAutoFit/>
          </a:bodyPr>
          <a:lstStyle/>
          <a:p>
            <a:r>
              <a:rPr lang="en-US" dirty="0"/>
              <a:t>Σ</a:t>
            </a:r>
            <a:endParaRPr lang="en-GB" dirty="0"/>
          </a:p>
        </p:txBody>
      </p:sp>
      <p:sp>
        <p:nvSpPr>
          <p:cNvPr id="20" name="Rounded Rectangle 19"/>
          <p:cNvSpPr/>
          <p:nvPr/>
        </p:nvSpPr>
        <p:spPr>
          <a:xfrm>
            <a:off x="5661856" y="1714636"/>
            <a:ext cx="1281711" cy="787652"/>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Process</a:t>
            </a:r>
            <a:endParaRPr lang="en-GB" dirty="0"/>
          </a:p>
        </p:txBody>
      </p:sp>
      <p:cxnSp>
        <p:nvCxnSpPr>
          <p:cNvPr id="21" name="Straight Arrow Connector 20"/>
          <p:cNvCxnSpPr/>
          <p:nvPr/>
        </p:nvCxnSpPr>
        <p:spPr>
          <a:xfrm>
            <a:off x="6943567" y="2108462"/>
            <a:ext cx="814812"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a:off x="7255245" y="2113370"/>
            <a:ext cx="0" cy="937761"/>
          </a:xfrm>
          <a:prstGeom prst="line">
            <a:avLst/>
          </a:prstGeom>
        </p:spPr>
        <p:style>
          <a:lnRef idx="2">
            <a:schemeClr val="accent1"/>
          </a:lnRef>
          <a:fillRef idx="0">
            <a:schemeClr val="accent1"/>
          </a:fillRef>
          <a:effectRef idx="1">
            <a:schemeClr val="accent1"/>
          </a:effectRef>
          <a:fontRef idx="minor">
            <a:schemeClr val="tx1"/>
          </a:fontRef>
        </p:style>
      </p:cxnSp>
      <p:cxnSp>
        <p:nvCxnSpPr>
          <p:cNvPr id="23" name="Straight Connector 22"/>
          <p:cNvCxnSpPr>
            <a:endCxn id="13" idx="0"/>
          </p:cNvCxnSpPr>
          <p:nvPr/>
        </p:nvCxnSpPr>
        <p:spPr>
          <a:xfrm flipH="1">
            <a:off x="2268790" y="3040750"/>
            <a:ext cx="4986455" cy="10381"/>
          </a:xfrm>
          <a:prstGeom prst="line">
            <a:avLst/>
          </a:prstGeom>
        </p:spPr>
        <p:style>
          <a:lnRef idx="2">
            <a:schemeClr val="accent1"/>
          </a:lnRef>
          <a:fillRef idx="0">
            <a:schemeClr val="accent1"/>
          </a:fillRef>
          <a:effectRef idx="1">
            <a:schemeClr val="accent1"/>
          </a:effectRef>
          <a:fontRef idx="minor">
            <a:schemeClr val="tx1"/>
          </a:fontRef>
        </p:style>
      </p:cxnSp>
      <p:sp>
        <p:nvSpPr>
          <p:cNvPr id="24" name="Rounded Rectangle 23"/>
          <p:cNvSpPr/>
          <p:nvPr/>
        </p:nvSpPr>
        <p:spPr>
          <a:xfrm>
            <a:off x="3426387" y="2363848"/>
            <a:ext cx="1281711" cy="340067"/>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Future</a:t>
            </a:r>
            <a:endParaRPr lang="en-GB" dirty="0"/>
          </a:p>
        </p:txBody>
      </p:sp>
      <p:sp>
        <p:nvSpPr>
          <p:cNvPr id="25" name="Rounded Rectangle 24"/>
          <p:cNvSpPr/>
          <p:nvPr/>
        </p:nvSpPr>
        <p:spPr>
          <a:xfrm>
            <a:off x="3426388" y="1972162"/>
            <a:ext cx="1281711" cy="340067"/>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rgbClr val="FF0000"/>
                </a:solidFill>
              </a:rPr>
              <a:t>Past</a:t>
            </a:r>
            <a:endParaRPr lang="en-GB" dirty="0">
              <a:solidFill>
                <a:srgbClr val="FF0000"/>
              </a:solidFill>
            </a:endParaRPr>
          </a:p>
        </p:txBody>
      </p:sp>
      <p:sp>
        <p:nvSpPr>
          <p:cNvPr id="26" name="Rounded Rectangle 25"/>
          <p:cNvSpPr/>
          <p:nvPr/>
        </p:nvSpPr>
        <p:spPr>
          <a:xfrm>
            <a:off x="3429180" y="1570860"/>
            <a:ext cx="1281711" cy="340067"/>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Proportional</a:t>
            </a:r>
            <a:endParaRPr lang="en-GB" sz="1400" dirty="0"/>
          </a:p>
        </p:txBody>
      </p:sp>
      <p:sp>
        <p:nvSpPr>
          <p:cNvPr id="27" name="TextBox 26"/>
          <p:cNvSpPr txBox="1"/>
          <p:nvPr/>
        </p:nvSpPr>
        <p:spPr>
          <a:xfrm>
            <a:off x="5113232" y="1748778"/>
            <a:ext cx="312906" cy="369332"/>
          </a:xfrm>
          <a:prstGeom prst="rect">
            <a:avLst/>
          </a:prstGeom>
          <a:noFill/>
        </p:spPr>
        <p:txBody>
          <a:bodyPr wrap="none" rtlCol="0">
            <a:spAutoFit/>
          </a:bodyPr>
          <a:lstStyle/>
          <a:p>
            <a:r>
              <a:rPr lang="en-US" dirty="0"/>
              <a:t>u</a:t>
            </a:r>
            <a:endParaRPr lang="en-GB" dirty="0"/>
          </a:p>
        </p:txBody>
      </p:sp>
    </p:spTree>
    <p:extLst>
      <p:ext uri="{BB962C8B-B14F-4D97-AF65-F5344CB8AC3E}">
        <p14:creationId xmlns:p14="http://schemas.microsoft.com/office/powerpoint/2010/main" val="1276077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t>Solving steady state error</a:t>
            </a:r>
            <a:endParaRPr lang="en-GB" dirty="0"/>
          </a:p>
        </p:txBody>
      </p:sp>
      <p:pic>
        <p:nvPicPr>
          <p:cNvPr id="7" name="Content Placeholder 6"/>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921173" y="1063229"/>
            <a:ext cx="2743200" cy="1666875"/>
          </a:xfrm>
        </p:spPr>
      </p:pic>
      <p:sp>
        <p:nvSpPr>
          <p:cNvPr id="9" name="Content Placeholder 8"/>
          <p:cNvSpPr>
            <a:spLocks noGrp="1"/>
          </p:cNvSpPr>
          <p:nvPr>
            <p:ph sz="half" idx="2"/>
          </p:nvPr>
        </p:nvSpPr>
        <p:spPr/>
        <p:txBody>
          <a:bodyPr>
            <a:normAutofit lnSpcReduction="10000"/>
          </a:bodyPr>
          <a:lstStyle/>
          <a:p>
            <a:pPr marL="36576" indent="0">
              <a:buNone/>
            </a:pPr>
            <a:r>
              <a:rPr lang="en-US" dirty="0"/>
              <a:t>We can examine how the controller error has evolved in the </a:t>
            </a:r>
            <a:r>
              <a:rPr lang="en-US" b="1" dirty="0"/>
              <a:t>past</a:t>
            </a:r>
          </a:p>
          <a:p>
            <a:pPr marL="36576" indent="0">
              <a:buNone/>
            </a:pPr>
            <a:r>
              <a:rPr lang="en-US" dirty="0"/>
              <a:t>If we sum up the past values of the error, we can get a value that increases when there is a constant error </a:t>
            </a:r>
            <a:endParaRPr lang="en-GB" dirty="0"/>
          </a:p>
        </p:txBody>
      </p:sp>
      <p:sp>
        <p:nvSpPr>
          <p:cNvPr id="5" name="Footer Placeholder 4"/>
          <p:cNvSpPr>
            <a:spLocks noGrp="1"/>
          </p:cNvSpPr>
          <p:nvPr>
            <p:ph type="ftr" sz="quarter" idx="3"/>
          </p:nvPr>
        </p:nvSpPr>
        <p:spPr/>
        <p:txBody>
          <a:bodyPr/>
          <a:lstStyle/>
          <a:p>
            <a:r>
              <a:rPr lang="en-US"/>
              <a:t>Document reference</a:t>
            </a:r>
            <a:endParaRPr lang="en-US" dirty="0"/>
          </a:p>
        </p:txBody>
      </p:sp>
      <p:sp>
        <p:nvSpPr>
          <p:cNvPr id="6" name="Slide Number Placeholder 5"/>
          <p:cNvSpPr>
            <a:spLocks noGrp="1"/>
          </p:cNvSpPr>
          <p:nvPr>
            <p:ph type="sldNum" sz="quarter" idx="4"/>
          </p:nvPr>
        </p:nvSpPr>
        <p:spPr/>
        <p:txBody>
          <a:bodyPr/>
          <a:lstStyle/>
          <a:p>
            <a:fld id="{17918391-D411-FE40-AAD7-861AE5233E0E}" type="slidenum">
              <a:rPr lang="en-US" smtClean="0"/>
              <a:pPr/>
              <a:t>28</a:t>
            </a:fld>
            <a:endParaRPr lang="en-US" dirty="0"/>
          </a:p>
        </p:txBody>
      </p:sp>
      <p:sp>
        <p:nvSpPr>
          <p:cNvPr id="4" name="Date Placeholder 3"/>
          <p:cNvSpPr>
            <a:spLocks noGrp="1"/>
          </p:cNvSpPr>
          <p:nvPr>
            <p:ph type="dt" sz="half" idx="4294967295"/>
          </p:nvPr>
        </p:nvSpPr>
        <p:spPr>
          <a:xfrm>
            <a:off x="0" y="4772025"/>
            <a:ext cx="2133600" cy="273050"/>
          </a:xfrm>
        </p:spPr>
        <p:txBody>
          <a:bodyPr/>
          <a:lstStyle/>
          <a:p>
            <a:fld id="{B4BFD808-6B56-4447-9401-2398D08EE3C0}" type="datetime1">
              <a:rPr lang="en-US" smtClean="0"/>
              <a:pPr/>
              <a:t>10/19/2021</a:t>
            </a:fld>
            <a:endParaRPr lang="en-US" dirty="0"/>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4400" y="2791086"/>
            <a:ext cx="2749973" cy="1976252"/>
          </a:xfrm>
          <a:prstGeom prst="rect">
            <a:avLst/>
          </a:prstGeom>
        </p:spPr>
      </p:pic>
    </p:spTree>
    <p:extLst>
      <p:ext uri="{BB962C8B-B14F-4D97-AF65-F5344CB8AC3E}">
        <p14:creationId xmlns:p14="http://schemas.microsoft.com/office/powerpoint/2010/main" val="7918993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Integral Action</a:t>
            </a:r>
            <a:endParaRPr lang="en-GB"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pPr marL="36576" indent="0">
                  <a:buNone/>
                </a:pPr>
                <a:r>
                  <a:rPr lang="en-US" dirty="0"/>
                  <a:t>We can let the control be given by the sum of past values of the error, scaled by some gain.</a:t>
                </a:r>
              </a:p>
              <a:p>
                <a:pPr marL="36576" indent="0">
                  <a:buNone/>
                </a:pPr>
                <a:r>
                  <a:rPr lang="en-US" dirty="0"/>
                  <a:t>In continuous time the sum is an </a:t>
                </a:r>
                <a:r>
                  <a:rPr lang="en-US" b="1" dirty="0"/>
                  <a:t>integral</a:t>
                </a:r>
                <a:r>
                  <a:rPr lang="en-US" dirty="0"/>
                  <a:t>:</a:t>
                </a:r>
              </a:p>
              <a:p>
                <a:pPr marL="36576" indent="0" algn="ctr">
                  <a:buNone/>
                </a:pPr>
                <a14:m>
                  <m:oMathPara xmlns:m="http://schemas.openxmlformats.org/officeDocument/2006/math">
                    <m:oMathParaPr>
                      <m:jc m:val="centerGroup"/>
                    </m:oMathParaPr>
                    <m:oMath xmlns:m="http://schemas.openxmlformats.org/officeDocument/2006/math">
                      <m:r>
                        <a:rPr lang="en-US" b="1" i="1" smtClean="0">
                          <a:latin typeface="Cambria Math" panose="02040503050406030204" pitchFamily="18" charset="0"/>
                        </a:rPr>
                        <m:t>𝒖</m:t>
                      </m:r>
                      <m:r>
                        <a:rPr lang="en-US" b="1" i="1" smtClean="0">
                          <a:latin typeface="Cambria Math" panose="02040503050406030204" pitchFamily="18" charset="0"/>
                        </a:rPr>
                        <m:t>=</m:t>
                      </m:r>
                      <m:sSub>
                        <m:sSubPr>
                          <m:ctrlPr>
                            <a:rPr lang="en-US" b="1" i="1" smtClean="0">
                              <a:latin typeface="Cambria Math" panose="02040503050406030204" pitchFamily="18" charset="0"/>
                            </a:rPr>
                          </m:ctrlPr>
                        </m:sSubPr>
                        <m:e>
                          <m:r>
                            <a:rPr lang="en-US" b="1" i="1" smtClean="0">
                              <a:latin typeface="Cambria Math" panose="02040503050406030204" pitchFamily="18" charset="0"/>
                            </a:rPr>
                            <m:t>𝒌</m:t>
                          </m:r>
                        </m:e>
                        <m:sub>
                          <m:r>
                            <a:rPr lang="en-US" b="1" i="1" smtClean="0">
                              <a:latin typeface="Cambria Math" panose="02040503050406030204" pitchFamily="18" charset="0"/>
                            </a:rPr>
                            <m:t>𝒊</m:t>
                          </m:r>
                        </m:sub>
                      </m:sSub>
                      <m:nary>
                        <m:naryPr>
                          <m:ctrlPr>
                            <a:rPr lang="en-US" b="1" i="1" smtClean="0">
                              <a:latin typeface="Cambria Math" panose="02040503050406030204" pitchFamily="18" charset="0"/>
                            </a:rPr>
                          </m:ctrlPr>
                        </m:naryPr>
                        <m:sub>
                          <m:r>
                            <m:rPr>
                              <m:brk m:alnAt="23"/>
                            </m:rPr>
                            <a:rPr lang="en-US" b="1" i="1" smtClean="0">
                              <a:latin typeface="Cambria Math" panose="02040503050406030204" pitchFamily="18" charset="0"/>
                            </a:rPr>
                            <m:t>𝟎</m:t>
                          </m:r>
                        </m:sub>
                        <m:sup>
                          <m:r>
                            <a:rPr lang="en-US" b="1" i="1" smtClean="0">
                              <a:latin typeface="Cambria Math" panose="02040503050406030204" pitchFamily="18" charset="0"/>
                            </a:rPr>
                            <m:t>𝒕</m:t>
                          </m:r>
                        </m:sup>
                        <m:e>
                          <m:r>
                            <a:rPr lang="en-US" b="1" i="1" smtClean="0">
                              <a:latin typeface="Cambria Math" panose="02040503050406030204" pitchFamily="18" charset="0"/>
                            </a:rPr>
                            <m:t>𝒆</m:t>
                          </m:r>
                          <m:d>
                            <m:dPr>
                              <m:ctrlPr>
                                <a:rPr lang="en-US" b="1" i="1" smtClean="0">
                                  <a:latin typeface="Cambria Math" panose="02040503050406030204" pitchFamily="18" charset="0"/>
                                </a:rPr>
                              </m:ctrlPr>
                            </m:dPr>
                            <m:e>
                              <m:r>
                                <a:rPr lang="en-US" b="1" i="1" smtClean="0">
                                  <a:latin typeface="Cambria Math" panose="02040503050406030204" pitchFamily="18" charset="0"/>
                                  <a:ea typeface="Cambria Math" panose="02040503050406030204" pitchFamily="18" charset="0"/>
                                </a:rPr>
                                <m:t>𝝉</m:t>
                              </m:r>
                            </m:e>
                          </m:d>
                          <m:r>
                            <a:rPr lang="en-US" b="1" i="1" smtClean="0">
                              <a:latin typeface="Cambria Math" panose="02040503050406030204" pitchFamily="18" charset="0"/>
                              <a:ea typeface="Cambria Math" panose="02040503050406030204" pitchFamily="18" charset="0"/>
                            </a:rPr>
                            <m:t>𝒅</m:t>
                          </m:r>
                          <m:r>
                            <a:rPr lang="en-US" b="1" i="1" smtClean="0">
                              <a:latin typeface="Cambria Math" panose="02040503050406030204" pitchFamily="18" charset="0"/>
                              <a:ea typeface="Cambria Math" panose="02040503050406030204" pitchFamily="18" charset="0"/>
                            </a:rPr>
                            <m:t>𝝉</m:t>
                          </m:r>
                        </m:e>
                      </m:nary>
                    </m:oMath>
                  </m:oMathPara>
                </a14:m>
                <a:endParaRPr lang="en-GB" b="1" dirty="0"/>
              </a:p>
              <a:p>
                <a:pPr marL="36576" indent="0" algn="ctr">
                  <a:buNone/>
                </a:pPr>
                <a:endParaRPr lang="en-GB"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l="-1259" t="-2471"/>
                </a:stretch>
              </a:blipFill>
            </p:spPr>
            <p:txBody>
              <a:bodyPr/>
              <a:lstStyle/>
              <a:p>
                <a:r>
                  <a:rPr lang="en-GB">
                    <a:noFill/>
                  </a:rPr>
                  <a:t> </a:t>
                </a:r>
              </a:p>
            </p:txBody>
          </p:sp>
        </mc:Fallback>
      </mc:AlternateContent>
      <p:sp>
        <p:nvSpPr>
          <p:cNvPr id="4" name="Date Placeholder 3"/>
          <p:cNvSpPr>
            <a:spLocks noGrp="1"/>
          </p:cNvSpPr>
          <p:nvPr>
            <p:ph type="dt" sz="half" idx="2"/>
          </p:nvPr>
        </p:nvSpPr>
        <p:spPr/>
        <p:txBody>
          <a:bodyPr/>
          <a:lstStyle/>
          <a:p>
            <a:fld id="{B4BFD808-6B56-4447-9401-2398D08EE3C0}" type="datetime1">
              <a:rPr lang="en-US" smtClean="0"/>
              <a:pPr/>
              <a:t>10/19/2021</a:t>
            </a:fld>
            <a:endParaRPr lang="en-US" dirty="0"/>
          </a:p>
        </p:txBody>
      </p:sp>
      <p:sp>
        <p:nvSpPr>
          <p:cNvPr id="5" name="Footer Placeholder 4"/>
          <p:cNvSpPr>
            <a:spLocks noGrp="1"/>
          </p:cNvSpPr>
          <p:nvPr>
            <p:ph type="ftr" sz="quarter" idx="3"/>
          </p:nvPr>
        </p:nvSpPr>
        <p:spPr/>
        <p:txBody>
          <a:bodyPr/>
          <a:lstStyle/>
          <a:p>
            <a:r>
              <a:rPr lang="en-US"/>
              <a:t>Document reference</a:t>
            </a:r>
            <a:endParaRPr lang="en-US" dirty="0"/>
          </a:p>
        </p:txBody>
      </p:sp>
      <p:sp>
        <p:nvSpPr>
          <p:cNvPr id="6" name="Slide Number Placeholder 5"/>
          <p:cNvSpPr>
            <a:spLocks noGrp="1"/>
          </p:cNvSpPr>
          <p:nvPr>
            <p:ph type="sldNum" sz="quarter" idx="4"/>
          </p:nvPr>
        </p:nvSpPr>
        <p:spPr/>
        <p:txBody>
          <a:bodyPr/>
          <a:lstStyle/>
          <a:p>
            <a:fld id="{17918391-D411-FE40-AAD7-861AE5233E0E}" type="slidenum">
              <a:rPr lang="en-US" smtClean="0"/>
              <a:pPr/>
              <a:t>29</a:t>
            </a:fld>
            <a:endParaRPr lang="en-US" dirty="0"/>
          </a:p>
        </p:txBody>
      </p:sp>
    </p:spTree>
    <p:extLst>
      <p:ext uri="{BB962C8B-B14F-4D97-AF65-F5344CB8AC3E}">
        <p14:creationId xmlns:p14="http://schemas.microsoft.com/office/powerpoint/2010/main" val="222810104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Integral Action</a:t>
            </a:r>
            <a:endParaRPr lang="en-GB" dirty="0"/>
          </a:p>
        </p:txBody>
      </p:sp>
      <p:sp>
        <p:nvSpPr>
          <p:cNvPr id="4" name="Date Placeholder 3"/>
          <p:cNvSpPr>
            <a:spLocks noGrp="1"/>
          </p:cNvSpPr>
          <p:nvPr>
            <p:ph type="dt" sz="half" idx="2"/>
          </p:nvPr>
        </p:nvSpPr>
        <p:spPr/>
        <p:txBody>
          <a:bodyPr/>
          <a:lstStyle/>
          <a:p>
            <a:fld id="{B4BFD808-6B56-4447-9401-2398D08EE3C0}" type="datetime1">
              <a:rPr lang="en-US" smtClean="0"/>
              <a:pPr/>
              <a:t>10/19/2021</a:t>
            </a:fld>
            <a:endParaRPr lang="en-US" dirty="0"/>
          </a:p>
        </p:txBody>
      </p:sp>
      <p:sp>
        <p:nvSpPr>
          <p:cNvPr id="5" name="Footer Placeholder 4"/>
          <p:cNvSpPr>
            <a:spLocks noGrp="1"/>
          </p:cNvSpPr>
          <p:nvPr>
            <p:ph type="ftr" sz="quarter" idx="3"/>
          </p:nvPr>
        </p:nvSpPr>
        <p:spPr/>
        <p:txBody>
          <a:bodyPr/>
          <a:lstStyle/>
          <a:p>
            <a:r>
              <a:rPr lang="en-US"/>
              <a:t>Document reference</a:t>
            </a:r>
            <a:endParaRPr lang="en-US" dirty="0"/>
          </a:p>
        </p:txBody>
      </p:sp>
      <p:sp>
        <p:nvSpPr>
          <p:cNvPr id="6" name="Slide Number Placeholder 5"/>
          <p:cNvSpPr>
            <a:spLocks noGrp="1"/>
          </p:cNvSpPr>
          <p:nvPr>
            <p:ph type="sldNum" sz="quarter" idx="4"/>
          </p:nvPr>
        </p:nvSpPr>
        <p:spPr/>
        <p:txBody>
          <a:bodyPr/>
          <a:lstStyle/>
          <a:p>
            <a:fld id="{17918391-D411-FE40-AAD7-861AE5233E0E}" type="slidenum">
              <a:rPr lang="en-US" smtClean="0"/>
              <a:pPr/>
              <a:t>30</a:t>
            </a:fld>
            <a:endParaRPr lang="en-US" dirty="0"/>
          </a:p>
        </p:txBody>
      </p:sp>
      <p:grpSp>
        <p:nvGrpSpPr>
          <p:cNvPr id="7" name="Group 6"/>
          <p:cNvGrpSpPr/>
          <p:nvPr/>
        </p:nvGrpSpPr>
        <p:grpSpPr>
          <a:xfrm>
            <a:off x="815636" y="1533737"/>
            <a:ext cx="4846220" cy="1886726"/>
            <a:chOff x="1219991" y="2688054"/>
            <a:chExt cx="4846220" cy="1886726"/>
          </a:xfrm>
        </p:grpSpPr>
        <p:sp>
          <p:nvSpPr>
            <p:cNvPr id="8" name="Rounded Rectangle 7"/>
            <p:cNvSpPr/>
            <p:nvPr/>
          </p:nvSpPr>
          <p:spPr>
            <a:xfrm>
              <a:off x="3666913" y="2688054"/>
              <a:ext cx="1614957" cy="1196705"/>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cxnSp>
          <p:nvCxnSpPr>
            <p:cNvPr id="9" name="Straight Arrow Connector 8"/>
            <p:cNvCxnSpPr/>
            <p:nvPr/>
          </p:nvCxnSpPr>
          <p:spPr>
            <a:xfrm>
              <a:off x="2827834" y="3286407"/>
              <a:ext cx="814812"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0" name="Straight Arrow Connector 9"/>
            <p:cNvCxnSpPr/>
            <p:nvPr/>
          </p:nvCxnSpPr>
          <p:spPr>
            <a:xfrm flipV="1">
              <a:off x="2673145" y="3432306"/>
              <a:ext cx="0" cy="77314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1" name="Straight Arrow Connector 10"/>
            <p:cNvCxnSpPr/>
            <p:nvPr/>
          </p:nvCxnSpPr>
          <p:spPr>
            <a:xfrm>
              <a:off x="5276284" y="3262778"/>
              <a:ext cx="789927" cy="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1219991" y="3101741"/>
              <a:ext cx="492443" cy="369332"/>
            </a:xfrm>
            <a:prstGeom prst="rect">
              <a:avLst/>
            </a:prstGeom>
            <a:noFill/>
          </p:spPr>
          <p:txBody>
            <a:bodyPr wrap="none" rtlCol="0">
              <a:spAutoFit/>
            </a:bodyPr>
            <a:lstStyle/>
            <a:p>
              <a:r>
                <a:rPr lang="en-US" dirty="0"/>
                <a:t>SP</a:t>
              </a:r>
              <a:endParaRPr lang="en-GB" dirty="0"/>
            </a:p>
          </p:txBody>
        </p:sp>
        <p:sp>
          <p:nvSpPr>
            <p:cNvPr id="13" name="TextBox 12"/>
            <p:cNvSpPr txBox="1"/>
            <p:nvPr/>
          </p:nvSpPr>
          <p:spPr>
            <a:xfrm>
              <a:off x="2407687" y="4205448"/>
              <a:ext cx="530915" cy="369332"/>
            </a:xfrm>
            <a:prstGeom prst="rect">
              <a:avLst/>
            </a:prstGeom>
            <a:noFill/>
          </p:spPr>
          <p:txBody>
            <a:bodyPr wrap="none" rtlCol="0">
              <a:spAutoFit/>
            </a:bodyPr>
            <a:lstStyle/>
            <a:p>
              <a:r>
                <a:rPr lang="en-US" dirty="0"/>
                <a:t>MV</a:t>
              </a:r>
              <a:endParaRPr lang="en-GB" dirty="0"/>
            </a:p>
          </p:txBody>
        </p:sp>
      </p:grpSp>
      <p:cxnSp>
        <p:nvCxnSpPr>
          <p:cNvPr id="14" name="Straight Arrow Connector 13"/>
          <p:cNvCxnSpPr/>
          <p:nvPr/>
        </p:nvCxnSpPr>
        <p:spPr>
          <a:xfrm>
            <a:off x="1295106" y="2132090"/>
            <a:ext cx="814812"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5" name="Oval 14"/>
          <p:cNvSpPr/>
          <p:nvPr/>
        </p:nvSpPr>
        <p:spPr>
          <a:xfrm>
            <a:off x="2122891" y="1986191"/>
            <a:ext cx="291798" cy="291798"/>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6" name="TextBox 15"/>
          <p:cNvSpPr txBox="1"/>
          <p:nvPr/>
        </p:nvSpPr>
        <p:spPr>
          <a:xfrm>
            <a:off x="1894957" y="1801525"/>
            <a:ext cx="319318" cy="369332"/>
          </a:xfrm>
          <a:prstGeom prst="rect">
            <a:avLst/>
          </a:prstGeom>
          <a:noFill/>
        </p:spPr>
        <p:txBody>
          <a:bodyPr wrap="none" rtlCol="0">
            <a:spAutoFit/>
          </a:bodyPr>
          <a:lstStyle/>
          <a:p>
            <a:r>
              <a:rPr lang="en-US" dirty="0"/>
              <a:t>+</a:t>
            </a:r>
            <a:endParaRPr lang="en-GB" dirty="0"/>
          </a:p>
        </p:txBody>
      </p:sp>
      <p:sp>
        <p:nvSpPr>
          <p:cNvPr id="17" name="TextBox 16"/>
          <p:cNvSpPr txBox="1"/>
          <p:nvPr/>
        </p:nvSpPr>
        <p:spPr>
          <a:xfrm>
            <a:off x="2272637" y="2156673"/>
            <a:ext cx="261610" cy="369332"/>
          </a:xfrm>
          <a:prstGeom prst="rect">
            <a:avLst/>
          </a:prstGeom>
          <a:noFill/>
        </p:spPr>
        <p:txBody>
          <a:bodyPr wrap="none" rtlCol="0">
            <a:spAutoFit/>
          </a:bodyPr>
          <a:lstStyle/>
          <a:p>
            <a:r>
              <a:rPr lang="en-US" dirty="0"/>
              <a:t>-</a:t>
            </a:r>
            <a:endParaRPr lang="en-GB" dirty="0"/>
          </a:p>
        </p:txBody>
      </p:sp>
      <p:sp>
        <p:nvSpPr>
          <p:cNvPr id="18" name="TextBox 17"/>
          <p:cNvSpPr txBox="1"/>
          <p:nvPr/>
        </p:nvSpPr>
        <p:spPr>
          <a:xfrm>
            <a:off x="2660293" y="1775935"/>
            <a:ext cx="312906" cy="369332"/>
          </a:xfrm>
          <a:prstGeom prst="rect">
            <a:avLst/>
          </a:prstGeom>
          <a:noFill/>
        </p:spPr>
        <p:txBody>
          <a:bodyPr wrap="none" rtlCol="0">
            <a:spAutoFit/>
          </a:bodyPr>
          <a:lstStyle/>
          <a:p>
            <a:r>
              <a:rPr lang="en-US" dirty="0"/>
              <a:t>e</a:t>
            </a:r>
            <a:endParaRPr lang="en-GB" dirty="0"/>
          </a:p>
        </p:txBody>
      </p:sp>
      <p:sp>
        <p:nvSpPr>
          <p:cNvPr id="19" name="TextBox 18"/>
          <p:cNvSpPr txBox="1"/>
          <p:nvPr/>
        </p:nvSpPr>
        <p:spPr>
          <a:xfrm>
            <a:off x="2105287" y="1935907"/>
            <a:ext cx="327334" cy="369332"/>
          </a:xfrm>
          <a:prstGeom prst="rect">
            <a:avLst/>
          </a:prstGeom>
          <a:noFill/>
        </p:spPr>
        <p:txBody>
          <a:bodyPr wrap="none" rtlCol="0">
            <a:spAutoFit/>
          </a:bodyPr>
          <a:lstStyle/>
          <a:p>
            <a:r>
              <a:rPr lang="en-US" dirty="0"/>
              <a:t>Σ</a:t>
            </a:r>
            <a:endParaRPr lang="en-GB" dirty="0"/>
          </a:p>
        </p:txBody>
      </p:sp>
      <p:sp>
        <p:nvSpPr>
          <p:cNvPr id="20" name="Rounded Rectangle 19"/>
          <p:cNvSpPr/>
          <p:nvPr/>
        </p:nvSpPr>
        <p:spPr>
          <a:xfrm>
            <a:off x="5661856" y="1714636"/>
            <a:ext cx="1281711" cy="787652"/>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Process</a:t>
            </a:r>
            <a:endParaRPr lang="en-GB" dirty="0"/>
          </a:p>
        </p:txBody>
      </p:sp>
      <p:cxnSp>
        <p:nvCxnSpPr>
          <p:cNvPr id="21" name="Straight Arrow Connector 20"/>
          <p:cNvCxnSpPr/>
          <p:nvPr/>
        </p:nvCxnSpPr>
        <p:spPr>
          <a:xfrm>
            <a:off x="6943567" y="2108462"/>
            <a:ext cx="814812"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a:off x="7255245" y="2113370"/>
            <a:ext cx="0" cy="937761"/>
          </a:xfrm>
          <a:prstGeom prst="line">
            <a:avLst/>
          </a:prstGeom>
        </p:spPr>
        <p:style>
          <a:lnRef idx="2">
            <a:schemeClr val="accent1"/>
          </a:lnRef>
          <a:fillRef idx="0">
            <a:schemeClr val="accent1"/>
          </a:fillRef>
          <a:effectRef idx="1">
            <a:schemeClr val="accent1"/>
          </a:effectRef>
          <a:fontRef idx="minor">
            <a:schemeClr val="tx1"/>
          </a:fontRef>
        </p:style>
      </p:cxnSp>
      <p:cxnSp>
        <p:nvCxnSpPr>
          <p:cNvPr id="23" name="Straight Connector 22"/>
          <p:cNvCxnSpPr>
            <a:endCxn id="13" idx="0"/>
          </p:cNvCxnSpPr>
          <p:nvPr/>
        </p:nvCxnSpPr>
        <p:spPr>
          <a:xfrm flipH="1">
            <a:off x="2268790" y="3040750"/>
            <a:ext cx="4986455" cy="10381"/>
          </a:xfrm>
          <a:prstGeom prst="line">
            <a:avLst/>
          </a:prstGeom>
        </p:spPr>
        <p:style>
          <a:lnRef idx="2">
            <a:schemeClr val="accent1"/>
          </a:lnRef>
          <a:fillRef idx="0">
            <a:schemeClr val="accent1"/>
          </a:fillRef>
          <a:effectRef idx="1">
            <a:schemeClr val="accent1"/>
          </a:effectRef>
          <a:fontRef idx="minor">
            <a:schemeClr val="tx1"/>
          </a:fontRef>
        </p:style>
      </p:cxnSp>
      <p:sp>
        <p:nvSpPr>
          <p:cNvPr id="24" name="Rounded Rectangle 23"/>
          <p:cNvSpPr/>
          <p:nvPr/>
        </p:nvSpPr>
        <p:spPr>
          <a:xfrm>
            <a:off x="3426387" y="2363848"/>
            <a:ext cx="1281711" cy="340067"/>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Future</a:t>
            </a:r>
            <a:endParaRPr lang="en-GB" dirty="0"/>
          </a:p>
        </p:txBody>
      </p:sp>
      <p:sp>
        <p:nvSpPr>
          <p:cNvPr id="25" name="Rounded Rectangle 24"/>
          <p:cNvSpPr/>
          <p:nvPr/>
        </p:nvSpPr>
        <p:spPr>
          <a:xfrm>
            <a:off x="3426388" y="1972162"/>
            <a:ext cx="1281711" cy="340067"/>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rgbClr val="FF0000"/>
                </a:solidFill>
              </a:rPr>
              <a:t>Integral</a:t>
            </a:r>
            <a:endParaRPr lang="en-GB" dirty="0">
              <a:solidFill>
                <a:srgbClr val="FF0000"/>
              </a:solidFill>
            </a:endParaRPr>
          </a:p>
        </p:txBody>
      </p:sp>
      <p:sp>
        <p:nvSpPr>
          <p:cNvPr id="26" name="Rounded Rectangle 25"/>
          <p:cNvSpPr/>
          <p:nvPr/>
        </p:nvSpPr>
        <p:spPr>
          <a:xfrm>
            <a:off x="3429180" y="1570860"/>
            <a:ext cx="1281711" cy="340067"/>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Proportional</a:t>
            </a:r>
            <a:endParaRPr lang="en-GB" sz="1400" dirty="0"/>
          </a:p>
        </p:txBody>
      </p:sp>
      <p:sp>
        <p:nvSpPr>
          <p:cNvPr id="27" name="TextBox 26"/>
          <p:cNvSpPr txBox="1"/>
          <p:nvPr/>
        </p:nvSpPr>
        <p:spPr>
          <a:xfrm>
            <a:off x="5113232" y="1748778"/>
            <a:ext cx="312906" cy="369332"/>
          </a:xfrm>
          <a:prstGeom prst="rect">
            <a:avLst/>
          </a:prstGeom>
          <a:noFill/>
        </p:spPr>
        <p:txBody>
          <a:bodyPr wrap="none" rtlCol="0">
            <a:spAutoFit/>
          </a:bodyPr>
          <a:lstStyle/>
          <a:p>
            <a:r>
              <a:rPr lang="en-US" dirty="0"/>
              <a:t>u</a:t>
            </a:r>
            <a:endParaRPr lang="en-GB" dirty="0"/>
          </a:p>
        </p:txBody>
      </p:sp>
      <mc:AlternateContent xmlns:mc="http://schemas.openxmlformats.org/markup-compatibility/2006" xmlns:a14="http://schemas.microsoft.com/office/drawing/2010/main">
        <mc:Choice Requires="a14">
          <p:sp>
            <p:nvSpPr>
              <p:cNvPr id="29" name="Rectangle 28"/>
              <p:cNvSpPr/>
              <p:nvPr/>
            </p:nvSpPr>
            <p:spPr>
              <a:xfrm>
                <a:off x="3112781" y="864803"/>
                <a:ext cx="1908921" cy="71038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b="1" i="1">
                          <a:latin typeface="Cambria Math" panose="02040503050406030204" pitchFamily="18" charset="0"/>
                        </a:rPr>
                        <m:t>𝒖</m:t>
                      </m:r>
                      <m:r>
                        <a:rPr lang="en-US" b="1" i="1">
                          <a:latin typeface="Cambria Math" panose="02040503050406030204" pitchFamily="18" charset="0"/>
                        </a:rPr>
                        <m:t>=</m:t>
                      </m:r>
                      <m:sSub>
                        <m:sSubPr>
                          <m:ctrlPr>
                            <a:rPr lang="en-US" b="1" i="1">
                              <a:latin typeface="Cambria Math" panose="02040503050406030204" pitchFamily="18" charset="0"/>
                            </a:rPr>
                          </m:ctrlPr>
                        </m:sSubPr>
                        <m:e>
                          <m:r>
                            <a:rPr lang="en-US" b="1" i="1">
                              <a:latin typeface="Cambria Math" panose="02040503050406030204" pitchFamily="18" charset="0"/>
                            </a:rPr>
                            <m:t>𝒌</m:t>
                          </m:r>
                        </m:e>
                        <m:sub>
                          <m:r>
                            <a:rPr lang="en-US" b="1" i="1">
                              <a:latin typeface="Cambria Math" panose="02040503050406030204" pitchFamily="18" charset="0"/>
                            </a:rPr>
                            <m:t>𝒊</m:t>
                          </m:r>
                        </m:sub>
                      </m:sSub>
                      <m:nary>
                        <m:naryPr>
                          <m:ctrlPr>
                            <a:rPr lang="en-US" b="1" i="1">
                              <a:latin typeface="Cambria Math" panose="02040503050406030204" pitchFamily="18" charset="0"/>
                            </a:rPr>
                          </m:ctrlPr>
                        </m:naryPr>
                        <m:sub>
                          <m:r>
                            <m:rPr>
                              <m:brk m:alnAt="23"/>
                            </m:rPr>
                            <a:rPr lang="en-US" b="1" i="1">
                              <a:latin typeface="Cambria Math" panose="02040503050406030204" pitchFamily="18" charset="0"/>
                            </a:rPr>
                            <m:t>𝟎</m:t>
                          </m:r>
                        </m:sub>
                        <m:sup>
                          <m:r>
                            <a:rPr lang="en-US" b="1" i="1">
                              <a:latin typeface="Cambria Math" panose="02040503050406030204" pitchFamily="18" charset="0"/>
                            </a:rPr>
                            <m:t>𝒕</m:t>
                          </m:r>
                        </m:sup>
                        <m:e>
                          <m:r>
                            <a:rPr lang="en-US" b="1" i="1">
                              <a:latin typeface="Cambria Math" panose="02040503050406030204" pitchFamily="18" charset="0"/>
                            </a:rPr>
                            <m:t>𝒆</m:t>
                          </m:r>
                          <m:d>
                            <m:dPr>
                              <m:ctrlPr>
                                <a:rPr lang="en-US" b="1" i="1">
                                  <a:latin typeface="Cambria Math" panose="02040503050406030204" pitchFamily="18" charset="0"/>
                                </a:rPr>
                              </m:ctrlPr>
                            </m:dPr>
                            <m:e>
                              <m:r>
                                <a:rPr lang="en-US" b="1" i="1">
                                  <a:latin typeface="Cambria Math" panose="02040503050406030204" pitchFamily="18" charset="0"/>
                                  <a:ea typeface="Cambria Math" panose="02040503050406030204" pitchFamily="18" charset="0"/>
                                </a:rPr>
                                <m:t>𝝉</m:t>
                              </m:r>
                            </m:e>
                          </m:d>
                          <m:r>
                            <a:rPr lang="en-US" b="1" i="1">
                              <a:latin typeface="Cambria Math" panose="02040503050406030204" pitchFamily="18" charset="0"/>
                              <a:ea typeface="Cambria Math" panose="02040503050406030204" pitchFamily="18" charset="0"/>
                            </a:rPr>
                            <m:t>𝒅</m:t>
                          </m:r>
                          <m:r>
                            <a:rPr lang="en-US" b="1" i="1">
                              <a:latin typeface="Cambria Math" panose="02040503050406030204" pitchFamily="18" charset="0"/>
                              <a:ea typeface="Cambria Math" panose="02040503050406030204" pitchFamily="18" charset="0"/>
                            </a:rPr>
                            <m:t>𝝉</m:t>
                          </m:r>
                        </m:e>
                      </m:nary>
                    </m:oMath>
                  </m:oMathPara>
                </a14:m>
                <a:endParaRPr lang="en-GB" dirty="0"/>
              </a:p>
            </p:txBody>
          </p:sp>
        </mc:Choice>
        <mc:Fallback xmlns="">
          <p:sp>
            <p:nvSpPr>
              <p:cNvPr id="29" name="Rectangle 28"/>
              <p:cNvSpPr>
                <a:spLocks noRot="1" noChangeAspect="1" noMove="1" noResize="1" noEditPoints="1" noAdjustHandles="1" noChangeArrowheads="1" noChangeShapeType="1" noTextEdit="1"/>
              </p:cNvSpPr>
              <p:nvPr/>
            </p:nvSpPr>
            <p:spPr>
              <a:xfrm>
                <a:off x="3112781" y="864803"/>
                <a:ext cx="1908921" cy="710387"/>
              </a:xfrm>
              <a:prstGeom prst="rect">
                <a:avLst/>
              </a:prstGeom>
              <a:blipFill>
                <a:blip r:embed="rId2"/>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1568568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Integral gain, Integral time</a:t>
            </a:r>
            <a:endParaRPr lang="en-GB"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pPr marL="36576" indent="0">
                  <a:buNone/>
                </a:pPr>
                <a:r>
                  <a:rPr lang="en-US" dirty="0"/>
                  <a:t>Here is where confusion can start…</a:t>
                </a:r>
              </a:p>
              <a:p>
                <a:pPr marL="36576" indent="0">
                  <a:buNone/>
                </a:pPr>
                <a:r>
                  <a:rPr lang="en-US" dirty="0"/>
                  <a:t>We have an </a:t>
                </a:r>
                <a:r>
                  <a:rPr lang="en-US" b="1" dirty="0"/>
                  <a:t>integral gain </a:t>
                </a:r>
                <a14:m>
                  <m:oMath xmlns:m="http://schemas.openxmlformats.org/officeDocument/2006/math">
                    <m:sSub>
                      <m:sSubPr>
                        <m:ctrlPr>
                          <a:rPr lang="en-US" b="1" i="1">
                            <a:latin typeface="Cambria Math" panose="02040503050406030204" pitchFamily="18" charset="0"/>
                          </a:rPr>
                        </m:ctrlPr>
                      </m:sSubPr>
                      <m:e>
                        <m:r>
                          <a:rPr lang="en-US" b="1" i="1">
                            <a:latin typeface="Cambria Math" panose="02040503050406030204" pitchFamily="18" charset="0"/>
                          </a:rPr>
                          <m:t>𝒌</m:t>
                        </m:r>
                      </m:e>
                      <m:sub>
                        <m:r>
                          <a:rPr lang="en-US" b="1" i="1">
                            <a:latin typeface="Cambria Math" panose="02040503050406030204" pitchFamily="18" charset="0"/>
                          </a:rPr>
                          <m:t>𝒊</m:t>
                        </m:r>
                      </m:sub>
                    </m:sSub>
                  </m:oMath>
                </a14:m>
                <a:r>
                  <a:rPr lang="en-US" dirty="0"/>
                  <a:t> which converts an integrated error to a control signal</a:t>
                </a:r>
              </a:p>
              <a:p>
                <a:pPr marL="36576" indent="0">
                  <a:buNone/>
                </a:pPr>
                <a:r>
                  <a:rPr lang="en-US" dirty="0"/>
                  <a:t>We would actually like to parameterize this as a </a:t>
                </a:r>
                <a:r>
                  <a:rPr lang="en-US" b="1" dirty="0"/>
                  <a:t>time</a:t>
                </a:r>
                <a:r>
                  <a:rPr lang="en-US" dirty="0"/>
                  <a:t>, as in how fast we can remove a steady state error</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l="-1259" t="-2471" r="-2963"/>
                </a:stretch>
              </a:blipFill>
            </p:spPr>
            <p:txBody>
              <a:bodyPr/>
              <a:lstStyle/>
              <a:p>
                <a:r>
                  <a:rPr lang="en-GB">
                    <a:noFill/>
                  </a:rPr>
                  <a:t> </a:t>
                </a:r>
              </a:p>
            </p:txBody>
          </p:sp>
        </mc:Fallback>
      </mc:AlternateContent>
      <p:sp>
        <p:nvSpPr>
          <p:cNvPr id="4" name="Date Placeholder 3"/>
          <p:cNvSpPr>
            <a:spLocks noGrp="1"/>
          </p:cNvSpPr>
          <p:nvPr>
            <p:ph type="dt" sz="half" idx="2"/>
          </p:nvPr>
        </p:nvSpPr>
        <p:spPr/>
        <p:txBody>
          <a:bodyPr/>
          <a:lstStyle/>
          <a:p>
            <a:fld id="{B4BFD808-6B56-4447-9401-2398D08EE3C0}" type="datetime1">
              <a:rPr lang="en-US" smtClean="0"/>
              <a:pPr/>
              <a:t>10/19/2021</a:t>
            </a:fld>
            <a:endParaRPr lang="en-US" dirty="0"/>
          </a:p>
        </p:txBody>
      </p:sp>
      <p:sp>
        <p:nvSpPr>
          <p:cNvPr id="5" name="Footer Placeholder 4"/>
          <p:cNvSpPr>
            <a:spLocks noGrp="1"/>
          </p:cNvSpPr>
          <p:nvPr>
            <p:ph type="ftr" sz="quarter" idx="3"/>
          </p:nvPr>
        </p:nvSpPr>
        <p:spPr/>
        <p:txBody>
          <a:bodyPr/>
          <a:lstStyle/>
          <a:p>
            <a:r>
              <a:rPr lang="en-US"/>
              <a:t>Document reference</a:t>
            </a:r>
            <a:endParaRPr lang="en-US" dirty="0"/>
          </a:p>
        </p:txBody>
      </p:sp>
      <p:sp>
        <p:nvSpPr>
          <p:cNvPr id="6" name="Slide Number Placeholder 5"/>
          <p:cNvSpPr>
            <a:spLocks noGrp="1"/>
          </p:cNvSpPr>
          <p:nvPr>
            <p:ph type="sldNum" sz="quarter" idx="4"/>
          </p:nvPr>
        </p:nvSpPr>
        <p:spPr/>
        <p:txBody>
          <a:bodyPr/>
          <a:lstStyle/>
          <a:p>
            <a:fld id="{17918391-D411-FE40-AAD7-861AE5233E0E}" type="slidenum">
              <a:rPr lang="en-US" smtClean="0"/>
              <a:pPr/>
              <a:t>31</a:t>
            </a:fld>
            <a:endParaRPr lang="en-US" dirty="0"/>
          </a:p>
        </p:txBody>
      </p:sp>
    </p:spTree>
    <p:extLst>
      <p:ext uri="{BB962C8B-B14F-4D97-AF65-F5344CB8AC3E}">
        <p14:creationId xmlns:p14="http://schemas.microsoft.com/office/powerpoint/2010/main" val="67204361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Integral gain, Integral time</a:t>
            </a:r>
            <a:endParaRPr lang="en-GB"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fontScale="92500" lnSpcReduction="20000"/>
              </a:bodyPr>
              <a:lstStyle/>
              <a:p>
                <a:pPr marL="36576" indent="0">
                  <a:buNone/>
                </a:pPr>
                <a:r>
                  <a:rPr lang="en-US" dirty="0"/>
                  <a:t>Let’s rewrite:</a:t>
                </a:r>
                <a:endParaRPr lang="en-US" b="1" i="1" dirty="0">
                  <a:latin typeface="Cambria Math" panose="02040503050406030204" pitchFamily="18" charset="0"/>
                </a:endParaRPr>
              </a:p>
              <a:p>
                <a:pPr marL="36576" indent="0" algn="ctr">
                  <a:buNone/>
                </a:pPr>
                <a14:m>
                  <m:oMath xmlns:m="http://schemas.openxmlformats.org/officeDocument/2006/math">
                    <m:r>
                      <a:rPr lang="en-US" b="1" i="1">
                        <a:latin typeface="Cambria Math" panose="02040503050406030204" pitchFamily="18" charset="0"/>
                      </a:rPr>
                      <m:t>𝒖</m:t>
                    </m:r>
                    <m:r>
                      <a:rPr lang="en-US" b="1" i="1">
                        <a:latin typeface="Cambria Math" panose="02040503050406030204" pitchFamily="18" charset="0"/>
                      </a:rPr>
                      <m:t>=</m:t>
                    </m:r>
                    <m:sSub>
                      <m:sSubPr>
                        <m:ctrlPr>
                          <a:rPr lang="en-US" b="1" i="1">
                            <a:latin typeface="Cambria Math" panose="02040503050406030204" pitchFamily="18" charset="0"/>
                          </a:rPr>
                        </m:ctrlPr>
                      </m:sSubPr>
                      <m:e>
                        <m:r>
                          <a:rPr lang="en-US" b="1" i="1">
                            <a:latin typeface="Cambria Math" panose="02040503050406030204" pitchFamily="18" charset="0"/>
                          </a:rPr>
                          <m:t>𝒌</m:t>
                        </m:r>
                      </m:e>
                      <m:sub>
                        <m:r>
                          <a:rPr lang="en-US" b="1" i="1">
                            <a:latin typeface="Cambria Math" panose="02040503050406030204" pitchFamily="18" charset="0"/>
                          </a:rPr>
                          <m:t>𝒊</m:t>
                        </m:r>
                      </m:sub>
                    </m:sSub>
                    <m:nary>
                      <m:naryPr>
                        <m:ctrlPr>
                          <a:rPr lang="en-US" b="1" i="1">
                            <a:latin typeface="Cambria Math" panose="02040503050406030204" pitchFamily="18" charset="0"/>
                          </a:rPr>
                        </m:ctrlPr>
                      </m:naryPr>
                      <m:sub>
                        <m:r>
                          <m:rPr>
                            <m:brk m:alnAt="23"/>
                          </m:rPr>
                          <a:rPr lang="en-US" b="1" i="1">
                            <a:latin typeface="Cambria Math" panose="02040503050406030204" pitchFamily="18" charset="0"/>
                          </a:rPr>
                          <m:t>𝟎</m:t>
                        </m:r>
                      </m:sub>
                      <m:sup>
                        <m:r>
                          <a:rPr lang="en-US" b="1" i="1">
                            <a:latin typeface="Cambria Math" panose="02040503050406030204" pitchFamily="18" charset="0"/>
                          </a:rPr>
                          <m:t>𝒕</m:t>
                        </m:r>
                      </m:sup>
                      <m:e>
                        <m:r>
                          <a:rPr lang="en-US" b="1" i="1">
                            <a:latin typeface="Cambria Math" panose="02040503050406030204" pitchFamily="18" charset="0"/>
                          </a:rPr>
                          <m:t>𝒆</m:t>
                        </m:r>
                        <m:d>
                          <m:dPr>
                            <m:ctrlPr>
                              <a:rPr lang="en-US" b="1" i="1">
                                <a:latin typeface="Cambria Math" panose="02040503050406030204" pitchFamily="18" charset="0"/>
                              </a:rPr>
                            </m:ctrlPr>
                          </m:dPr>
                          <m:e>
                            <m:r>
                              <a:rPr lang="en-US" b="1" i="1">
                                <a:latin typeface="Cambria Math" panose="02040503050406030204" pitchFamily="18" charset="0"/>
                                <a:ea typeface="Cambria Math" panose="02040503050406030204" pitchFamily="18" charset="0"/>
                              </a:rPr>
                              <m:t>𝝉</m:t>
                            </m:r>
                          </m:e>
                        </m:d>
                        <m:r>
                          <a:rPr lang="en-US" b="1" i="1">
                            <a:latin typeface="Cambria Math" panose="02040503050406030204" pitchFamily="18" charset="0"/>
                            <a:ea typeface="Cambria Math" panose="02040503050406030204" pitchFamily="18" charset="0"/>
                          </a:rPr>
                          <m:t>𝒅</m:t>
                        </m:r>
                        <m:r>
                          <a:rPr lang="en-US" b="1" i="1">
                            <a:latin typeface="Cambria Math" panose="02040503050406030204" pitchFamily="18" charset="0"/>
                            <a:ea typeface="Cambria Math" panose="02040503050406030204" pitchFamily="18" charset="0"/>
                          </a:rPr>
                          <m:t>𝝉</m:t>
                        </m:r>
                      </m:e>
                    </m:nary>
                  </m:oMath>
                </a14:m>
                <a:r>
                  <a:rPr lang="en-US" dirty="0"/>
                  <a:t> </a:t>
                </a:r>
              </a:p>
              <a:p>
                <a:pPr marL="36576" indent="0">
                  <a:buNone/>
                </a:pPr>
                <a:r>
                  <a:rPr lang="en-US" dirty="0"/>
                  <a:t>As:</a:t>
                </a:r>
              </a:p>
              <a:p>
                <a:pPr marL="36576" indent="0" algn="ctr">
                  <a:buNone/>
                </a:pPr>
                <a:endParaRPr lang="en-US" dirty="0"/>
              </a:p>
              <a:p>
                <a:pPr marL="36576" indent="0">
                  <a:buNone/>
                </a:pPr>
                <a:r>
                  <a:rPr lang="en-GB" dirty="0"/>
                  <a:t> is our Proportional Gain, and </a:t>
                </a:r>
                <a14:m>
                  <m:oMath xmlns:m="http://schemas.openxmlformats.org/officeDocument/2006/math">
                    <m:sSub>
                      <m:sSubPr>
                        <m:ctrlPr>
                          <a:rPr lang="en-US" b="1" i="1">
                            <a:latin typeface="Cambria Math" panose="02040503050406030204" pitchFamily="18" charset="0"/>
                          </a:rPr>
                        </m:ctrlPr>
                      </m:sSubPr>
                      <m:e>
                        <m:r>
                          <a:rPr lang="en-US" b="1" i="1">
                            <a:latin typeface="Cambria Math" panose="02040503050406030204" pitchFamily="18" charset="0"/>
                          </a:rPr>
                          <m:t>𝑻</m:t>
                        </m:r>
                      </m:e>
                      <m:sub>
                        <m:r>
                          <a:rPr lang="en-US" b="1" i="1">
                            <a:latin typeface="Cambria Math" panose="02040503050406030204" pitchFamily="18" charset="0"/>
                          </a:rPr>
                          <m:t>𝒊</m:t>
                        </m:r>
                      </m:sub>
                    </m:sSub>
                  </m:oMath>
                </a14:m>
                <a:r>
                  <a:rPr lang="en-GB" dirty="0"/>
                  <a:t> is our </a:t>
                </a:r>
                <a:r>
                  <a:rPr lang="en-GB" b="1" dirty="0"/>
                  <a:t>Integral Time</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l="-1037" t="-4563" r="-296"/>
                </a:stretch>
              </a:blipFill>
            </p:spPr>
            <p:txBody>
              <a:bodyPr/>
              <a:lstStyle/>
              <a:p>
                <a:r>
                  <a:rPr lang="en-GB">
                    <a:noFill/>
                  </a:rPr>
                  <a:t> </a:t>
                </a:r>
              </a:p>
            </p:txBody>
          </p:sp>
        </mc:Fallback>
      </mc:AlternateContent>
      <p:sp>
        <p:nvSpPr>
          <p:cNvPr id="4" name="Date Placeholder 3"/>
          <p:cNvSpPr>
            <a:spLocks noGrp="1"/>
          </p:cNvSpPr>
          <p:nvPr>
            <p:ph type="dt" sz="half" idx="2"/>
          </p:nvPr>
        </p:nvSpPr>
        <p:spPr/>
        <p:txBody>
          <a:bodyPr/>
          <a:lstStyle/>
          <a:p>
            <a:fld id="{B4BFD808-6B56-4447-9401-2398D08EE3C0}" type="datetime1">
              <a:rPr lang="en-US" smtClean="0"/>
              <a:pPr/>
              <a:t>10/19/2021</a:t>
            </a:fld>
            <a:endParaRPr lang="en-US" dirty="0"/>
          </a:p>
        </p:txBody>
      </p:sp>
      <p:sp>
        <p:nvSpPr>
          <p:cNvPr id="5" name="Footer Placeholder 4"/>
          <p:cNvSpPr>
            <a:spLocks noGrp="1"/>
          </p:cNvSpPr>
          <p:nvPr>
            <p:ph type="ftr" sz="quarter" idx="3"/>
          </p:nvPr>
        </p:nvSpPr>
        <p:spPr/>
        <p:txBody>
          <a:bodyPr/>
          <a:lstStyle/>
          <a:p>
            <a:r>
              <a:rPr lang="en-US"/>
              <a:t>Document reference</a:t>
            </a:r>
            <a:endParaRPr lang="en-US" dirty="0"/>
          </a:p>
        </p:txBody>
      </p:sp>
      <p:sp>
        <p:nvSpPr>
          <p:cNvPr id="6" name="Slide Number Placeholder 5"/>
          <p:cNvSpPr>
            <a:spLocks noGrp="1"/>
          </p:cNvSpPr>
          <p:nvPr>
            <p:ph type="sldNum" sz="quarter" idx="4"/>
          </p:nvPr>
        </p:nvSpPr>
        <p:spPr/>
        <p:txBody>
          <a:bodyPr/>
          <a:lstStyle/>
          <a:p>
            <a:fld id="{17918391-D411-FE40-AAD7-861AE5233E0E}" type="slidenum">
              <a:rPr lang="en-US" smtClean="0"/>
              <a:pPr/>
              <a:t>32</a:t>
            </a:fld>
            <a:endParaRPr lang="en-US" dirty="0"/>
          </a:p>
        </p:txBody>
      </p:sp>
    </p:spTree>
    <p:extLst>
      <p:ext uri="{BB962C8B-B14F-4D97-AF65-F5344CB8AC3E}">
        <p14:creationId xmlns:p14="http://schemas.microsoft.com/office/powerpoint/2010/main" val="301422459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Integral time</a:t>
            </a:r>
            <a:endParaRPr lang="en-GB"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a:bodyPr>
              <a:lstStyle/>
              <a:p>
                <a:pPr marL="36576" indent="0">
                  <a:buNone/>
                </a:pPr>
                <a:r>
                  <a:rPr lang="en-US" dirty="0">
                    <a:latin typeface="Cambria Math" panose="02040503050406030204" pitchFamily="18" charset="0"/>
                  </a:rPr>
                  <a:t>Why do we use both </a:t>
                </a:r>
                <a14:m>
                  <m:oMath xmlns:m="http://schemas.openxmlformats.org/officeDocument/2006/math">
                    <m:sSub>
                      <m:sSubPr>
                        <m:ctrlPr>
                          <a:rPr lang="en-US" b="1" i="1">
                            <a:latin typeface="Cambria Math" panose="02040503050406030204" pitchFamily="18" charset="0"/>
                          </a:rPr>
                        </m:ctrlPr>
                      </m:sSubPr>
                      <m:e>
                        <m:r>
                          <a:rPr lang="en-US" b="1" i="1">
                            <a:latin typeface="Cambria Math" panose="02040503050406030204" pitchFamily="18" charset="0"/>
                          </a:rPr>
                          <m:t>𝒌</m:t>
                        </m:r>
                      </m:e>
                      <m:sub>
                        <m:r>
                          <a:rPr lang="en-US" b="1" i="1">
                            <a:latin typeface="Cambria Math" panose="02040503050406030204" pitchFamily="18" charset="0"/>
                          </a:rPr>
                          <m:t>𝒑</m:t>
                        </m:r>
                      </m:sub>
                    </m:sSub>
                  </m:oMath>
                </a14:m>
                <a:r>
                  <a:rPr lang="en-US" dirty="0">
                    <a:latin typeface="Cambria Math" panose="02040503050406030204" pitchFamily="18" charset="0"/>
                  </a:rPr>
                  <a:t> and </a:t>
                </a:r>
                <a14:m>
                  <m:oMath xmlns:m="http://schemas.openxmlformats.org/officeDocument/2006/math">
                    <m:sSub>
                      <m:sSubPr>
                        <m:ctrlPr>
                          <a:rPr lang="en-US" b="1" i="1">
                            <a:latin typeface="Cambria Math" panose="02040503050406030204" pitchFamily="18" charset="0"/>
                          </a:rPr>
                        </m:ctrlPr>
                      </m:sSubPr>
                      <m:e>
                        <m:r>
                          <a:rPr lang="en-US" b="1" i="1">
                            <a:latin typeface="Cambria Math" panose="02040503050406030204" pitchFamily="18" charset="0"/>
                          </a:rPr>
                          <m:t>𝑻</m:t>
                        </m:r>
                      </m:e>
                      <m:sub>
                        <m:r>
                          <a:rPr lang="en-US" b="1" i="1">
                            <a:latin typeface="Cambria Math" panose="02040503050406030204" pitchFamily="18" charset="0"/>
                          </a:rPr>
                          <m:t>𝒊</m:t>
                        </m:r>
                      </m:sub>
                    </m:sSub>
                  </m:oMath>
                </a14:m>
                <a:r>
                  <a:rPr lang="en-US" dirty="0">
                    <a:latin typeface="Cambria Math" panose="02040503050406030204" pitchFamily="18" charset="0"/>
                  </a:rPr>
                  <a:t> here?</a:t>
                </a:r>
              </a:p>
              <a:p>
                <a:pPr marL="36576" indent="0">
                  <a:buNone/>
                </a:pPr>
                <a14:m>
                  <m:oMathPara xmlns:m="http://schemas.openxmlformats.org/officeDocument/2006/math">
                    <m:oMathParaPr>
                      <m:jc m:val="centerGroup"/>
                    </m:oMathParaPr>
                    <m:oMath xmlns:m="http://schemas.openxmlformats.org/officeDocument/2006/math">
                      <m:r>
                        <a:rPr lang="en-US" b="1" i="1">
                          <a:latin typeface="Cambria Math" panose="02040503050406030204" pitchFamily="18" charset="0"/>
                        </a:rPr>
                        <m:t>𝒖</m:t>
                      </m:r>
                      <m:r>
                        <a:rPr lang="en-US" b="1" i="1">
                          <a:latin typeface="Cambria Math" panose="02040503050406030204" pitchFamily="18" charset="0"/>
                        </a:rPr>
                        <m:t>=</m:t>
                      </m:r>
                      <m:f>
                        <m:fPr>
                          <m:ctrlPr>
                            <a:rPr lang="en-US" b="1" i="1">
                              <a:latin typeface="Cambria Math" panose="02040503050406030204" pitchFamily="18" charset="0"/>
                            </a:rPr>
                          </m:ctrlPr>
                        </m:fPr>
                        <m:num>
                          <m:sSub>
                            <m:sSubPr>
                              <m:ctrlPr>
                                <a:rPr lang="en-US" b="1" i="1">
                                  <a:latin typeface="Cambria Math" panose="02040503050406030204" pitchFamily="18" charset="0"/>
                                </a:rPr>
                              </m:ctrlPr>
                            </m:sSubPr>
                            <m:e>
                              <m:r>
                                <a:rPr lang="en-US" b="1" i="1">
                                  <a:latin typeface="Cambria Math" panose="02040503050406030204" pitchFamily="18" charset="0"/>
                                </a:rPr>
                                <m:t>𝒌</m:t>
                              </m:r>
                            </m:e>
                            <m:sub>
                              <m:r>
                                <a:rPr lang="en-US" b="1" i="1">
                                  <a:latin typeface="Cambria Math" panose="02040503050406030204" pitchFamily="18" charset="0"/>
                                </a:rPr>
                                <m:t>𝒑</m:t>
                              </m:r>
                            </m:sub>
                          </m:sSub>
                        </m:num>
                        <m:den>
                          <m:sSub>
                            <m:sSubPr>
                              <m:ctrlPr>
                                <a:rPr lang="en-US" b="1" i="1">
                                  <a:latin typeface="Cambria Math" panose="02040503050406030204" pitchFamily="18" charset="0"/>
                                </a:rPr>
                              </m:ctrlPr>
                            </m:sSubPr>
                            <m:e>
                              <m:r>
                                <a:rPr lang="en-US" b="1" i="1">
                                  <a:latin typeface="Cambria Math" panose="02040503050406030204" pitchFamily="18" charset="0"/>
                                </a:rPr>
                                <m:t>𝑻</m:t>
                              </m:r>
                            </m:e>
                            <m:sub>
                              <m:r>
                                <a:rPr lang="en-US" b="1" i="1">
                                  <a:latin typeface="Cambria Math" panose="02040503050406030204" pitchFamily="18" charset="0"/>
                                </a:rPr>
                                <m:t>𝒊</m:t>
                              </m:r>
                            </m:sub>
                          </m:sSub>
                        </m:den>
                      </m:f>
                      <m:nary>
                        <m:naryPr>
                          <m:ctrlPr>
                            <a:rPr lang="en-US" b="1" i="1">
                              <a:latin typeface="Cambria Math" panose="02040503050406030204" pitchFamily="18" charset="0"/>
                            </a:rPr>
                          </m:ctrlPr>
                        </m:naryPr>
                        <m:sub>
                          <m:r>
                            <m:rPr>
                              <m:brk m:alnAt="23"/>
                            </m:rPr>
                            <a:rPr lang="en-US" b="1" i="1">
                              <a:latin typeface="Cambria Math" panose="02040503050406030204" pitchFamily="18" charset="0"/>
                            </a:rPr>
                            <m:t>𝟎</m:t>
                          </m:r>
                        </m:sub>
                        <m:sup>
                          <m:r>
                            <a:rPr lang="en-US" b="1" i="1">
                              <a:latin typeface="Cambria Math" panose="02040503050406030204" pitchFamily="18" charset="0"/>
                            </a:rPr>
                            <m:t>𝒕</m:t>
                          </m:r>
                        </m:sup>
                        <m:e>
                          <m:r>
                            <a:rPr lang="en-US" b="1" i="1">
                              <a:latin typeface="Cambria Math" panose="02040503050406030204" pitchFamily="18" charset="0"/>
                            </a:rPr>
                            <m:t>𝒆</m:t>
                          </m:r>
                          <m:d>
                            <m:dPr>
                              <m:ctrlPr>
                                <a:rPr lang="en-US" b="1" i="1">
                                  <a:latin typeface="Cambria Math" panose="02040503050406030204" pitchFamily="18" charset="0"/>
                                </a:rPr>
                              </m:ctrlPr>
                            </m:dPr>
                            <m:e>
                              <m:r>
                                <a:rPr lang="en-US" b="1" i="1">
                                  <a:latin typeface="Cambria Math" panose="02040503050406030204" pitchFamily="18" charset="0"/>
                                  <a:ea typeface="Cambria Math" panose="02040503050406030204" pitchFamily="18" charset="0"/>
                                </a:rPr>
                                <m:t>𝝉</m:t>
                              </m:r>
                            </m:e>
                          </m:d>
                          <m:r>
                            <a:rPr lang="en-US" b="1" i="1">
                              <a:latin typeface="Cambria Math" panose="02040503050406030204" pitchFamily="18" charset="0"/>
                              <a:ea typeface="Cambria Math" panose="02040503050406030204" pitchFamily="18" charset="0"/>
                            </a:rPr>
                            <m:t>𝒅</m:t>
                          </m:r>
                          <m:r>
                            <a:rPr lang="en-US" b="1" i="1">
                              <a:latin typeface="Cambria Math" panose="02040503050406030204" pitchFamily="18" charset="0"/>
                              <a:ea typeface="Cambria Math" panose="02040503050406030204" pitchFamily="18" charset="0"/>
                            </a:rPr>
                            <m:t>𝝉</m:t>
                          </m:r>
                        </m:e>
                      </m:nary>
                    </m:oMath>
                  </m:oMathPara>
                </a14:m>
                <a:endParaRPr lang="en-US" b="1" dirty="0">
                  <a:ea typeface="Cambria Math" panose="02040503050406030204" pitchFamily="18" charset="0"/>
                </a:endParaRPr>
              </a:p>
              <a:p>
                <a:pPr marL="36576" indent="0">
                  <a:buNone/>
                </a:pPr>
                <a:r>
                  <a:rPr lang="en-US" dirty="0">
                    <a:ea typeface="Cambria Math" panose="02040503050406030204" pitchFamily="18" charset="0"/>
                  </a:rPr>
                  <a:t>Let’s add the proportional and integral parts:</a:t>
                </a:r>
              </a:p>
              <a:p>
                <a:pPr marL="36576" indent="0" algn="ctr">
                  <a:buNone/>
                </a:pPr>
                <a14:m>
                  <m:oMathPara xmlns:m="http://schemas.openxmlformats.org/officeDocument/2006/math">
                    <m:oMathParaPr>
                      <m:jc m:val="centerGroup"/>
                    </m:oMathParaPr>
                    <m:oMath xmlns:m="http://schemas.openxmlformats.org/officeDocument/2006/math">
                      <m:r>
                        <a:rPr lang="en-US" b="1" i="1">
                          <a:latin typeface="Cambria Math" panose="02040503050406030204" pitchFamily="18" charset="0"/>
                        </a:rPr>
                        <m:t>𝒖</m:t>
                      </m:r>
                      <m:r>
                        <a:rPr lang="en-US" b="1" i="1">
                          <a:latin typeface="Cambria Math" panose="02040503050406030204" pitchFamily="18" charset="0"/>
                        </a:rPr>
                        <m:t>=</m:t>
                      </m:r>
                      <m:sSub>
                        <m:sSubPr>
                          <m:ctrlPr>
                            <a:rPr lang="en-US" b="1" i="1">
                              <a:latin typeface="Cambria Math" panose="02040503050406030204" pitchFamily="18" charset="0"/>
                            </a:rPr>
                          </m:ctrlPr>
                        </m:sSubPr>
                        <m:e>
                          <m:r>
                            <a:rPr lang="en-US" b="1" i="1">
                              <a:latin typeface="Cambria Math" panose="02040503050406030204" pitchFamily="18" charset="0"/>
                            </a:rPr>
                            <m:t>𝒌</m:t>
                          </m:r>
                        </m:e>
                        <m:sub>
                          <m:r>
                            <a:rPr lang="en-US" b="1" i="1">
                              <a:latin typeface="Cambria Math" panose="02040503050406030204" pitchFamily="18" charset="0"/>
                            </a:rPr>
                            <m:t>𝒑</m:t>
                          </m:r>
                        </m:sub>
                      </m:sSub>
                      <m:r>
                        <a:rPr lang="en-US" b="1" i="1" smtClean="0">
                          <a:latin typeface="Cambria Math" panose="02040503050406030204" pitchFamily="18" charset="0"/>
                        </a:rPr>
                        <m:t>𝒆</m:t>
                      </m:r>
                      <m:d>
                        <m:dPr>
                          <m:ctrlPr>
                            <a:rPr lang="en-US" b="1" i="1" smtClean="0">
                              <a:latin typeface="Cambria Math" panose="02040503050406030204" pitchFamily="18" charset="0"/>
                            </a:rPr>
                          </m:ctrlPr>
                        </m:dPr>
                        <m:e>
                          <m:r>
                            <a:rPr lang="en-US" b="1" i="1" smtClean="0">
                              <a:latin typeface="Cambria Math" panose="02040503050406030204" pitchFamily="18" charset="0"/>
                            </a:rPr>
                            <m:t>𝒕</m:t>
                          </m:r>
                        </m:e>
                      </m:d>
                      <m:r>
                        <a:rPr lang="en-US" b="1" i="1" smtClean="0">
                          <a:latin typeface="Cambria Math" panose="02040503050406030204" pitchFamily="18" charset="0"/>
                        </a:rPr>
                        <m:t>+</m:t>
                      </m:r>
                      <m:f>
                        <m:fPr>
                          <m:ctrlPr>
                            <a:rPr lang="en-US" b="1" i="1">
                              <a:latin typeface="Cambria Math" panose="02040503050406030204" pitchFamily="18" charset="0"/>
                            </a:rPr>
                          </m:ctrlPr>
                        </m:fPr>
                        <m:num>
                          <m:sSub>
                            <m:sSubPr>
                              <m:ctrlPr>
                                <a:rPr lang="en-US" b="1" i="1">
                                  <a:latin typeface="Cambria Math" panose="02040503050406030204" pitchFamily="18" charset="0"/>
                                </a:rPr>
                              </m:ctrlPr>
                            </m:sSubPr>
                            <m:e>
                              <m:r>
                                <a:rPr lang="en-US" b="1" i="1">
                                  <a:latin typeface="Cambria Math" panose="02040503050406030204" pitchFamily="18" charset="0"/>
                                </a:rPr>
                                <m:t>𝒌</m:t>
                              </m:r>
                            </m:e>
                            <m:sub>
                              <m:r>
                                <a:rPr lang="en-US" b="1" i="1">
                                  <a:latin typeface="Cambria Math" panose="02040503050406030204" pitchFamily="18" charset="0"/>
                                </a:rPr>
                                <m:t>𝒑</m:t>
                              </m:r>
                            </m:sub>
                          </m:sSub>
                        </m:num>
                        <m:den>
                          <m:sSub>
                            <m:sSubPr>
                              <m:ctrlPr>
                                <a:rPr lang="en-US" b="1" i="1">
                                  <a:latin typeface="Cambria Math" panose="02040503050406030204" pitchFamily="18" charset="0"/>
                                </a:rPr>
                              </m:ctrlPr>
                            </m:sSubPr>
                            <m:e>
                              <m:r>
                                <a:rPr lang="en-US" b="1" i="1">
                                  <a:latin typeface="Cambria Math" panose="02040503050406030204" pitchFamily="18" charset="0"/>
                                </a:rPr>
                                <m:t>𝑻</m:t>
                              </m:r>
                            </m:e>
                            <m:sub>
                              <m:r>
                                <a:rPr lang="en-US" b="1" i="1">
                                  <a:latin typeface="Cambria Math" panose="02040503050406030204" pitchFamily="18" charset="0"/>
                                </a:rPr>
                                <m:t>𝒊</m:t>
                              </m:r>
                            </m:sub>
                          </m:sSub>
                        </m:den>
                      </m:f>
                      <m:nary>
                        <m:naryPr>
                          <m:ctrlPr>
                            <a:rPr lang="en-US" b="1" i="1">
                              <a:latin typeface="Cambria Math" panose="02040503050406030204" pitchFamily="18" charset="0"/>
                            </a:rPr>
                          </m:ctrlPr>
                        </m:naryPr>
                        <m:sub>
                          <m:r>
                            <m:rPr>
                              <m:brk m:alnAt="23"/>
                            </m:rPr>
                            <a:rPr lang="en-US" b="1" i="1">
                              <a:latin typeface="Cambria Math" panose="02040503050406030204" pitchFamily="18" charset="0"/>
                            </a:rPr>
                            <m:t>𝟎</m:t>
                          </m:r>
                        </m:sub>
                        <m:sup>
                          <m:r>
                            <a:rPr lang="en-US" b="1" i="1">
                              <a:latin typeface="Cambria Math" panose="02040503050406030204" pitchFamily="18" charset="0"/>
                            </a:rPr>
                            <m:t>𝒕</m:t>
                          </m:r>
                        </m:sup>
                        <m:e>
                          <m:r>
                            <a:rPr lang="en-US" b="1" i="1">
                              <a:latin typeface="Cambria Math" panose="02040503050406030204" pitchFamily="18" charset="0"/>
                            </a:rPr>
                            <m:t>𝒆</m:t>
                          </m:r>
                          <m:d>
                            <m:dPr>
                              <m:ctrlPr>
                                <a:rPr lang="en-US" b="1" i="1">
                                  <a:latin typeface="Cambria Math" panose="02040503050406030204" pitchFamily="18" charset="0"/>
                                </a:rPr>
                              </m:ctrlPr>
                            </m:dPr>
                            <m:e>
                              <m:r>
                                <a:rPr lang="en-US" b="1" i="1">
                                  <a:latin typeface="Cambria Math" panose="02040503050406030204" pitchFamily="18" charset="0"/>
                                  <a:ea typeface="Cambria Math" panose="02040503050406030204" pitchFamily="18" charset="0"/>
                                </a:rPr>
                                <m:t>𝝉</m:t>
                              </m:r>
                            </m:e>
                          </m:d>
                          <m:r>
                            <a:rPr lang="en-US" b="1" i="1">
                              <a:latin typeface="Cambria Math" panose="02040503050406030204" pitchFamily="18" charset="0"/>
                              <a:ea typeface="Cambria Math" panose="02040503050406030204" pitchFamily="18" charset="0"/>
                            </a:rPr>
                            <m:t>𝒅</m:t>
                          </m:r>
                          <m:r>
                            <a:rPr lang="en-US" b="1" i="1">
                              <a:latin typeface="Cambria Math" panose="02040503050406030204" pitchFamily="18" charset="0"/>
                              <a:ea typeface="Cambria Math" panose="02040503050406030204" pitchFamily="18" charset="0"/>
                            </a:rPr>
                            <m:t>𝝉</m:t>
                          </m:r>
                        </m:e>
                      </m:nary>
                    </m:oMath>
                  </m:oMathPara>
                </a14:m>
                <a:endParaRPr lang="en-GB"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l="-1259" t="-2662"/>
                </a:stretch>
              </a:blipFill>
            </p:spPr>
            <p:txBody>
              <a:bodyPr/>
              <a:lstStyle/>
              <a:p>
                <a:r>
                  <a:rPr lang="en-GB">
                    <a:noFill/>
                  </a:rPr>
                  <a:t> </a:t>
                </a:r>
              </a:p>
            </p:txBody>
          </p:sp>
        </mc:Fallback>
      </mc:AlternateContent>
      <p:sp>
        <p:nvSpPr>
          <p:cNvPr id="4" name="Date Placeholder 3"/>
          <p:cNvSpPr>
            <a:spLocks noGrp="1"/>
          </p:cNvSpPr>
          <p:nvPr>
            <p:ph type="dt" sz="half" idx="2"/>
          </p:nvPr>
        </p:nvSpPr>
        <p:spPr/>
        <p:txBody>
          <a:bodyPr/>
          <a:lstStyle/>
          <a:p>
            <a:fld id="{B4BFD808-6B56-4447-9401-2398D08EE3C0}" type="datetime1">
              <a:rPr lang="en-US" smtClean="0"/>
              <a:pPr/>
              <a:t>10/19/2021</a:t>
            </a:fld>
            <a:endParaRPr lang="en-US" dirty="0"/>
          </a:p>
        </p:txBody>
      </p:sp>
      <p:sp>
        <p:nvSpPr>
          <p:cNvPr id="5" name="Footer Placeholder 4"/>
          <p:cNvSpPr>
            <a:spLocks noGrp="1"/>
          </p:cNvSpPr>
          <p:nvPr>
            <p:ph type="ftr" sz="quarter" idx="3"/>
          </p:nvPr>
        </p:nvSpPr>
        <p:spPr/>
        <p:txBody>
          <a:bodyPr/>
          <a:lstStyle/>
          <a:p>
            <a:r>
              <a:rPr lang="en-US"/>
              <a:t>Document reference</a:t>
            </a:r>
            <a:endParaRPr lang="en-US" dirty="0"/>
          </a:p>
        </p:txBody>
      </p:sp>
      <p:sp>
        <p:nvSpPr>
          <p:cNvPr id="6" name="Slide Number Placeholder 5"/>
          <p:cNvSpPr>
            <a:spLocks noGrp="1"/>
          </p:cNvSpPr>
          <p:nvPr>
            <p:ph type="sldNum" sz="quarter" idx="4"/>
          </p:nvPr>
        </p:nvSpPr>
        <p:spPr/>
        <p:txBody>
          <a:bodyPr/>
          <a:lstStyle/>
          <a:p>
            <a:fld id="{17918391-D411-FE40-AAD7-861AE5233E0E}" type="slidenum">
              <a:rPr lang="en-US" smtClean="0"/>
              <a:pPr/>
              <a:t>33</a:t>
            </a:fld>
            <a:endParaRPr lang="en-US" dirty="0"/>
          </a:p>
        </p:txBody>
      </p:sp>
    </p:spTree>
    <p:extLst>
      <p:ext uri="{BB962C8B-B14F-4D97-AF65-F5344CB8AC3E}">
        <p14:creationId xmlns:p14="http://schemas.microsoft.com/office/powerpoint/2010/main" val="69110546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Proportional and Integral Controller</a:t>
            </a:r>
            <a:endParaRPr lang="en-GB" dirty="0"/>
          </a:p>
        </p:txBody>
      </p:sp>
      <p:sp>
        <p:nvSpPr>
          <p:cNvPr id="4" name="Date Placeholder 3"/>
          <p:cNvSpPr>
            <a:spLocks noGrp="1"/>
          </p:cNvSpPr>
          <p:nvPr>
            <p:ph type="dt" sz="half" idx="2"/>
          </p:nvPr>
        </p:nvSpPr>
        <p:spPr/>
        <p:txBody>
          <a:bodyPr/>
          <a:lstStyle/>
          <a:p>
            <a:fld id="{B4BFD808-6B56-4447-9401-2398D08EE3C0}" type="datetime1">
              <a:rPr lang="en-US" smtClean="0"/>
              <a:pPr/>
              <a:t>10/19/2021</a:t>
            </a:fld>
            <a:endParaRPr lang="en-US" dirty="0"/>
          </a:p>
        </p:txBody>
      </p:sp>
      <p:sp>
        <p:nvSpPr>
          <p:cNvPr id="5" name="Footer Placeholder 4"/>
          <p:cNvSpPr>
            <a:spLocks noGrp="1"/>
          </p:cNvSpPr>
          <p:nvPr>
            <p:ph type="ftr" sz="quarter" idx="3"/>
          </p:nvPr>
        </p:nvSpPr>
        <p:spPr/>
        <p:txBody>
          <a:bodyPr/>
          <a:lstStyle/>
          <a:p>
            <a:r>
              <a:rPr lang="en-US"/>
              <a:t>Document reference</a:t>
            </a:r>
            <a:endParaRPr lang="en-US" dirty="0"/>
          </a:p>
        </p:txBody>
      </p:sp>
      <p:sp>
        <p:nvSpPr>
          <p:cNvPr id="6" name="Slide Number Placeholder 5"/>
          <p:cNvSpPr>
            <a:spLocks noGrp="1"/>
          </p:cNvSpPr>
          <p:nvPr>
            <p:ph type="sldNum" sz="quarter" idx="4"/>
          </p:nvPr>
        </p:nvSpPr>
        <p:spPr/>
        <p:txBody>
          <a:bodyPr/>
          <a:lstStyle/>
          <a:p>
            <a:fld id="{17918391-D411-FE40-AAD7-861AE5233E0E}" type="slidenum">
              <a:rPr lang="en-US" smtClean="0"/>
              <a:pPr/>
              <a:t>34</a:t>
            </a:fld>
            <a:endParaRPr lang="en-US" dirty="0"/>
          </a:p>
        </p:txBody>
      </p:sp>
      <p:grpSp>
        <p:nvGrpSpPr>
          <p:cNvPr id="7" name="Group 6"/>
          <p:cNvGrpSpPr/>
          <p:nvPr/>
        </p:nvGrpSpPr>
        <p:grpSpPr>
          <a:xfrm>
            <a:off x="815636" y="1533737"/>
            <a:ext cx="4846220" cy="1886726"/>
            <a:chOff x="1219991" y="2688054"/>
            <a:chExt cx="4846220" cy="1886726"/>
          </a:xfrm>
        </p:grpSpPr>
        <p:sp>
          <p:nvSpPr>
            <p:cNvPr id="8" name="Rounded Rectangle 7"/>
            <p:cNvSpPr/>
            <p:nvPr/>
          </p:nvSpPr>
          <p:spPr>
            <a:xfrm>
              <a:off x="3666913" y="2688054"/>
              <a:ext cx="1614957" cy="1196705"/>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cxnSp>
          <p:nvCxnSpPr>
            <p:cNvPr id="9" name="Straight Arrow Connector 8"/>
            <p:cNvCxnSpPr/>
            <p:nvPr/>
          </p:nvCxnSpPr>
          <p:spPr>
            <a:xfrm>
              <a:off x="2827834" y="3286407"/>
              <a:ext cx="814812"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0" name="Straight Arrow Connector 9"/>
            <p:cNvCxnSpPr/>
            <p:nvPr/>
          </p:nvCxnSpPr>
          <p:spPr>
            <a:xfrm flipV="1">
              <a:off x="2673145" y="3432306"/>
              <a:ext cx="0" cy="77314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1" name="Straight Arrow Connector 10"/>
            <p:cNvCxnSpPr/>
            <p:nvPr/>
          </p:nvCxnSpPr>
          <p:spPr>
            <a:xfrm>
              <a:off x="5276284" y="3262778"/>
              <a:ext cx="789927" cy="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1219991" y="3101741"/>
              <a:ext cx="492443" cy="369332"/>
            </a:xfrm>
            <a:prstGeom prst="rect">
              <a:avLst/>
            </a:prstGeom>
            <a:noFill/>
          </p:spPr>
          <p:txBody>
            <a:bodyPr wrap="none" rtlCol="0">
              <a:spAutoFit/>
            </a:bodyPr>
            <a:lstStyle/>
            <a:p>
              <a:r>
                <a:rPr lang="en-US" dirty="0"/>
                <a:t>SP</a:t>
              </a:r>
              <a:endParaRPr lang="en-GB" dirty="0"/>
            </a:p>
          </p:txBody>
        </p:sp>
        <p:sp>
          <p:nvSpPr>
            <p:cNvPr id="13" name="TextBox 12"/>
            <p:cNvSpPr txBox="1"/>
            <p:nvPr/>
          </p:nvSpPr>
          <p:spPr>
            <a:xfrm>
              <a:off x="2407687" y="4205448"/>
              <a:ext cx="530915" cy="369332"/>
            </a:xfrm>
            <a:prstGeom prst="rect">
              <a:avLst/>
            </a:prstGeom>
            <a:noFill/>
          </p:spPr>
          <p:txBody>
            <a:bodyPr wrap="none" rtlCol="0">
              <a:spAutoFit/>
            </a:bodyPr>
            <a:lstStyle/>
            <a:p>
              <a:r>
                <a:rPr lang="en-US" dirty="0"/>
                <a:t>MV</a:t>
              </a:r>
              <a:endParaRPr lang="en-GB" dirty="0"/>
            </a:p>
          </p:txBody>
        </p:sp>
      </p:grpSp>
      <p:cxnSp>
        <p:nvCxnSpPr>
          <p:cNvPr id="14" name="Straight Arrow Connector 13"/>
          <p:cNvCxnSpPr/>
          <p:nvPr/>
        </p:nvCxnSpPr>
        <p:spPr>
          <a:xfrm>
            <a:off x="1295106" y="2132090"/>
            <a:ext cx="814812"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5" name="Oval 14"/>
          <p:cNvSpPr/>
          <p:nvPr/>
        </p:nvSpPr>
        <p:spPr>
          <a:xfrm>
            <a:off x="2122891" y="1986191"/>
            <a:ext cx="291798" cy="291798"/>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6" name="TextBox 15"/>
          <p:cNvSpPr txBox="1"/>
          <p:nvPr/>
        </p:nvSpPr>
        <p:spPr>
          <a:xfrm>
            <a:off x="1894957" y="1801525"/>
            <a:ext cx="319318" cy="369332"/>
          </a:xfrm>
          <a:prstGeom prst="rect">
            <a:avLst/>
          </a:prstGeom>
          <a:noFill/>
        </p:spPr>
        <p:txBody>
          <a:bodyPr wrap="none" rtlCol="0">
            <a:spAutoFit/>
          </a:bodyPr>
          <a:lstStyle/>
          <a:p>
            <a:r>
              <a:rPr lang="en-US" dirty="0"/>
              <a:t>+</a:t>
            </a:r>
            <a:endParaRPr lang="en-GB" dirty="0"/>
          </a:p>
        </p:txBody>
      </p:sp>
      <p:sp>
        <p:nvSpPr>
          <p:cNvPr id="17" name="TextBox 16"/>
          <p:cNvSpPr txBox="1"/>
          <p:nvPr/>
        </p:nvSpPr>
        <p:spPr>
          <a:xfrm>
            <a:off x="2272637" y="2156673"/>
            <a:ext cx="261610" cy="369332"/>
          </a:xfrm>
          <a:prstGeom prst="rect">
            <a:avLst/>
          </a:prstGeom>
          <a:noFill/>
        </p:spPr>
        <p:txBody>
          <a:bodyPr wrap="none" rtlCol="0">
            <a:spAutoFit/>
          </a:bodyPr>
          <a:lstStyle/>
          <a:p>
            <a:r>
              <a:rPr lang="en-US" dirty="0"/>
              <a:t>-</a:t>
            </a:r>
            <a:endParaRPr lang="en-GB" dirty="0"/>
          </a:p>
        </p:txBody>
      </p:sp>
      <p:sp>
        <p:nvSpPr>
          <p:cNvPr id="18" name="TextBox 17"/>
          <p:cNvSpPr txBox="1"/>
          <p:nvPr/>
        </p:nvSpPr>
        <p:spPr>
          <a:xfrm>
            <a:off x="2660293" y="1775935"/>
            <a:ext cx="312906" cy="369332"/>
          </a:xfrm>
          <a:prstGeom prst="rect">
            <a:avLst/>
          </a:prstGeom>
          <a:noFill/>
        </p:spPr>
        <p:txBody>
          <a:bodyPr wrap="none" rtlCol="0">
            <a:spAutoFit/>
          </a:bodyPr>
          <a:lstStyle/>
          <a:p>
            <a:r>
              <a:rPr lang="en-US" dirty="0"/>
              <a:t>e</a:t>
            </a:r>
            <a:endParaRPr lang="en-GB" dirty="0"/>
          </a:p>
        </p:txBody>
      </p:sp>
      <p:sp>
        <p:nvSpPr>
          <p:cNvPr id="19" name="TextBox 18"/>
          <p:cNvSpPr txBox="1"/>
          <p:nvPr/>
        </p:nvSpPr>
        <p:spPr>
          <a:xfrm>
            <a:off x="2105287" y="1935907"/>
            <a:ext cx="327334" cy="369332"/>
          </a:xfrm>
          <a:prstGeom prst="rect">
            <a:avLst/>
          </a:prstGeom>
          <a:noFill/>
        </p:spPr>
        <p:txBody>
          <a:bodyPr wrap="none" rtlCol="0">
            <a:spAutoFit/>
          </a:bodyPr>
          <a:lstStyle/>
          <a:p>
            <a:r>
              <a:rPr lang="en-US" dirty="0"/>
              <a:t>Σ</a:t>
            </a:r>
            <a:endParaRPr lang="en-GB" dirty="0"/>
          </a:p>
        </p:txBody>
      </p:sp>
      <p:sp>
        <p:nvSpPr>
          <p:cNvPr id="20" name="Rounded Rectangle 19"/>
          <p:cNvSpPr/>
          <p:nvPr/>
        </p:nvSpPr>
        <p:spPr>
          <a:xfrm>
            <a:off x="5661856" y="1714636"/>
            <a:ext cx="1281711" cy="787652"/>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Process</a:t>
            </a:r>
            <a:endParaRPr lang="en-GB" dirty="0"/>
          </a:p>
        </p:txBody>
      </p:sp>
      <p:cxnSp>
        <p:nvCxnSpPr>
          <p:cNvPr id="21" name="Straight Arrow Connector 20"/>
          <p:cNvCxnSpPr/>
          <p:nvPr/>
        </p:nvCxnSpPr>
        <p:spPr>
          <a:xfrm>
            <a:off x="6943567" y="2108462"/>
            <a:ext cx="814812"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a:off x="7255245" y="2113370"/>
            <a:ext cx="0" cy="937761"/>
          </a:xfrm>
          <a:prstGeom prst="line">
            <a:avLst/>
          </a:prstGeom>
        </p:spPr>
        <p:style>
          <a:lnRef idx="2">
            <a:schemeClr val="accent1"/>
          </a:lnRef>
          <a:fillRef idx="0">
            <a:schemeClr val="accent1"/>
          </a:fillRef>
          <a:effectRef idx="1">
            <a:schemeClr val="accent1"/>
          </a:effectRef>
          <a:fontRef idx="minor">
            <a:schemeClr val="tx1"/>
          </a:fontRef>
        </p:style>
      </p:cxnSp>
      <p:cxnSp>
        <p:nvCxnSpPr>
          <p:cNvPr id="23" name="Straight Connector 22"/>
          <p:cNvCxnSpPr>
            <a:endCxn id="13" idx="0"/>
          </p:cNvCxnSpPr>
          <p:nvPr/>
        </p:nvCxnSpPr>
        <p:spPr>
          <a:xfrm flipH="1">
            <a:off x="2268790" y="3040750"/>
            <a:ext cx="4986455" cy="10381"/>
          </a:xfrm>
          <a:prstGeom prst="line">
            <a:avLst/>
          </a:prstGeom>
        </p:spPr>
        <p:style>
          <a:lnRef idx="2">
            <a:schemeClr val="accent1"/>
          </a:lnRef>
          <a:fillRef idx="0">
            <a:schemeClr val="accent1"/>
          </a:fillRef>
          <a:effectRef idx="1">
            <a:schemeClr val="accent1"/>
          </a:effectRef>
          <a:fontRef idx="minor">
            <a:schemeClr val="tx1"/>
          </a:fontRef>
        </p:style>
      </p:cxnSp>
      <p:sp>
        <p:nvSpPr>
          <p:cNvPr id="24" name="Rounded Rectangle 23"/>
          <p:cNvSpPr/>
          <p:nvPr/>
        </p:nvSpPr>
        <p:spPr>
          <a:xfrm>
            <a:off x="3426387" y="2363848"/>
            <a:ext cx="1281711" cy="340067"/>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Future</a:t>
            </a:r>
            <a:endParaRPr lang="en-GB" dirty="0"/>
          </a:p>
        </p:txBody>
      </p:sp>
      <p:sp>
        <p:nvSpPr>
          <p:cNvPr id="25" name="Rounded Rectangle 24"/>
          <p:cNvSpPr/>
          <p:nvPr/>
        </p:nvSpPr>
        <p:spPr>
          <a:xfrm>
            <a:off x="3426388" y="1972162"/>
            <a:ext cx="1281711" cy="340067"/>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rgbClr val="FF0000"/>
                </a:solidFill>
              </a:rPr>
              <a:t>Integral</a:t>
            </a:r>
            <a:endParaRPr lang="en-GB" dirty="0">
              <a:solidFill>
                <a:srgbClr val="FF0000"/>
              </a:solidFill>
            </a:endParaRPr>
          </a:p>
        </p:txBody>
      </p:sp>
      <p:sp>
        <p:nvSpPr>
          <p:cNvPr id="26" name="Rounded Rectangle 25"/>
          <p:cNvSpPr/>
          <p:nvPr/>
        </p:nvSpPr>
        <p:spPr>
          <a:xfrm>
            <a:off x="3429180" y="1570860"/>
            <a:ext cx="1281711" cy="340067"/>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solidFill>
                  <a:srgbClr val="FF0000"/>
                </a:solidFill>
              </a:rPr>
              <a:t>Proportional</a:t>
            </a:r>
            <a:endParaRPr lang="en-GB" sz="1400" dirty="0">
              <a:solidFill>
                <a:srgbClr val="FF0000"/>
              </a:solidFill>
            </a:endParaRPr>
          </a:p>
        </p:txBody>
      </p:sp>
      <p:sp>
        <p:nvSpPr>
          <p:cNvPr id="27" name="TextBox 26"/>
          <p:cNvSpPr txBox="1"/>
          <p:nvPr/>
        </p:nvSpPr>
        <p:spPr>
          <a:xfrm>
            <a:off x="5113232" y="1748778"/>
            <a:ext cx="312906" cy="369332"/>
          </a:xfrm>
          <a:prstGeom prst="rect">
            <a:avLst/>
          </a:prstGeom>
          <a:noFill/>
        </p:spPr>
        <p:txBody>
          <a:bodyPr wrap="none" rtlCol="0">
            <a:spAutoFit/>
          </a:bodyPr>
          <a:lstStyle/>
          <a:p>
            <a:r>
              <a:rPr lang="en-US" dirty="0"/>
              <a:t>u</a:t>
            </a:r>
            <a:endParaRPr lang="en-GB" dirty="0"/>
          </a:p>
        </p:txBody>
      </p:sp>
      <mc:AlternateContent xmlns:mc="http://schemas.openxmlformats.org/markup-compatibility/2006" xmlns:a14="http://schemas.microsoft.com/office/drawing/2010/main">
        <mc:Choice Requires="a14">
          <p:sp>
            <p:nvSpPr>
              <p:cNvPr id="3" name="Rectangle 2"/>
              <p:cNvSpPr/>
              <p:nvPr/>
            </p:nvSpPr>
            <p:spPr>
              <a:xfrm>
                <a:off x="2660293" y="830861"/>
                <a:ext cx="2895536" cy="71038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b="1" i="1">
                          <a:latin typeface="Cambria Math" panose="02040503050406030204" pitchFamily="18" charset="0"/>
                        </a:rPr>
                        <m:t>𝒖</m:t>
                      </m:r>
                      <m:r>
                        <a:rPr lang="en-US" b="1" i="1">
                          <a:latin typeface="Cambria Math" panose="02040503050406030204" pitchFamily="18" charset="0"/>
                        </a:rPr>
                        <m:t>=</m:t>
                      </m:r>
                      <m:sSub>
                        <m:sSubPr>
                          <m:ctrlPr>
                            <a:rPr lang="en-US" b="1" i="1">
                              <a:latin typeface="Cambria Math" panose="02040503050406030204" pitchFamily="18" charset="0"/>
                            </a:rPr>
                          </m:ctrlPr>
                        </m:sSubPr>
                        <m:e>
                          <m:r>
                            <a:rPr lang="en-US" b="1" i="1">
                              <a:latin typeface="Cambria Math" panose="02040503050406030204" pitchFamily="18" charset="0"/>
                            </a:rPr>
                            <m:t>𝒌</m:t>
                          </m:r>
                        </m:e>
                        <m:sub>
                          <m:r>
                            <a:rPr lang="en-US" b="1" i="1">
                              <a:latin typeface="Cambria Math" panose="02040503050406030204" pitchFamily="18" charset="0"/>
                            </a:rPr>
                            <m:t>𝒑</m:t>
                          </m:r>
                        </m:sub>
                      </m:sSub>
                      <m:r>
                        <a:rPr lang="en-US" b="1" i="1">
                          <a:latin typeface="Cambria Math" panose="02040503050406030204" pitchFamily="18" charset="0"/>
                        </a:rPr>
                        <m:t>𝒆</m:t>
                      </m:r>
                      <m:d>
                        <m:dPr>
                          <m:ctrlPr>
                            <a:rPr lang="en-US" b="1" i="1">
                              <a:latin typeface="Cambria Math" panose="02040503050406030204" pitchFamily="18" charset="0"/>
                            </a:rPr>
                          </m:ctrlPr>
                        </m:dPr>
                        <m:e>
                          <m:r>
                            <a:rPr lang="en-US" b="1" i="1">
                              <a:latin typeface="Cambria Math" panose="02040503050406030204" pitchFamily="18" charset="0"/>
                            </a:rPr>
                            <m:t>𝒕</m:t>
                          </m:r>
                        </m:e>
                      </m:d>
                      <m:r>
                        <a:rPr lang="en-US" b="1" i="1">
                          <a:latin typeface="Cambria Math" panose="02040503050406030204" pitchFamily="18" charset="0"/>
                        </a:rPr>
                        <m:t>+</m:t>
                      </m:r>
                      <m:f>
                        <m:fPr>
                          <m:ctrlPr>
                            <a:rPr lang="en-US" b="1" i="1">
                              <a:latin typeface="Cambria Math" panose="02040503050406030204" pitchFamily="18" charset="0"/>
                            </a:rPr>
                          </m:ctrlPr>
                        </m:fPr>
                        <m:num>
                          <m:sSub>
                            <m:sSubPr>
                              <m:ctrlPr>
                                <a:rPr lang="en-US" b="1" i="1">
                                  <a:latin typeface="Cambria Math" panose="02040503050406030204" pitchFamily="18" charset="0"/>
                                </a:rPr>
                              </m:ctrlPr>
                            </m:sSubPr>
                            <m:e>
                              <m:r>
                                <a:rPr lang="en-US" b="1" i="1">
                                  <a:latin typeface="Cambria Math" panose="02040503050406030204" pitchFamily="18" charset="0"/>
                                </a:rPr>
                                <m:t>𝒌</m:t>
                              </m:r>
                            </m:e>
                            <m:sub>
                              <m:r>
                                <a:rPr lang="en-US" b="1" i="1">
                                  <a:latin typeface="Cambria Math" panose="02040503050406030204" pitchFamily="18" charset="0"/>
                                </a:rPr>
                                <m:t>𝒑</m:t>
                              </m:r>
                            </m:sub>
                          </m:sSub>
                        </m:num>
                        <m:den>
                          <m:sSub>
                            <m:sSubPr>
                              <m:ctrlPr>
                                <a:rPr lang="en-US" b="1" i="1">
                                  <a:latin typeface="Cambria Math" panose="02040503050406030204" pitchFamily="18" charset="0"/>
                                </a:rPr>
                              </m:ctrlPr>
                            </m:sSubPr>
                            <m:e>
                              <m:r>
                                <a:rPr lang="en-US" b="1" i="1">
                                  <a:latin typeface="Cambria Math" panose="02040503050406030204" pitchFamily="18" charset="0"/>
                                </a:rPr>
                                <m:t>𝑻</m:t>
                              </m:r>
                            </m:e>
                            <m:sub>
                              <m:r>
                                <a:rPr lang="en-US" b="1" i="1">
                                  <a:latin typeface="Cambria Math" panose="02040503050406030204" pitchFamily="18" charset="0"/>
                                </a:rPr>
                                <m:t>𝒊</m:t>
                              </m:r>
                            </m:sub>
                          </m:sSub>
                        </m:den>
                      </m:f>
                      <m:nary>
                        <m:naryPr>
                          <m:ctrlPr>
                            <a:rPr lang="en-US" b="1" i="1">
                              <a:latin typeface="Cambria Math" panose="02040503050406030204" pitchFamily="18" charset="0"/>
                            </a:rPr>
                          </m:ctrlPr>
                        </m:naryPr>
                        <m:sub>
                          <m:r>
                            <m:rPr>
                              <m:brk m:alnAt="23"/>
                            </m:rPr>
                            <a:rPr lang="en-US" b="1" i="1">
                              <a:latin typeface="Cambria Math" panose="02040503050406030204" pitchFamily="18" charset="0"/>
                            </a:rPr>
                            <m:t>𝟎</m:t>
                          </m:r>
                        </m:sub>
                        <m:sup>
                          <m:r>
                            <a:rPr lang="en-US" b="1" i="1">
                              <a:latin typeface="Cambria Math" panose="02040503050406030204" pitchFamily="18" charset="0"/>
                            </a:rPr>
                            <m:t>𝒕</m:t>
                          </m:r>
                        </m:sup>
                        <m:e>
                          <m:r>
                            <a:rPr lang="en-US" b="1" i="1">
                              <a:latin typeface="Cambria Math" panose="02040503050406030204" pitchFamily="18" charset="0"/>
                            </a:rPr>
                            <m:t>𝒆</m:t>
                          </m:r>
                          <m:d>
                            <m:dPr>
                              <m:ctrlPr>
                                <a:rPr lang="en-US" b="1" i="1">
                                  <a:latin typeface="Cambria Math" panose="02040503050406030204" pitchFamily="18" charset="0"/>
                                </a:rPr>
                              </m:ctrlPr>
                            </m:dPr>
                            <m:e>
                              <m:r>
                                <a:rPr lang="en-US" b="1" i="1">
                                  <a:latin typeface="Cambria Math" panose="02040503050406030204" pitchFamily="18" charset="0"/>
                                  <a:ea typeface="Cambria Math" panose="02040503050406030204" pitchFamily="18" charset="0"/>
                                </a:rPr>
                                <m:t>𝝉</m:t>
                              </m:r>
                            </m:e>
                          </m:d>
                          <m:r>
                            <a:rPr lang="en-US" b="1" i="1">
                              <a:latin typeface="Cambria Math" panose="02040503050406030204" pitchFamily="18" charset="0"/>
                              <a:ea typeface="Cambria Math" panose="02040503050406030204" pitchFamily="18" charset="0"/>
                            </a:rPr>
                            <m:t>𝒅</m:t>
                          </m:r>
                          <m:r>
                            <a:rPr lang="en-US" b="1" i="1">
                              <a:latin typeface="Cambria Math" panose="02040503050406030204" pitchFamily="18" charset="0"/>
                              <a:ea typeface="Cambria Math" panose="02040503050406030204" pitchFamily="18" charset="0"/>
                            </a:rPr>
                            <m:t>𝝉</m:t>
                          </m:r>
                        </m:e>
                      </m:nary>
                    </m:oMath>
                  </m:oMathPara>
                </a14:m>
                <a:endParaRPr lang="en-GB" dirty="0"/>
              </a:p>
            </p:txBody>
          </p:sp>
        </mc:Choice>
        <mc:Fallback xmlns="">
          <p:sp>
            <p:nvSpPr>
              <p:cNvPr id="3" name="Rectangle 2"/>
              <p:cNvSpPr>
                <a:spLocks noRot="1" noChangeAspect="1" noMove="1" noResize="1" noEditPoints="1" noAdjustHandles="1" noChangeArrowheads="1" noChangeShapeType="1" noTextEdit="1"/>
              </p:cNvSpPr>
              <p:nvPr/>
            </p:nvSpPr>
            <p:spPr>
              <a:xfrm>
                <a:off x="2660293" y="830861"/>
                <a:ext cx="2895536" cy="710387"/>
              </a:xfrm>
              <a:prstGeom prst="rect">
                <a:avLst/>
              </a:prstGeom>
              <a:blipFill>
                <a:blip r:embed="rId2"/>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21131488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dirty="0"/>
              <a:t>Proportional and Integral Controller = PI Controller</a:t>
            </a:r>
            <a:endParaRPr lang="en-GB" sz="2800"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pPr marL="36576" indent="0">
                  <a:buNone/>
                </a:pPr>
                <a:r>
                  <a:rPr lang="en-US" dirty="0"/>
                  <a:t>We can rewrite the control law:</a:t>
                </a:r>
              </a:p>
              <a:p>
                <a:pPr marL="36576" indent="0">
                  <a:buNone/>
                </a:pPr>
                <a:endParaRPr lang="en-US" dirty="0"/>
              </a:p>
              <a:p>
                <a:pPr marL="36576" indent="0">
                  <a:buNone/>
                </a:pPr>
                <a14:m>
                  <m:oMathPara xmlns:m="http://schemas.openxmlformats.org/officeDocument/2006/math">
                    <m:oMathParaPr>
                      <m:jc m:val="centerGroup"/>
                    </m:oMathParaPr>
                    <m:oMath xmlns:m="http://schemas.openxmlformats.org/officeDocument/2006/math">
                      <m:r>
                        <a:rPr lang="en-US" b="1" i="1">
                          <a:latin typeface="Cambria Math" panose="02040503050406030204" pitchFamily="18" charset="0"/>
                        </a:rPr>
                        <m:t>𝒖</m:t>
                      </m:r>
                      <m:r>
                        <a:rPr lang="en-US" b="1" i="1">
                          <a:latin typeface="Cambria Math" panose="02040503050406030204" pitchFamily="18" charset="0"/>
                        </a:rPr>
                        <m:t>=</m:t>
                      </m:r>
                      <m:sSub>
                        <m:sSubPr>
                          <m:ctrlPr>
                            <a:rPr lang="en-US" b="1" i="1">
                              <a:latin typeface="Cambria Math" panose="02040503050406030204" pitchFamily="18" charset="0"/>
                            </a:rPr>
                          </m:ctrlPr>
                        </m:sSubPr>
                        <m:e>
                          <m:r>
                            <a:rPr lang="en-US" b="1" i="1">
                              <a:latin typeface="Cambria Math" panose="02040503050406030204" pitchFamily="18" charset="0"/>
                            </a:rPr>
                            <m:t>𝒌</m:t>
                          </m:r>
                        </m:e>
                        <m:sub>
                          <m:r>
                            <a:rPr lang="en-US" b="1" i="1">
                              <a:latin typeface="Cambria Math" panose="02040503050406030204" pitchFamily="18" charset="0"/>
                            </a:rPr>
                            <m:t>𝒑</m:t>
                          </m:r>
                        </m:sub>
                      </m:sSub>
                      <m:d>
                        <m:dPr>
                          <m:ctrlPr>
                            <a:rPr lang="en-US" b="1" i="1" smtClean="0">
                              <a:latin typeface="Cambria Math" panose="02040503050406030204" pitchFamily="18" charset="0"/>
                            </a:rPr>
                          </m:ctrlPr>
                        </m:dPr>
                        <m:e>
                          <m:r>
                            <a:rPr lang="en-US" b="1" i="1">
                              <a:latin typeface="Cambria Math" panose="02040503050406030204" pitchFamily="18" charset="0"/>
                            </a:rPr>
                            <m:t>𝒆</m:t>
                          </m:r>
                          <m:d>
                            <m:dPr>
                              <m:ctrlPr>
                                <a:rPr lang="en-US" b="1" i="1">
                                  <a:latin typeface="Cambria Math" panose="02040503050406030204" pitchFamily="18" charset="0"/>
                                </a:rPr>
                              </m:ctrlPr>
                            </m:dPr>
                            <m:e>
                              <m:r>
                                <a:rPr lang="en-US" b="1" i="1">
                                  <a:latin typeface="Cambria Math" panose="02040503050406030204" pitchFamily="18" charset="0"/>
                                </a:rPr>
                                <m:t>𝒕</m:t>
                              </m:r>
                            </m:e>
                          </m:d>
                          <m:r>
                            <a:rPr lang="en-US" b="1" i="1">
                              <a:latin typeface="Cambria Math" panose="02040503050406030204" pitchFamily="18" charset="0"/>
                            </a:rPr>
                            <m:t>+</m:t>
                          </m:r>
                          <m:f>
                            <m:fPr>
                              <m:ctrlPr>
                                <a:rPr lang="en-US" b="1" i="1">
                                  <a:latin typeface="Cambria Math" panose="02040503050406030204" pitchFamily="18" charset="0"/>
                                </a:rPr>
                              </m:ctrlPr>
                            </m:fPr>
                            <m:num>
                              <m:r>
                                <a:rPr lang="en-US" b="1" i="1" smtClean="0">
                                  <a:latin typeface="Cambria Math" panose="02040503050406030204" pitchFamily="18" charset="0"/>
                                </a:rPr>
                                <m:t>𝟏</m:t>
                              </m:r>
                            </m:num>
                            <m:den>
                              <m:sSub>
                                <m:sSubPr>
                                  <m:ctrlPr>
                                    <a:rPr lang="en-US" b="1" i="1">
                                      <a:latin typeface="Cambria Math" panose="02040503050406030204" pitchFamily="18" charset="0"/>
                                    </a:rPr>
                                  </m:ctrlPr>
                                </m:sSubPr>
                                <m:e>
                                  <m:r>
                                    <a:rPr lang="en-US" b="1" i="1">
                                      <a:latin typeface="Cambria Math" panose="02040503050406030204" pitchFamily="18" charset="0"/>
                                    </a:rPr>
                                    <m:t>𝑻</m:t>
                                  </m:r>
                                </m:e>
                                <m:sub>
                                  <m:r>
                                    <a:rPr lang="en-US" b="1" i="1">
                                      <a:latin typeface="Cambria Math" panose="02040503050406030204" pitchFamily="18" charset="0"/>
                                    </a:rPr>
                                    <m:t>𝒊</m:t>
                                  </m:r>
                                </m:sub>
                              </m:sSub>
                            </m:den>
                          </m:f>
                          <m:nary>
                            <m:naryPr>
                              <m:ctrlPr>
                                <a:rPr lang="en-US" b="1" i="1">
                                  <a:latin typeface="Cambria Math" panose="02040503050406030204" pitchFamily="18" charset="0"/>
                                </a:rPr>
                              </m:ctrlPr>
                            </m:naryPr>
                            <m:sub>
                              <m:r>
                                <m:rPr>
                                  <m:brk m:alnAt="23"/>
                                </m:rPr>
                                <a:rPr lang="en-US" b="1" i="1">
                                  <a:latin typeface="Cambria Math" panose="02040503050406030204" pitchFamily="18" charset="0"/>
                                </a:rPr>
                                <m:t>𝟎</m:t>
                              </m:r>
                            </m:sub>
                            <m:sup>
                              <m:r>
                                <a:rPr lang="en-US" b="1" i="1">
                                  <a:latin typeface="Cambria Math" panose="02040503050406030204" pitchFamily="18" charset="0"/>
                                </a:rPr>
                                <m:t>𝒕</m:t>
                              </m:r>
                            </m:sup>
                            <m:e>
                              <m:r>
                                <a:rPr lang="en-US" b="1" i="1">
                                  <a:latin typeface="Cambria Math" panose="02040503050406030204" pitchFamily="18" charset="0"/>
                                </a:rPr>
                                <m:t>𝒆</m:t>
                              </m:r>
                              <m:d>
                                <m:dPr>
                                  <m:ctrlPr>
                                    <a:rPr lang="en-US" b="1" i="1">
                                      <a:latin typeface="Cambria Math" panose="02040503050406030204" pitchFamily="18" charset="0"/>
                                    </a:rPr>
                                  </m:ctrlPr>
                                </m:dPr>
                                <m:e>
                                  <m:r>
                                    <a:rPr lang="en-US" b="1" i="1">
                                      <a:latin typeface="Cambria Math" panose="02040503050406030204" pitchFamily="18" charset="0"/>
                                      <a:ea typeface="Cambria Math" panose="02040503050406030204" pitchFamily="18" charset="0"/>
                                    </a:rPr>
                                    <m:t>𝝉</m:t>
                                  </m:r>
                                </m:e>
                              </m:d>
                              <m:r>
                                <a:rPr lang="en-US" b="1" i="1">
                                  <a:latin typeface="Cambria Math" panose="02040503050406030204" pitchFamily="18" charset="0"/>
                                  <a:ea typeface="Cambria Math" panose="02040503050406030204" pitchFamily="18" charset="0"/>
                                </a:rPr>
                                <m:t>𝒅</m:t>
                              </m:r>
                              <m:r>
                                <a:rPr lang="en-US" b="1" i="1">
                                  <a:latin typeface="Cambria Math" panose="02040503050406030204" pitchFamily="18" charset="0"/>
                                  <a:ea typeface="Cambria Math" panose="02040503050406030204" pitchFamily="18" charset="0"/>
                                </a:rPr>
                                <m:t>𝝉</m:t>
                              </m:r>
                            </m:e>
                          </m:nary>
                        </m:e>
                      </m:d>
                    </m:oMath>
                  </m:oMathPara>
                </a14:m>
                <a:endParaRPr lang="en-GB" dirty="0"/>
              </a:p>
              <a:p>
                <a:pPr marL="36576" indent="0">
                  <a:buNone/>
                </a:pPr>
                <a14:m>
                  <m:oMath xmlns:m="http://schemas.openxmlformats.org/officeDocument/2006/math">
                    <m:sSub>
                      <m:sSubPr>
                        <m:ctrlPr>
                          <a:rPr lang="en-US" b="1" i="1">
                            <a:latin typeface="Cambria Math" panose="02040503050406030204" pitchFamily="18" charset="0"/>
                          </a:rPr>
                        </m:ctrlPr>
                      </m:sSubPr>
                      <m:e>
                        <m:r>
                          <a:rPr lang="en-US" b="1" i="1">
                            <a:latin typeface="Cambria Math" panose="02040503050406030204" pitchFamily="18" charset="0"/>
                          </a:rPr>
                          <m:t>𝒌</m:t>
                        </m:r>
                      </m:e>
                      <m:sub>
                        <m:r>
                          <a:rPr lang="en-US" b="1" i="1">
                            <a:latin typeface="Cambria Math" panose="02040503050406030204" pitchFamily="18" charset="0"/>
                          </a:rPr>
                          <m:t>𝒑</m:t>
                        </m:r>
                      </m:sub>
                    </m:sSub>
                  </m:oMath>
                </a14:m>
                <a:r>
                  <a:rPr lang="en-GB" dirty="0"/>
                  <a:t> is the gain parameter, </a:t>
                </a:r>
                <a14:m>
                  <m:oMath xmlns:m="http://schemas.openxmlformats.org/officeDocument/2006/math">
                    <m:sSub>
                      <m:sSubPr>
                        <m:ctrlPr>
                          <a:rPr lang="en-US" b="1" i="1">
                            <a:latin typeface="Cambria Math" panose="02040503050406030204" pitchFamily="18" charset="0"/>
                          </a:rPr>
                        </m:ctrlPr>
                      </m:sSubPr>
                      <m:e>
                        <m:r>
                          <a:rPr lang="en-US" b="1" i="1">
                            <a:latin typeface="Cambria Math" panose="02040503050406030204" pitchFamily="18" charset="0"/>
                          </a:rPr>
                          <m:t>𝑻</m:t>
                        </m:r>
                      </m:e>
                      <m:sub>
                        <m:r>
                          <a:rPr lang="en-US" b="1" i="1">
                            <a:latin typeface="Cambria Math" panose="02040503050406030204" pitchFamily="18" charset="0"/>
                          </a:rPr>
                          <m:t>𝒊</m:t>
                        </m:r>
                      </m:sub>
                    </m:sSub>
                  </m:oMath>
                </a14:m>
                <a:r>
                  <a:rPr lang="en-GB" dirty="0"/>
                  <a:t> is the time it takes to fix a steady state error</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l="-1259" t="-2471" r="-519" b="-5323"/>
                </a:stretch>
              </a:blipFill>
            </p:spPr>
            <p:txBody>
              <a:bodyPr/>
              <a:lstStyle/>
              <a:p>
                <a:r>
                  <a:rPr lang="en-GB">
                    <a:noFill/>
                  </a:rPr>
                  <a:t> </a:t>
                </a:r>
              </a:p>
            </p:txBody>
          </p:sp>
        </mc:Fallback>
      </mc:AlternateContent>
      <p:sp>
        <p:nvSpPr>
          <p:cNvPr id="4" name="Date Placeholder 3"/>
          <p:cNvSpPr>
            <a:spLocks noGrp="1"/>
          </p:cNvSpPr>
          <p:nvPr>
            <p:ph type="dt" sz="half" idx="2"/>
          </p:nvPr>
        </p:nvSpPr>
        <p:spPr/>
        <p:txBody>
          <a:bodyPr/>
          <a:lstStyle/>
          <a:p>
            <a:fld id="{B4BFD808-6B56-4447-9401-2398D08EE3C0}" type="datetime1">
              <a:rPr lang="en-US" smtClean="0"/>
              <a:pPr/>
              <a:t>10/19/2021</a:t>
            </a:fld>
            <a:endParaRPr lang="en-US" dirty="0"/>
          </a:p>
        </p:txBody>
      </p:sp>
      <p:sp>
        <p:nvSpPr>
          <p:cNvPr id="5" name="Footer Placeholder 4"/>
          <p:cNvSpPr>
            <a:spLocks noGrp="1"/>
          </p:cNvSpPr>
          <p:nvPr>
            <p:ph type="ftr" sz="quarter" idx="3"/>
          </p:nvPr>
        </p:nvSpPr>
        <p:spPr/>
        <p:txBody>
          <a:bodyPr/>
          <a:lstStyle/>
          <a:p>
            <a:r>
              <a:rPr lang="en-US"/>
              <a:t>Document reference</a:t>
            </a:r>
            <a:endParaRPr lang="en-US" dirty="0"/>
          </a:p>
        </p:txBody>
      </p:sp>
      <p:sp>
        <p:nvSpPr>
          <p:cNvPr id="6" name="Slide Number Placeholder 5"/>
          <p:cNvSpPr>
            <a:spLocks noGrp="1"/>
          </p:cNvSpPr>
          <p:nvPr>
            <p:ph type="sldNum" sz="quarter" idx="4"/>
          </p:nvPr>
        </p:nvSpPr>
        <p:spPr/>
        <p:txBody>
          <a:bodyPr/>
          <a:lstStyle/>
          <a:p>
            <a:fld id="{17918391-D411-FE40-AAD7-861AE5233E0E}" type="slidenum">
              <a:rPr lang="en-US" smtClean="0"/>
              <a:pPr/>
              <a:t>35</a:t>
            </a:fld>
            <a:endParaRPr lang="en-US" dirty="0"/>
          </a:p>
        </p:txBody>
      </p:sp>
    </p:spTree>
    <p:extLst>
      <p:ext uri="{BB962C8B-B14F-4D97-AF65-F5344CB8AC3E}">
        <p14:creationId xmlns:p14="http://schemas.microsoft.com/office/powerpoint/2010/main" val="392444721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Solving P control’s problems revisited</a:t>
            </a:r>
            <a:endParaRPr lang="en-GB" sz="3600" dirty="0"/>
          </a:p>
        </p:txBody>
      </p:sp>
      <p:sp>
        <p:nvSpPr>
          <p:cNvPr id="8" name="Content Placeholder 7"/>
          <p:cNvSpPr>
            <a:spLocks noGrp="1"/>
          </p:cNvSpPr>
          <p:nvPr>
            <p:ph idx="1"/>
          </p:nvPr>
        </p:nvSpPr>
        <p:spPr/>
        <p:txBody>
          <a:bodyPr/>
          <a:lstStyle/>
          <a:p>
            <a:r>
              <a:rPr lang="en-US" dirty="0"/>
              <a:t>We solved the steady state error by adding </a:t>
            </a:r>
            <a:r>
              <a:rPr lang="en-US" b="1" dirty="0"/>
              <a:t>integral action </a:t>
            </a:r>
            <a:r>
              <a:rPr lang="en-US" dirty="0"/>
              <a:t>(summing the past)</a:t>
            </a:r>
          </a:p>
          <a:p>
            <a:r>
              <a:rPr lang="en-US" dirty="0"/>
              <a:t>How can we solve the oscillation problem?</a:t>
            </a:r>
          </a:p>
          <a:p>
            <a:r>
              <a:rPr lang="en-US" dirty="0"/>
              <a:t>Let’s look at the future!</a:t>
            </a:r>
          </a:p>
          <a:p>
            <a:endParaRPr lang="en-GB" b="1" dirty="0"/>
          </a:p>
        </p:txBody>
      </p:sp>
      <p:sp>
        <p:nvSpPr>
          <p:cNvPr id="6" name="Footer Placeholder 5"/>
          <p:cNvSpPr>
            <a:spLocks noGrp="1"/>
          </p:cNvSpPr>
          <p:nvPr>
            <p:ph type="ftr" sz="quarter" idx="3"/>
          </p:nvPr>
        </p:nvSpPr>
        <p:spPr/>
        <p:txBody>
          <a:bodyPr/>
          <a:lstStyle/>
          <a:p>
            <a:r>
              <a:rPr lang="en-US"/>
              <a:t>Document reference</a:t>
            </a:r>
            <a:endParaRPr lang="en-US" dirty="0"/>
          </a:p>
        </p:txBody>
      </p:sp>
      <p:sp>
        <p:nvSpPr>
          <p:cNvPr id="7" name="Slide Number Placeholder 6"/>
          <p:cNvSpPr>
            <a:spLocks noGrp="1"/>
          </p:cNvSpPr>
          <p:nvPr>
            <p:ph type="sldNum" sz="quarter" idx="4"/>
          </p:nvPr>
        </p:nvSpPr>
        <p:spPr/>
        <p:txBody>
          <a:bodyPr/>
          <a:lstStyle/>
          <a:p>
            <a:fld id="{17918391-D411-FE40-AAD7-861AE5233E0E}" type="slidenum">
              <a:rPr lang="en-US" smtClean="0"/>
              <a:pPr/>
              <a:t>36</a:t>
            </a:fld>
            <a:endParaRPr lang="en-US" dirty="0"/>
          </a:p>
        </p:txBody>
      </p:sp>
      <p:sp>
        <p:nvSpPr>
          <p:cNvPr id="5" name="Date Placeholder 4"/>
          <p:cNvSpPr>
            <a:spLocks noGrp="1"/>
          </p:cNvSpPr>
          <p:nvPr>
            <p:ph type="dt" sz="half" idx="4294967295"/>
          </p:nvPr>
        </p:nvSpPr>
        <p:spPr>
          <a:xfrm>
            <a:off x="0" y="4772025"/>
            <a:ext cx="2133600" cy="273050"/>
          </a:xfrm>
        </p:spPr>
        <p:txBody>
          <a:bodyPr/>
          <a:lstStyle/>
          <a:p>
            <a:fld id="{B4BFD808-6B56-4447-9401-2398D08EE3C0}" type="datetime1">
              <a:rPr lang="en-US" smtClean="0"/>
              <a:pPr/>
              <a:t>10/19/2021</a:t>
            </a:fld>
            <a:endParaRPr lang="en-US" dirty="0"/>
          </a:p>
        </p:txBody>
      </p:sp>
    </p:spTree>
    <p:extLst>
      <p:ext uri="{BB962C8B-B14F-4D97-AF65-F5344CB8AC3E}">
        <p14:creationId xmlns:p14="http://schemas.microsoft.com/office/powerpoint/2010/main" val="266928764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Solving oscillations: ‘the Future’</a:t>
            </a:r>
            <a:endParaRPr lang="en-GB" sz="3600" dirty="0"/>
          </a:p>
        </p:txBody>
      </p:sp>
      <p:sp>
        <p:nvSpPr>
          <p:cNvPr id="3" name="Content Placeholder 2"/>
          <p:cNvSpPr>
            <a:spLocks noGrp="1"/>
          </p:cNvSpPr>
          <p:nvPr>
            <p:ph idx="1"/>
          </p:nvPr>
        </p:nvSpPr>
        <p:spPr>
          <a:xfrm>
            <a:off x="457200" y="3680234"/>
            <a:ext cx="8229600" cy="517116"/>
          </a:xfrm>
        </p:spPr>
        <p:txBody>
          <a:bodyPr>
            <a:normAutofit lnSpcReduction="10000"/>
          </a:bodyPr>
          <a:lstStyle/>
          <a:p>
            <a:r>
              <a:rPr lang="en-US" dirty="0"/>
              <a:t>Let’s look at the error in the </a:t>
            </a:r>
            <a:r>
              <a:rPr lang="en-US" b="1" dirty="0"/>
              <a:t>future</a:t>
            </a:r>
            <a:endParaRPr lang="en-GB" b="1" dirty="0"/>
          </a:p>
        </p:txBody>
      </p:sp>
      <p:sp>
        <p:nvSpPr>
          <p:cNvPr id="4" name="Date Placeholder 3"/>
          <p:cNvSpPr>
            <a:spLocks noGrp="1"/>
          </p:cNvSpPr>
          <p:nvPr>
            <p:ph type="dt" sz="half" idx="2"/>
          </p:nvPr>
        </p:nvSpPr>
        <p:spPr/>
        <p:txBody>
          <a:bodyPr/>
          <a:lstStyle/>
          <a:p>
            <a:fld id="{B4BFD808-6B56-4447-9401-2398D08EE3C0}" type="datetime1">
              <a:rPr lang="en-US" smtClean="0"/>
              <a:pPr/>
              <a:t>10/19/2021</a:t>
            </a:fld>
            <a:endParaRPr lang="en-US" dirty="0"/>
          </a:p>
        </p:txBody>
      </p:sp>
      <p:sp>
        <p:nvSpPr>
          <p:cNvPr id="5" name="Footer Placeholder 4"/>
          <p:cNvSpPr>
            <a:spLocks noGrp="1"/>
          </p:cNvSpPr>
          <p:nvPr>
            <p:ph type="ftr" sz="quarter" idx="3"/>
          </p:nvPr>
        </p:nvSpPr>
        <p:spPr/>
        <p:txBody>
          <a:bodyPr/>
          <a:lstStyle/>
          <a:p>
            <a:r>
              <a:rPr lang="en-US"/>
              <a:t>Document reference</a:t>
            </a:r>
            <a:endParaRPr lang="en-US" dirty="0"/>
          </a:p>
        </p:txBody>
      </p:sp>
      <p:sp>
        <p:nvSpPr>
          <p:cNvPr id="6" name="Slide Number Placeholder 5"/>
          <p:cNvSpPr>
            <a:spLocks noGrp="1"/>
          </p:cNvSpPr>
          <p:nvPr>
            <p:ph type="sldNum" sz="quarter" idx="4"/>
          </p:nvPr>
        </p:nvSpPr>
        <p:spPr/>
        <p:txBody>
          <a:bodyPr/>
          <a:lstStyle/>
          <a:p>
            <a:fld id="{17918391-D411-FE40-AAD7-861AE5233E0E}" type="slidenum">
              <a:rPr lang="en-US" smtClean="0"/>
              <a:pPr/>
              <a:t>37</a:t>
            </a:fld>
            <a:endParaRPr lang="en-US" dirty="0"/>
          </a:p>
        </p:txBody>
      </p:sp>
      <p:grpSp>
        <p:nvGrpSpPr>
          <p:cNvPr id="7" name="Group 6"/>
          <p:cNvGrpSpPr/>
          <p:nvPr/>
        </p:nvGrpSpPr>
        <p:grpSpPr>
          <a:xfrm>
            <a:off x="815636" y="1533737"/>
            <a:ext cx="4846220" cy="1886726"/>
            <a:chOff x="1219991" y="2688054"/>
            <a:chExt cx="4846220" cy="1886726"/>
          </a:xfrm>
        </p:grpSpPr>
        <p:sp>
          <p:nvSpPr>
            <p:cNvPr id="8" name="Rounded Rectangle 7"/>
            <p:cNvSpPr/>
            <p:nvPr/>
          </p:nvSpPr>
          <p:spPr>
            <a:xfrm>
              <a:off x="3666913" y="2688054"/>
              <a:ext cx="1614957" cy="1196705"/>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cxnSp>
          <p:nvCxnSpPr>
            <p:cNvPr id="9" name="Straight Arrow Connector 8"/>
            <p:cNvCxnSpPr/>
            <p:nvPr/>
          </p:nvCxnSpPr>
          <p:spPr>
            <a:xfrm>
              <a:off x="2827834" y="3286407"/>
              <a:ext cx="814812"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0" name="Straight Arrow Connector 9"/>
            <p:cNvCxnSpPr/>
            <p:nvPr/>
          </p:nvCxnSpPr>
          <p:spPr>
            <a:xfrm flipV="1">
              <a:off x="2673145" y="3432306"/>
              <a:ext cx="0" cy="77314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1" name="Straight Arrow Connector 10"/>
            <p:cNvCxnSpPr/>
            <p:nvPr/>
          </p:nvCxnSpPr>
          <p:spPr>
            <a:xfrm>
              <a:off x="5276284" y="3262778"/>
              <a:ext cx="789927" cy="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1219991" y="3101741"/>
              <a:ext cx="492443" cy="369332"/>
            </a:xfrm>
            <a:prstGeom prst="rect">
              <a:avLst/>
            </a:prstGeom>
            <a:noFill/>
          </p:spPr>
          <p:txBody>
            <a:bodyPr wrap="none" rtlCol="0">
              <a:spAutoFit/>
            </a:bodyPr>
            <a:lstStyle/>
            <a:p>
              <a:r>
                <a:rPr lang="en-US" dirty="0"/>
                <a:t>SP</a:t>
              </a:r>
              <a:endParaRPr lang="en-GB" dirty="0"/>
            </a:p>
          </p:txBody>
        </p:sp>
        <p:sp>
          <p:nvSpPr>
            <p:cNvPr id="13" name="TextBox 12"/>
            <p:cNvSpPr txBox="1"/>
            <p:nvPr/>
          </p:nvSpPr>
          <p:spPr>
            <a:xfrm>
              <a:off x="2407687" y="4205448"/>
              <a:ext cx="530915" cy="369332"/>
            </a:xfrm>
            <a:prstGeom prst="rect">
              <a:avLst/>
            </a:prstGeom>
            <a:noFill/>
          </p:spPr>
          <p:txBody>
            <a:bodyPr wrap="none" rtlCol="0">
              <a:spAutoFit/>
            </a:bodyPr>
            <a:lstStyle/>
            <a:p>
              <a:r>
                <a:rPr lang="en-US" dirty="0"/>
                <a:t>MV</a:t>
              </a:r>
              <a:endParaRPr lang="en-GB" dirty="0"/>
            </a:p>
          </p:txBody>
        </p:sp>
      </p:grpSp>
      <p:cxnSp>
        <p:nvCxnSpPr>
          <p:cNvPr id="14" name="Straight Arrow Connector 13"/>
          <p:cNvCxnSpPr/>
          <p:nvPr/>
        </p:nvCxnSpPr>
        <p:spPr>
          <a:xfrm>
            <a:off x="1295106" y="2132090"/>
            <a:ext cx="814812"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5" name="Oval 14"/>
          <p:cNvSpPr/>
          <p:nvPr/>
        </p:nvSpPr>
        <p:spPr>
          <a:xfrm>
            <a:off x="2122891" y="1986191"/>
            <a:ext cx="291798" cy="291798"/>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6" name="TextBox 15"/>
          <p:cNvSpPr txBox="1"/>
          <p:nvPr/>
        </p:nvSpPr>
        <p:spPr>
          <a:xfrm>
            <a:off x="1894957" y="1801525"/>
            <a:ext cx="319318" cy="369332"/>
          </a:xfrm>
          <a:prstGeom prst="rect">
            <a:avLst/>
          </a:prstGeom>
          <a:noFill/>
        </p:spPr>
        <p:txBody>
          <a:bodyPr wrap="none" rtlCol="0">
            <a:spAutoFit/>
          </a:bodyPr>
          <a:lstStyle/>
          <a:p>
            <a:r>
              <a:rPr lang="en-US" dirty="0"/>
              <a:t>+</a:t>
            </a:r>
            <a:endParaRPr lang="en-GB" dirty="0"/>
          </a:p>
        </p:txBody>
      </p:sp>
      <p:sp>
        <p:nvSpPr>
          <p:cNvPr id="17" name="TextBox 16"/>
          <p:cNvSpPr txBox="1"/>
          <p:nvPr/>
        </p:nvSpPr>
        <p:spPr>
          <a:xfrm>
            <a:off x="2272637" y="2156673"/>
            <a:ext cx="261610" cy="369332"/>
          </a:xfrm>
          <a:prstGeom prst="rect">
            <a:avLst/>
          </a:prstGeom>
          <a:noFill/>
        </p:spPr>
        <p:txBody>
          <a:bodyPr wrap="none" rtlCol="0">
            <a:spAutoFit/>
          </a:bodyPr>
          <a:lstStyle/>
          <a:p>
            <a:r>
              <a:rPr lang="en-US" dirty="0"/>
              <a:t>-</a:t>
            </a:r>
            <a:endParaRPr lang="en-GB" dirty="0"/>
          </a:p>
        </p:txBody>
      </p:sp>
      <p:sp>
        <p:nvSpPr>
          <p:cNvPr id="18" name="TextBox 17"/>
          <p:cNvSpPr txBox="1"/>
          <p:nvPr/>
        </p:nvSpPr>
        <p:spPr>
          <a:xfrm>
            <a:off x="2660293" y="1775935"/>
            <a:ext cx="312906" cy="369332"/>
          </a:xfrm>
          <a:prstGeom prst="rect">
            <a:avLst/>
          </a:prstGeom>
          <a:noFill/>
        </p:spPr>
        <p:txBody>
          <a:bodyPr wrap="none" rtlCol="0">
            <a:spAutoFit/>
          </a:bodyPr>
          <a:lstStyle/>
          <a:p>
            <a:r>
              <a:rPr lang="en-US" dirty="0"/>
              <a:t>e</a:t>
            </a:r>
            <a:endParaRPr lang="en-GB" dirty="0"/>
          </a:p>
        </p:txBody>
      </p:sp>
      <p:sp>
        <p:nvSpPr>
          <p:cNvPr id="19" name="TextBox 18"/>
          <p:cNvSpPr txBox="1"/>
          <p:nvPr/>
        </p:nvSpPr>
        <p:spPr>
          <a:xfrm>
            <a:off x="2105287" y="1935907"/>
            <a:ext cx="327334" cy="369332"/>
          </a:xfrm>
          <a:prstGeom prst="rect">
            <a:avLst/>
          </a:prstGeom>
          <a:noFill/>
        </p:spPr>
        <p:txBody>
          <a:bodyPr wrap="none" rtlCol="0">
            <a:spAutoFit/>
          </a:bodyPr>
          <a:lstStyle/>
          <a:p>
            <a:r>
              <a:rPr lang="en-US" dirty="0"/>
              <a:t>Σ</a:t>
            </a:r>
            <a:endParaRPr lang="en-GB" dirty="0"/>
          </a:p>
        </p:txBody>
      </p:sp>
      <p:sp>
        <p:nvSpPr>
          <p:cNvPr id="20" name="Rounded Rectangle 19"/>
          <p:cNvSpPr/>
          <p:nvPr/>
        </p:nvSpPr>
        <p:spPr>
          <a:xfrm>
            <a:off x="5661856" y="1714636"/>
            <a:ext cx="1281711" cy="787652"/>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Process</a:t>
            </a:r>
            <a:endParaRPr lang="en-GB" dirty="0"/>
          </a:p>
        </p:txBody>
      </p:sp>
      <p:cxnSp>
        <p:nvCxnSpPr>
          <p:cNvPr id="21" name="Straight Arrow Connector 20"/>
          <p:cNvCxnSpPr/>
          <p:nvPr/>
        </p:nvCxnSpPr>
        <p:spPr>
          <a:xfrm>
            <a:off x="6943567" y="2108462"/>
            <a:ext cx="814812"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a:off x="7255245" y="2113370"/>
            <a:ext cx="0" cy="937761"/>
          </a:xfrm>
          <a:prstGeom prst="line">
            <a:avLst/>
          </a:prstGeom>
        </p:spPr>
        <p:style>
          <a:lnRef idx="2">
            <a:schemeClr val="accent1"/>
          </a:lnRef>
          <a:fillRef idx="0">
            <a:schemeClr val="accent1"/>
          </a:fillRef>
          <a:effectRef idx="1">
            <a:schemeClr val="accent1"/>
          </a:effectRef>
          <a:fontRef idx="minor">
            <a:schemeClr val="tx1"/>
          </a:fontRef>
        </p:style>
      </p:cxnSp>
      <p:cxnSp>
        <p:nvCxnSpPr>
          <p:cNvPr id="23" name="Straight Connector 22"/>
          <p:cNvCxnSpPr>
            <a:endCxn id="13" idx="0"/>
          </p:cNvCxnSpPr>
          <p:nvPr/>
        </p:nvCxnSpPr>
        <p:spPr>
          <a:xfrm flipH="1">
            <a:off x="2268790" y="3040750"/>
            <a:ext cx="4986455" cy="10381"/>
          </a:xfrm>
          <a:prstGeom prst="line">
            <a:avLst/>
          </a:prstGeom>
        </p:spPr>
        <p:style>
          <a:lnRef idx="2">
            <a:schemeClr val="accent1"/>
          </a:lnRef>
          <a:fillRef idx="0">
            <a:schemeClr val="accent1"/>
          </a:fillRef>
          <a:effectRef idx="1">
            <a:schemeClr val="accent1"/>
          </a:effectRef>
          <a:fontRef idx="minor">
            <a:schemeClr val="tx1"/>
          </a:fontRef>
        </p:style>
      </p:cxnSp>
      <p:sp>
        <p:nvSpPr>
          <p:cNvPr id="24" name="Rounded Rectangle 23"/>
          <p:cNvSpPr/>
          <p:nvPr/>
        </p:nvSpPr>
        <p:spPr>
          <a:xfrm>
            <a:off x="3426387" y="2363848"/>
            <a:ext cx="1281711" cy="340067"/>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rgbClr val="FF0000"/>
                </a:solidFill>
              </a:rPr>
              <a:t>Future</a:t>
            </a:r>
            <a:endParaRPr lang="en-GB" dirty="0">
              <a:solidFill>
                <a:srgbClr val="FF0000"/>
              </a:solidFill>
            </a:endParaRPr>
          </a:p>
        </p:txBody>
      </p:sp>
      <p:sp>
        <p:nvSpPr>
          <p:cNvPr id="25" name="Rounded Rectangle 24"/>
          <p:cNvSpPr/>
          <p:nvPr/>
        </p:nvSpPr>
        <p:spPr>
          <a:xfrm>
            <a:off x="3426388" y="1972162"/>
            <a:ext cx="1281711" cy="340067"/>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chemeClr val="bg1"/>
                </a:solidFill>
              </a:rPr>
              <a:t>Integral</a:t>
            </a:r>
            <a:endParaRPr lang="en-GB" dirty="0">
              <a:solidFill>
                <a:schemeClr val="bg1"/>
              </a:solidFill>
            </a:endParaRPr>
          </a:p>
        </p:txBody>
      </p:sp>
      <p:sp>
        <p:nvSpPr>
          <p:cNvPr id="26" name="Rounded Rectangle 25"/>
          <p:cNvSpPr/>
          <p:nvPr/>
        </p:nvSpPr>
        <p:spPr>
          <a:xfrm>
            <a:off x="3429180" y="1570860"/>
            <a:ext cx="1281711" cy="340067"/>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Proportional</a:t>
            </a:r>
            <a:endParaRPr lang="en-GB" sz="1400" dirty="0"/>
          </a:p>
        </p:txBody>
      </p:sp>
      <p:sp>
        <p:nvSpPr>
          <p:cNvPr id="27" name="TextBox 26"/>
          <p:cNvSpPr txBox="1"/>
          <p:nvPr/>
        </p:nvSpPr>
        <p:spPr>
          <a:xfrm>
            <a:off x="5113232" y="1748778"/>
            <a:ext cx="312906" cy="369332"/>
          </a:xfrm>
          <a:prstGeom prst="rect">
            <a:avLst/>
          </a:prstGeom>
          <a:noFill/>
        </p:spPr>
        <p:txBody>
          <a:bodyPr wrap="none" rtlCol="0">
            <a:spAutoFit/>
          </a:bodyPr>
          <a:lstStyle/>
          <a:p>
            <a:r>
              <a:rPr lang="en-US" dirty="0"/>
              <a:t>u</a:t>
            </a:r>
            <a:endParaRPr lang="en-GB" dirty="0"/>
          </a:p>
        </p:txBody>
      </p:sp>
    </p:spTree>
    <p:extLst>
      <p:ext uri="{BB962C8B-B14F-4D97-AF65-F5344CB8AC3E}">
        <p14:creationId xmlns:p14="http://schemas.microsoft.com/office/powerpoint/2010/main" val="13177644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400" dirty="0"/>
              <a:t>Solving oscillations: ‘the Future</a:t>
            </a:r>
            <a:r>
              <a:rPr lang="en-US" sz="4800" dirty="0"/>
              <a:t>’</a:t>
            </a:r>
            <a:endParaRPr lang="en-GB" dirty="0"/>
          </a:p>
        </p:txBody>
      </p:sp>
      <p:sp>
        <p:nvSpPr>
          <p:cNvPr id="7" name="Content Placeholder 6"/>
          <p:cNvSpPr>
            <a:spLocks noGrp="1"/>
          </p:cNvSpPr>
          <p:nvPr>
            <p:ph sz="half" idx="1"/>
          </p:nvPr>
        </p:nvSpPr>
        <p:spPr/>
        <p:txBody>
          <a:bodyPr>
            <a:normAutofit fontScale="92500"/>
          </a:bodyPr>
          <a:lstStyle/>
          <a:p>
            <a:pPr marL="36576" indent="0">
              <a:buNone/>
            </a:pPr>
            <a:r>
              <a:rPr lang="en-US" dirty="0"/>
              <a:t>How do we predict the future of the error?</a:t>
            </a:r>
          </a:p>
          <a:p>
            <a:pPr marL="36576" indent="0">
              <a:buNone/>
            </a:pPr>
            <a:r>
              <a:rPr lang="en-US" dirty="0"/>
              <a:t>Look at its </a:t>
            </a:r>
            <a:r>
              <a:rPr lang="en-US" b="1" dirty="0"/>
              <a:t>gradient</a:t>
            </a:r>
            <a:r>
              <a:rPr lang="en-US" dirty="0"/>
              <a:t>!</a:t>
            </a:r>
          </a:p>
          <a:p>
            <a:pPr marL="36576" indent="0">
              <a:buNone/>
            </a:pPr>
            <a:r>
              <a:rPr lang="en-US" dirty="0"/>
              <a:t>If the gradient (the time derivative) of the error is in a direction that makes the error smaller, we can reduce the control input</a:t>
            </a:r>
            <a:endParaRPr lang="en-GB" dirty="0"/>
          </a:p>
        </p:txBody>
      </p:sp>
      <p:pic>
        <p:nvPicPr>
          <p:cNvPr id="9" name="Content Placeholder 8"/>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4267200" y="1511314"/>
            <a:ext cx="3657600" cy="2639984"/>
          </a:xfrm>
        </p:spPr>
      </p:pic>
      <p:sp>
        <p:nvSpPr>
          <p:cNvPr id="5" name="Footer Placeholder 4"/>
          <p:cNvSpPr>
            <a:spLocks noGrp="1"/>
          </p:cNvSpPr>
          <p:nvPr>
            <p:ph type="ftr" sz="quarter" idx="3"/>
          </p:nvPr>
        </p:nvSpPr>
        <p:spPr/>
        <p:txBody>
          <a:bodyPr/>
          <a:lstStyle/>
          <a:p>
            <a:r>
              <a:rPr lang="en-US"/>
              <a:t>Document reference</a:t>
            </a:r>
            <a:endParaRPr lang="en-US" dirty="0"/>
          </a:p>
        </p:txBody>
      </p:sp>
      <p:sp>
        <p:nvSpPr>
          <p:cNvPr id="6" name="Slide Number Placeholder 5"/>
          <p:cNvSpPr>
            <a:spLocks noGrp="1"/>
          </p:cNvSpPr>
          <p:nvPr>
            <p:ph type="sldNum" sz="quarter" idx="4"/>
          </p:nvPr>
        </p:nvSpPr>
        <p:spPr/>
        <p:txBody>
          <a:bodyPr/>
          <a:lstStyle/>
          <a:p>
            <a:fld id="{17918391-D411-FE40-AAD7-861AE5233E0E}" type="slidenum">
              <a:rPr lang="en-US" smtClean="0"/>
              <a:pPr/>
              <a:t>38</a:t>
            </a:fld>
            <a:endParaRPr lang="en-US" dirty="0"/>
          </a:p>
        </p:txBody>
      </p:sp>
      <p:sp>
        <p:nvSpPr>
          <p:cNvPr id="4" name="Date Placeholder 3"/>
          <p:cNvSpPr>
            <a:spLocks noGrp="1"/>
          </p:cNvSpPr>
          <p:nvPr>
            <p:ph type="dt" sz="half" idx="4294967295"/>
          </p:nvPr>
        </p:nvSpPr>
        <p:spPr>
          <a:xfrm>
            <a:off x="0" y="4772025"/>
            <a:ext cx="2133600" cy="273050"/>
          </a:xfrm>
        </p:spPr>
        <p:txBody>
          <a:bodyPr/>
          <a:lstStyle/>
          <a:p>
            <a:fld id="{B4BFD808-6B56-4447-9401-2398D08EE3C0}" type="datetime1">
              <a:rPr lang="en-US" smtClean="0"/>
              <a:pPr/>
              <a:t>10/19/2021</a:t>
            </a:fld>
            <a:endParaRPr lang="en-US" dirty="0"/>
          </a:p>
        </p:txBody>
      </p:sp>
    </p:spTree>
    <p:extLst>
      <p:ext uri="{BB962C8B-B14F-4D97-AF65-F5344CB8AC3E}">
        <p14:creationId xmlns:p14="http://schemas.microsoft.com/office/powerpoint/2010/main" val="179265669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Damping</a:t>
            </a:r>
            <a:endParaRPr lang="en-GB" dirty="0"/>
          </a:p>
        </p:txBody>
      </p:sp>
      <p:sp>
        <p:nvSpPr>
          <p:cNvPr id="3" name="Content Placeholder 2"/>
          <p:cNvSpPr>
            <a:spLocks noGrp="1"/>
          </p:cNvSpPr>
          <p:nvPr>
            <p:ph sz="half" idx="1"/>
          </p:nvPr>
        </p:nvSpPr>
        <p:spPr/>
        <p:txBody>
          <a:bodyPr/>
          <a:lstStyle/>
          <a:p>
            <a:pPr marL="36576" indent="0">
              <a:buNone/>
            </a:pPr>
            <a:r>
              <a:rPr lang="en-US" dirty="0"/>
              <a:t>It can be easier to think of this as </a:t>
            </a:r>
            <a:r>
              <a:rPr lang="en-US" b="1" dirty="0"/>
              <a:t>damping, </a:t>
            </a:r>
            <a:r>
              <a:rPr lang="en-US" dirty="0"/>
              <a:t>something that resists velocity</a:t>
            </a:r>
          </a:p>
          <a:p>
            <a:pPr marL="36576" indent="0">
              <a:buNone/>
            </a:pPr>
            <a:r>
              <a:rPr lang="en-US" dirty="0"/>
              <a:t>Think of the wheel on your car…</a:t>
            </a:r>
            <a:endParaRPr lang="en-GB" dirty="0"/>
          </a:p>
        </p:txBody>
      </p:sp>
      <p:pic>
        <p:nvPicPr>
          <p:cNvPr id="8" name="Content Placeholder 7"/>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4267200" y="1314022"/>
            <a:ext cx="3657600" cy="3034568"/>
          </a:xfrm>
        </p:spPr>
      </p:pic>
      <p:sp>
        <p:nvSpPr>
          <p:cNvPr id="5" name="Date Placeholder 4"/>
          <p:cNvSpPr>
            <a:spLocks noGrp="1"/>
          </p:cNvSpPr>
          <p:nvPr>
            <p:ph type="dt" sz="half" idx="10"/>
          </p:nvPr>
        </p:nvSpPr>
        <p:spPr/>
        <p:txBody>
          <a:bodyPr/>
          <a:lstStyle/>
          <a:p>
            <a:fld id="{B4BFD808-6B56-4447-9401-2398D08EE3C0}" type="datetime1">
              <a:rPr lang="en-US" smtClean="0"/>
              <a:pPr/>
              <a:t>10/19/2021</a:t>
            </a:fld>
            <a:endParaRPr lang="en-US" dirty="0"/>
          </a:p>
        </p:txBody>
      </p:sp>
      <p:sp>
        <p:nvSpPr>
          <p:cNvPr id="6" name="Footer Placeholder 5"/>
          <p:cNvSpPr>
            <a:spLocks noGrp="1"/>
          </p:cNvSpPr>
          <p:nvPr>
            <p:ph type="ftr" sz="quarter" idx="3"/>
          </p:nvPr>
        </p:nvSpPr>
        <p:spPr/>
        <p:txBody>
          <a:bodyPr/>
          <a:lstStyle/>
          <a:p>
            <a:r>
              <a:rPr lang="en-US"/>
              <a:t>Document reference</a:t>
            </a:r>
            <a:endParaRPr lang="en-US" dirty="0"/>
          </a:p>
        </p:txBody>
      </p:sp>
      <p:sp>
        <p:nvSpPr>
          <p:cNvPr id="7" name="Slide Number Placeholder 6"/>
          <p:cNvSpPr>
            <a:spLocks noGrp="1"/>
          </p:cNvSpPr>
          <p:nvPr>
            <p:ph type="sldNum" sz="quarter" idx="4"/>
          </p:nvPr>
        </p:nvSpPr>
        <p:spPr/>
        <p:txBody>
          <a:bodyPr/>
          <a:lstStyle/>
          <a:p>
            <a:fld id="{17918391-D411-FE40-AAD7-861AE5233E0E}" type="slidenum">
              <a:rPr lang="en-US" smtClean="0"/>
              <a:pPr/>
              <a:t>39</a:t>
            </a:fld>
            <a:endParaRPr lang="en-US" dirty="0"/>
          </a:p>
        </p:txBody>
      </p:sp>
    </p:spTree>
    <p:extLst>
      <p:ext uri="{BB962C8B-B14F-4D97-AF65-F5344CB8AC3E}">
        <p14:creationId xmlns:p14="http://schemas.microsoft.com/office/powerpoint/2010/main" val="58098451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Damping</a:t>
            </a:r>
            <a:endParaRPr lang="en-GB" dirty="0"/>
          </a:p>
        </p:txBody>
      </p:sp>
      <p:sp>
        <p:nvSpPr>
          <p:cNvPr id="3" name="Content Placeholder 2"/>
          <p:cNvSpPr>
            <a:spLocks noGrp="1"/>
          </p:cNvSpPr>
          <p:nvPr>
            <p:ph sz="half" idx="1"/>
          </p:nvPr>
        </p:nvSpPr>
        <p:spPr/>
        <p:txBody>
          <a:bodyPr/>
          <a:lstStyle/>
          <a:p>
            <a:pPr marL="36576" indent="0">
              <a:buNone/>
            </a:pPr>
            <a:r>
              <a:rPr lang="en-US" dirty="0"/>
              <a:t>The spring is a proportional controller for the wheel position. The damper adds a </a:t>
            </a:r>
            <a:r>
              <a:rPr lang="en-US" b="1" dirty="0"/>
              <a:t>derivative action </a:t>
            </a:r>
            <a:r>
              <a:rPr lang="en-US" dirty="0"/>
              <a:t>by opposing the </a:t>
            </a:r>
            <a:r>
              <a:rPr lang="en-US" b="1" dirty="0"/>
              <a:t>velocity</a:t>
            </a:r>
            <a:r>
              <a:rPr lang="en-US" dirty="0"/>
              <a:t> of the wheel</a:t>
            </a:r>
            <a:endParaRPr lang="en-GB" dirty="0"/>
          </a:p>
        </p:txBody>
      </p:sp>
      <p:pic>
        <p:nvPicPr>
          <p:cNvPr id="8" name="Content Placeholder 7"/>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4267200" y="1314022"/>
            <a:ext cx="3657600" cy="3034568"/>
          </a:xfrm>
        </p:spPr>
      </p:pic>
      <p:sp>
        <p:nvSpPr>
          <p:cNvPr id="5" name="Date Placeholder 4"/>
          <p:cNvSpPr>
            <a:spLocks noGrp="1"/>
          </p:cNvSpPr>
          <p:nvPr>
            <p:ph type="dt" sz="half" idx="10"/>
          </p:nvPr>
        </p:nvSpPr>
        <p:spPr/>
        <p:txBody>
          <a:bodyPr/>
          <a:lstStyle/>
          <a:p>
            <a:fld id="{B4BFD808-6B56-4447-9401-2398D08EE3C0}" type="datetime1">
              <a:rPr lang="en-US" smtClean="0"/>
              <a:pPr/>
              <a:t>10/19/2021</a:t>
            </a:fld>
            <a:endParaRPr lang="en-US" dirty="0"/>
          </a:p>
        </p:txBody>
      </p:sp>
      <p:sp>
        <p:nvSpPr>
          <p:cNvPr id="6" name="Footer Placeholder 5"/>
          <p:cNvSpPr>
            <a:spLocks noGrp="1"/>
          </p:cNvSpPr>
          <p:nvPr>
            <p:ph type="ftr" sz="quarter" idx="3"/>
          </p:nvPr>
        </p:nvSpPr>
        <p:spPr/>
        <p:txBody>
          <a:bodyPr/>
          <a:lstStyle/>
          <a:p>
            <a:r>
              <a:rPr lang="en-US"/>
              <a:t>Document reference</a:t>
            </a:r>
            <a:endParaRPr lang="en-US" dirty="0"/>
          </a:p>
        </p:txBody>
      </p:sp>
      <p:sp>
        <p:nvSpPr>
          <p:cNvPr id="7" name="Slide Number Placeholder 6"/>
          <p:cNvSpPr>
            <a:spLocks noGrp="1"/>
          </p:cNvSpPr>
          <p:nvPr>
            <p:ph type="sldNum" sz="quarter" idx="4"/>
          </p:nvPr>
        </p:nvSpPr>
        <p:spPr/>
        <p:txBody>
          <a:bodyPr/>
          <a:lstStyle/>
          <a:p>
            <a:fld id="{17918391-D411-FE40-AAD7-861AE5233E0E}" type="slidenum">
              <a:rPr lang="en-US" smtClean="0"/>
              <a:pPr/>
              <a:t>40</a:t>
            </a:fld>
            <a:endParaRPr lang="en-US" dirty="0"/>
          </a:p>
        </p:txBody>
      </p:sp>
    </p:spTree>
    <p:extLst>
      <p:ext uri="{BB962C8B-B14F-4D97-AF65-F5344CB8AC3E}">
        <p14:creationId xmlns:p14="http://schemas.microsoft.com/office/powerpoint/2010/main" val="83011529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normAutofit fontScale="90000"/>
          </a:bodyPr>
          <a:lstStyle/>
          <a:p>
            <a:r>
              <a:rPr lang="en-US" dirty="0"/>
              <a:t>Derivative action</a:t>
            </a:r>
            <a:endParaRPr lang="en-GB" dirty="0"/>
          </a:p>
        </p:txBody>
      </p:sp>
      <mc:AlternateContent xmlns:mc="http://schemas.openxmlformats.org/markup-compatibility/2006" xmlns:a14="http://schemas.microsoft.com/office/drawing/2010/main">
        <mc:Choice Requires="a14">
          <p:sp>
            <p:nvSpPr>
              <p:cNvPr id="9" name="Content Placeholder 8"/>
              <p:cNvSpPr>
                <a:spLocks noGrp="1"/>
              </p:cNvSpPr>
              <p:nvPr>
                <p:ph idx="1"/>
              </p:nvPr>
            </p:nvSpPr>
            <p:spPr/>
            <p:txBody>
              <a:bodyPr/>
              <a:lstStyle/>
              <a:p>
                <a:pPr marL="36576" indent="0">
                  <a:buNone/>
                </a:pPr>
                <a:r>
                  <a:rPr lang="en-US" dirty="0"/>
                  <a:t>Let’s let the control be dependent on the derivative of the error:</a:t>
                </a:r>
              </a:p>
              <a:p>
                <a:pPr marL="36576" indent="0" algn="ctr">
                  <a:buNone/>
                </a:pPr>
                <a14:m>
                  <m:oMathPara xmlns:m="http://schemas.openxmlformats.org/officeDocument/2006/math">
                    <m:oMathParaPr>
                      <m:jc m:val="centerGroup"/>
                    </m:oMathParaPr>
                    <m:oMath xmlns:m="http://schemas.openxmlformats.org/officeDocument/2006/math">
                      <m:r>
                        <a:rPr lang="en-US" b="1" i="1" smtClean="0">
                          <a:latin typeface="Cambria Math" panose="02040503050406030204" pitchFamily="18" charset="0"/>
                        </a:rPr>
                        <m:t>𝒖</m:t>
                      </m:r>
                      <m:r>
                        <a:rPr lang="en-US" b="1" i="1" smtClean="0">
                          <a:latin typeface="Cambria Math" panose="02040503050406030204" pitchFamily="18" charset="0"/>
                        </a:rPr>
                        <m:t>=</m:t>
                      </m:r>
                      <m:sSub>
                        <m:sSubPr>
                          <m:ctrlPr>
                            <a:rPr lang="en-US" b="1" i="1" smtClean="0">
                              <a:latin typeface="Cambria Math" panose="02040503050406030204" pitchFamily="18" charset="0"/>
                            </a:rPr>
                          </m:ctrlPr>
                        </m:sSubPr>
                        <m:e>
                          <m:r>
                            <a:rPr lang="en-US" b="1" i="1" smtClean="0">
                              <a:latin typeface="Cambria Math" panose="02040503050406030204" pitchFamily="18" charset="0"/>
                            </a:rPr>
                            <m:t>𝒌</m:t>
                          </m:r>
                        </m:e>
                        <m:sub>
                          <m:r>
                            <a:rPr lang="en-US" b="1" i="1" smtClean="0">
                              <a:latin typeface="Cambria Math" panose="02040503050406030204" pitchFamily="18" charset="0"/>
                            </a:rPr>
                            <m:t>𝒅</m:t>
                          </m:r>
                        </m:sub>
                      </m:sSub>
                      <m:f>
                        <m:fPr>
                          <m:ctrlPr>
                            <a:rPr lang="en-US" b="1" i="1" smtClean="0">
                              <a:latin typeface="Cambria Math" panose="02040503050406030204" pitchFamily="18" charset="0"/>
                            </a:rPr>
                          </m:ctrlPr>
                        </m:fPr>
                        <m:num>
                          <m:r>
                            <a:rPr lang="en-US" b="1" i="1" smtClean="0">
                              <a:latin typeface="Cambria Math" panose="02040503050406030204" pitchFamily="18" charset="0"/>
                            </a:rPr>
                            <m:t>𝒅𝒆</m:t>
                          </m:r>
                          <m:r>
                            <a:rPr lang="en-US" b="1" i="1" smtClean="0">
                              <a:latin typeface="Cambria Math" panose="02040503050406030204" pitchFamily="18" charset="0"/>
                            </a:rPr>
                            <m:t>(</m:t>
                          </m:r>
                          <m:r>
                            <a:rPr lang="en-US" b="1" i="1" smtClean="0">
                              <a:latin typeface="Cambria Math" panose="02040503050406030204" pitchFamily="18" charset="0"/>
                            </a:rPr>
                            <m:t>𝒕</m:t>
                          </m:r>
                          <m:r>
                            <a:rPr lang="en-US" b="1" i="1" smtClean="0">
                              <a:latin typeface="Cambria Math" panose="02040503050406030204" pitchFamily="18" charset="0"/>
                            </a:rPr>
                            <m:t>)</m:t>
                          </m:r>
                        </m:num>
                        <m:den>
                          <m:r>
                            <a:rPr lang="en-US" b="1" i="1" smtClean="0">
                              <a:latin typeface="Cambria Math" panose="02040503050406030204" pitchFamily="18" charset="0"/>
                            </a:rPr>
                            <m:t>𝒅𝒕</m:t>
                          </m:r>
                        </m:den>
                      </m:f>
                    </m:oMath>
                  </m:oMathPara>
                </a14:m>
                <a:endParaRPr lang="en-GB" b="1" dirty="0"/>
              </a:p>
              <a:p>
                <a:pPr marL="36576" indent="0">
                  <a:buNone/>
                </a:pPr>
                <a:r>
                  <a:rPr lang="en-US" dirty="0"/>
                  <a:t>Here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𝑘</m:t>
                        </m:r>
                      </m:e>
                      <m:sub>
                        <m:r>
                          <a:rPr lang="en-US" i="1">
                            <a:latin typeface="Cambria Math" panose="02040503050406030204" pitchFamily="18" charset="0"/>
                          </a:rPr>
                          <m:t>𝑑</m:t>
                        </m:r>
                      </m:sub>
                    </m:sSub>
                  </m:oMath>
                </a14:m>
                <a:r>
                  <a:rPr lang="en-GB" dirty="0"/>
                  <a:t> is the derivative gain. Let’s again split this into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𝑘</m:t>
                        </m:r>
                      </m:e>
                      <m:sub>
                        <m:r>
                          <a:rPr lang="en-US" b="0" i="1" smtClean="0">
                            <a:latin typeface="Cambria Math" panose="02040503050406030204" pitchFamily="18" charset="0"/>
                          </a:rPr>
                          <m:t>𝑝</m:t>
                        </m:r>
                      </m:sub>
                    </m:sSub>
                    <m:sSub>
                      <m:sSubPr>
                        <m:ctrlPr>
                          <a:rPr lang="en-US" i="1" smtClean="0">
                            <a:latin typeface="Cambria Math" panose="02040503050406030204" pitchFamily="18" charset="0"/>
                          </a:rPr>
                        </m:ctrlPr>
                      </m:sSubPr>
                      <m:e>
                        <m:r>
                          <a:rPr lang="en-US" b="0" i="1" smtClean="0">
                            <a:latin typeface="Cambria Math" panose="02040503050406030204" pitchFamily="18" charset="0"/>
                          </a:rPr>
                          <m:t>𝑇</m:t>
                        </m:r>
                      </m:e>
                      <m:sub>
                        <m:r>
                          <a:rPr lang="en-US" b="0" i="1" smtClean="0">
                            <a:latin typeface="Cambria Math" panose="02040503050406030204" pitchFamily="18" charset="0"/>
                          </a:rPr>
                          <m:t>𝑑</m:t>
                        </m:r>
                      </m:sub>
                    </m:sSub>
                  </m:oMath>
                </a14:m>
                <a:r>
                  <a:rPr lang="en-GB" dirty="0"/>
                  <a:t>, where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𝑇</m:t>
                        </m:r>
                      </m:e>
                      <m:sub>
                        <m:r>
                          <a:rPr lang="en-US" i="1">
                            <a:latin typeface="Cambria Math" panose="02040503050406030204" pitchFamily="18" charset="0"/>
                          </a:rPr>
                          <m:t>𝑑</m:t>
                        </m:r>
                      </m:sub>
                    </m:sSub>
                  </m:oMath>
                </a14:m>
                <a:r>
                  <a:rPr lang="en-GB" dirty="0"/>
                  <a:t> is the </a:t>
                </a:r>
                <a:r>
                  <a:rPr lang="en-GB" b="1" dirty="0"/>
                  <a:t>derivative time</a:t>
                </a:r>
              </a:p>
            </p:txBody>
          </p:sp>
        </mc:Choice>
        <mc:Fallback xmlns="">
          <p:sp>
            <p:nvSpPr>
              <p:cNvPr id="9" name="Content Placeholder 8"/>
              <p:cNvSpPr>
                <a:spLocks noGrp="1" noRot="1" noChangeAspect="1" noMove="1" noResize="1" noEditPoints="1" noAdjustHandles="1" noChangeArrowheads="1" noChangeShapeType="1" noTextEdit="1"/>
              </p:cNvSpPr>
              <p:nvPr>
                <p:ph idx="1"/>
              </p:nvPr>
            </p:nvSpPr>
            <p:spPr>
              <a:blipFill>
                <a:blip r:embed="rId2"/>
                <a:stretch>
                  <a:fillRect l="-1259" t="-2471"/>
                </a:stretch>
              </a:blipFill>
            </p:spPr>
            <p:txBody>
              <a:bodyPr/>
              <a:lstStyle/>
              <a:p>
                <a:r>
                  <a:rPr lang="en-GB">
                    <a:noFill/>
                  </a:rPr>
                  <a:t> </a:t>
                </a:r>
              </a:p>
            </p:txBody>
          </p:sp>
        </mc:Fallback>
      </mc:AlternateContent>
      <p:sp>
        <p:nvSpPr>
          <p:cNvPr id="6" name="Footer Placeholder 5"/>
          <p:cNvSpPr>
            <a:spLocks noGrp="1"/>
          </p:cNvSpPr>
          <p:nvPr>
            <p:ph type="ftr" sz="quarter" idx="3"/>
          </p:nvPr>
        </p:nvSpPr>
        <p:spPr/>
        <p:txBody>
          <a:bodyPr/>
          <a:lstStyle/>
          <a:p>
            <a:r>
              <a:rPr lang="en-US"/>
              <a:t>Document reference</a:t>
            </a:r>
            <a:endParaRPr lang="en-US" dirty="0"/>
          </a:p>
        </p:txBody>
      </p:sp>
      <p:sp>
        <p:nvSpPr>
          <p:cNvPr id="7" name="Slide Number Placeholder 6"/>
          <p:cNvSpPr>
            <a:spLocks noGrp="1"/>
          </p:cNvSpPr>
          <p:nvPr>
            <p:ph type="sldNum" sz="quarter" idx="4"/>
          </p:nvPr>
        </p:nvSpPr>
        <p:spPr/>
        <p:txBody>
          <a:bodyPr/>
          <a:lstStyle/>
          <a:p>
            <a:fld id="{17918391-D411-FE40-AAD7-861AE5233E0E}" type="slidenum">
              <a:rPr lang="en-US" smtClean="0"/>
              <a:pPr/>
              <a:t>41</a:t>
            </a:fld>
            <a:endParaRPr lang="en-US" dirty="0"/>
          </a:p>
        </p:txBody>
      </p:sp>
      <p:sp>
        <p:nvSpPr>
          <p:cNvPr id="5" name="Date Placeholder 4"/>
          <p:cNvSpPr>
            <a:spLocks noGrp="1"/>
          </p:cNvSpPr>
          <p:nvPr>
            <p:ph type="dt" sz="half" idx="4294967295"/>
          </p:nvPr>
        </p:nvSpPr>
        <p:spPr>
          <a:xfrm>
            <a:off x="0" y="4772025"/>
            <a:ext cx="2133600" cy="273050"/>
          </a:xfrm>
        </p:spPr>
        <p:txBody>
          <a:bodyPr/>
          <a:lstStyle/>
          <a:p>
            <a:fld id="{B4BFD808-6B56-4447-9401-2398D08EE3C0}" type="datetime1">
              <a:rPr lang="en-US" smtClean="0"/>
              <a:pPr/>
              <a:t>10/19/2021</a:t>
            </a:fld>
            <a:endParaRPr lang="en-US" dirty="0"/>
          </a:p>
        </p:txBody>
      </p:sp>
    </p:spTree>
    <p:extLst>
      <p:ext uri="{BB962C8B-B14F-4D97-AF65-F5344CB8AC3E}">
        <p14:creationId xmlns:p14="http://schemas.microsoft.com/office/powerpoint/2010/main" val="343408046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Derivative action</a:t>
            </a:r>
            <a:endParaRPr lang="en-GB" sz="3600" dirty="0"/>
          </a:p>
        </p:txBody>
      </p:sp>
      <p:sp>
        <p:nvSpPr>
          <p:cNvPr id="4" name="Date Placeholder 3"/>
          <p:cNvSpPr>
            <a:spLocks noGrp="1"/>
          </p:cNvSpPr>
          <p:nvPr>
            <p:ph type="dt" sz="half" idx="2"/>
          </p:nvPr>
        </p:nvSpPr>
        <p:spPr/>
        <p:txBody>
          <a:bodyPr/>
          <a:lstStyle/>
          <a:p>
            <a:fld id="{B4BFD808-6B56-4447-9401-2398D08EE3C0}" type="datetime1">
              <a:rPr lang="en-US" smtClean="0"/>
              <a:pPr/>
              <a:t>10/19/2021</a:t>
            </a:fld>
            <a:endParaRPr lang="en-US" dirty="0"/>
          </a:p>
        </p:txBody>
      </p:sp>
      <p:sp>
        <p:nvSpPr>
          <p:cNvPr id="5" name="Footer Placeholder 4"/>
          <p:cNvSpPr>
            <a:spLocks noGrp="1"/>
          </p:cNvSpPr>
          <p:nvPr>
            <p:ph type="ftr" sz="quarter" idx="3"/>
          </p:nvPr>
        </p:nvSpPr>
        <p:spPr/>
        <p:txBody>
          <a:bodyPr/>
          <a:lstStyle/>
          <a:p>
            <a:r>
              <a:rPr lang="en-US"/>
              <a:t>Document reference</a:t>
            </a:r>
            <a:endParaRPr lang="en-US" dirty="0"/>
          </a:p>
        </p:txBody>
      </p:sp>
      <p:sp>
        <p:nvSpPr>
          <p:cNvPr id="6" name="Slide Number Placeholder 5"/>
          <p:cNvSpPr>
            <a:spLocks noGrp="1"/>
          </p:cNvSpPr>
          <p:nvPr>
            <p:ph type="sldNum" sz="quarter" idx="4"/>
          </p:nvPr>
        </p:nvSpPr>
        <p:spPr/>
        <p:txBody>
          <a:bodyPr/>
          <a:lstStyle/>
          <a:p>
            <a:fld id="{17918391-D411-FE40-AAD7-861AE5233E0E}" type="slidenum">
              <a:rPr lang="en-US" smtClean="0"/>
              <a:pPr/>
              <a:t>42</a:t>
            </a:fld>
            <a:endParaRPr lang="en-US" dirty="0"/>
          </a:p>
        </p:txBody>
      </p:sp>
      <p:grpSp>
        <p:nvGrpSpPr>
          <p:cNvPr id="7" name="Group 6"/>
          <p:cNvGrpSpPr/>
          <p:nvPr/>
        </p:nvGrpSpPr>
        <p:grpSpPr>
          <a:xfrm>
            <a:off x="815636" y="1533737"/>
            <a:ext cx="4846220" cy="1886726"/>
            <a:chOff x="1219991" y="2688054"/>
            <a:chExt cx="4846220" cy="1886726"/>
          </a:xfrm>
        </p:grpSpPr>
        <p:sp>
          <p:nvSpPr>
            <p:cNvPr id="8" name="Rounded Rectangle 7"/>
            <p:cNvSpPr/>
            <p:nvPr/>
          </p:nvSpPr>
          <p:spPr>
            <a:xfrm>
              <a:off x="3666913" y="2688054"/>
              <a:ext cx="1614957" cy="1196705"/>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cxnSp>
          <p:nvCxnSpPr>
            <p:cNvPr id="9" name="Straight Arrow Connector 8"/>
            <p:cNvCxnSpPr/>
            <p:nvPr/>
          </p:nvCxnSpPr>
          <p:spPr>
            <a:xfrm>
              <a:off x="2827834" y="3286407"/>
              <a:ext cx="814812"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0" name="Straight Arrow Connector 9"/>
            <p:cNvCxnSpPr/>
            <p:nvPr/>
          </p:nvCxnSpPr>
          <p:spPr>
            <a:xfrm flipV="1">
              <a:off x="2673145" y="3432306"/>
              <a:ext cx="0" cy="77314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1" name="Straight Arrow Connector 10"/>
            <p:cNvCxnSpPr/>
            <p:nvPr/>
          </p:nvCxnSpPr>
          <p:spPr>
            <a:xfrm>
              <a:off x="5276284" y="3262778"/>
              <a:ext cx="789927" cy="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1219991" y="3101741"/>
              <a:ext cx="492443" cy="369332"/>
            </a:xfrm>
            <a:prstGeom prst="rect">
              <a:avLst/>
            </a:prstGeom>
            <a:noFill/>
          </p:spPr>
          <p:txBody>
            <a:bodyPr wrap="none" rtlCol="0">
              <a:spAutoFit/>
            </a:bodyPr>
            <a:lstStyle/>
            <a:p>
              <a:r>
                <a:rPr lang="en-US" dirty="0"/>
                <a:t>SP</a:t>
              </a:r>
              <a:endParaRPr lang="en-GB" dirty="0"/>
            </a:p>
          </p:txBody>
        </p:sp>
        <p:sp>
          <p:nvSpPr>
            <p:cNvPr id="13" name="TextBox 12"/>
            <p:cNvSpPr txBox="1"/>
            <p:nvPr/>
          </p:nvSpPr>
          <p:spPr>
            <a:xfrm>
              <a:off x="2407687" y="4205448"/>
              <a:ext cx="530915" cy="369332"/>
            </a:xfrm>
            <a:prstGeom prst="rect">
              <a:avLst/>
            </a:prstGeom>
            <a:noFill/>
          </p:spPr>
          <p:txBody>
            <a:bodyPr wrap="none" rtlCol="0">
              <a:spAutoFit/>
            </a:bodyPr>
            <a:lstStyle/>
            <a:p>
              <a:r>
                <a:rPr lang="en-US" dirty="0"/>
                <a:t>MV</a:t>
              </a:r>
              <a:endParaRPr lang="en-GB" dirty="0"/>
            </a:p>
          </p:txBody>
        </p:sp>
      </p:grpSp>
      <p:cxnSp>
        <p:nvCxnSpPr>
          <p:cNvPr id="14" name="Straight Arrow Connector 13"/>
          <p:cNvCxnSpPr/>
          <p:nvPr/>
        </p:nvCxnSpPr>
        <p:spPr>
          <a:xfrm>
            <a:off x="1295106" y="2132090"/>
            <a:ext cx="814812"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5" name="Oval 14"/>
          <p:cNvSpPr/>
          <p:nvPr/>
        </p:nvSpPr>
        <p:spPr>
          <a:xfrm>
            <a:off x="2122891" y="1986191"/>
            <a:ext cx="291798" cy="291798"/>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6" name="TextBox 15"/>
          <p:cNvSpPr txBox="1"/>
          <p:nvPr/>
        </p:nvSpPr>
        <p:spPr>
          <a:xfrm>
            <a:off x="1894957" y="1801525"/>
            <a:ext cx="319318" cy="369332"/>
          </a:xfrm>
          <a:prstGeom prst="rect">
            <a:avLst/>
          </a:prstGeom>
          <a:noFill/>
        </p:spPr>
        <p:txBody>
          <a:bodyPr wrap="none" rtlCol="0">
            <a:spAutoFit/>
          </a:bodyPr>
          <a:lstStyle/>
          <a:p>
            <a:r>
              <a:rPr lang="en-US" dirty="0"/>
              <a:t>+</a:t>
            </a:r>
            <a:endParaRPr lang="en-GB" dirty="0"/>
          </a:p>
        </p:txBody>
      </p:sp>
      <p:sp>
        <p:nvSpPr>
          <p:cNvPr id="17" name="TextBox 16"/>
          <p:cNvSpPr txBox="1"/>
          <p:nvPr/>
        </p:nvSpPr>
        <p:spPr>
          <a:xfrm>
            <a:off x="2272637" y="2156673"/>
            <a:ext cx="261610" cy="369332"/>
          </a:xfrm>
          <a:prstGeom prst="rect">
            <a:avLst/>
          </a:prstGeom>
          <a:noFill/>
        </p:spPr>
        <p:txBody>
          <a:bodyPr wrap="none" rtlCol="0">
            <a:spAutoFit/>
          </a:bodyPr>
          <a:lstStyle/>
          <a:p>
            <a:r>
              <a:rPr lang="en-US" dirty="0"/>
              <a:t>-</a:t>
            </a:r>
            <a:endParaRPr lang="en-GB" dirty="0"/>
          </a:p>
        </p:txBody>
      </p:sp>
      <p:sp>
        <p:nvSpPr>
          <p:cNvPr id="18" name="TextBox 17"/>
          <p:cNvSpPr txBox="1"/>
          <p:nvPr/>
        </p:nvSpPr>
        <p:spPr>
          <a:xfrm>
            <a:off x="2660293" y="1775935"/>
            <a:ext cx="312906" cy="369332"/>
          </a:xfrm>
          <a:prstGeom prst="rect">
            <a:avLst/>
          </a:prstGeom>
          <a:noFill/>
        </p:spPr>
        <p:txBody>
          <a:bodyPr wrap="none" rtlCol="0">
            <a:spAutoFit/>
          </a:bodyPr>
          <a:lstStyle/>
          <a:p>
            <a:r>
              <a:rPr lang="en-US" dirty="0"/>
              <a:t>e</a:t>
            </a:r>
            <a:endParaRPr lang="en-GB" dirty="0"/>
          </a:p>
        </p:txBody>
      </p:sp>
      <p:sp>
        <p:nvSpPr>
          <p:cNvPr id="19" name="TextBox 18"/>
          <p:cNvSpPr txBox="1"/>
          <p:nvPr/>
        </p:nvSpPr>
        <p:spPr>
          <a:xfrm>
            <a:off x="2105287" y="1935907"/>
            <a:ext cx="327334" cy="369332"/>
          </a:xfrm>
          <a:prstGeom prst="rect">
            <a:avLst/>
          </a:prstGeom>
          <a:noFill/>
        </p:spPr>
        <p:txBody>
          <a:bodyPr wrap="none" rtlCol="0">
            <a:spAutoFit/>
          </a:bodyPr>
          <a:lstStyle/>
          <a:p>
            <a:r>
              <a:rPr lang="en-US" dirty="0"/>
              <a:t>Σ</a:t>
            </a:r>
            <a:endParaRPr lang="en-GB" dirty="0"/>
          </a:p>
        </p:txBody>
      </p:sp>
      <p:sp>
        <p:nvSpPr>
          <p:cNvPr id="20" name="Rounded Rectangle 19"/>
          <p:cNvSpPr/>
          <p:nvPr/>
        </p:nvSpPr>
        <p:spPr>
          <a:xfrm>
            <a:off x="5661856" y="1714636"/>
            <a:ext cx="1281711" cy="787652"/>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Process</a:t>
            </a:r>
            <a:endParaRPr lang="en-GB" dirty="0"/>
          </a:p>
        </p:txBody>
      </p:sp>
      <p:cxnSp>
        <p:nvCxnSpPr>
          <p:cNvPr id="21" name="Straight Arrow Connector 20"/>
          <p:cNvCxnSpPr/>
          <p:nvPr/>
        </p:nvCxnSpPr>
        <p:spPr>
          <a:xfrm>
            <a:off x="6943567" y="2108462"/>
            <a:ext cx="814812"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a:off x="7255245" y="2113370"/>
            <a:ext cx="0" cy="937761"/>
          </a:xfrm>
          <a:prstGeom prst="line">
            <a:avLst/>
          </a:prstGeom>
        </p:spPr>
        <p:style>
          <a:lnRef idx="2">
            <a:schemeClr val="accent1"/>
          </a:lnRef>
          <a:fillRef idx="0">
            <a:schemeClr val="accent1"/>
          </a:fillRef>
          <a:effectRef idx="1">
            <a:schemeClr val="accent1"/>
          </a:effectRef>
          <a:fontRef idx="minor">
            <a:schemeClr val="tx1"/>
          </a:fontRef>
        </p:style>
      </p:cxnSp>
      <p:cxnSp>
        <p:nvCxnSpPr>
          <p:cNvPr id="23" name="Straight Connector 22"/>
          <p:cNvCxnSpPr>
            <a:endCxn id="13" idx="0"/>
          </p:cNvCxnSpPr>
          <p:nvPr/>
        </p:nvCxnSpPr>
        <p:spPr>
          <a:xfrm flipH="1">
            <a:off x="2268790" y="3040750"/>
            <a:ext cx="4986455" cy="10381"/>
          </a:xfrm>
          <a:prstGeom prst="line">
            <a:avLst/>
          </a:prstGeom>
        </p:spPr>
        <p:style>
          <a:lnRef idx="2">
            <a:schemeClr val="accent1"/>
          </a:lnRef>
          <a:fillRef idx="0">
            <a:schemeClr val="accent1"/>
          </a:fillRef>
          <a:effectRef idx="1">
            <a:schemeClr val="accent1"/>
          </a:effectRef>
          <a:fontRef idx="minor">
            <a:schemeClr val="tx1"/>
          </a:fontRef>
        </p:style>
      </p:cxnSp>
      <p:sp>
        <p:nvSpPr>
          <p:cNvPr id="24" name="Rounded Rectangle 23"/>
          <p:cNvSpPr/>
          <p:nvPr/>
        </p:nvSpPr>
        <p:spPr>
          <a:xfrm>
            <a:off x="3426387" y="2363848"/>
            <a:ext cx="1281711" cy="340067"/>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rgbClr val="FF0000"/>
                </a:solidFill>
              </a:rPr>
              <a:t>Derivative</a:t>
            </a:r>
            <a:endParaRPr lang="en-GB" dirty="0">
              <a:solidFill>
                <a:srgbClr val="FF0000"/>
              </a:solidFill>
            </a:endParaRPr>
          </a:p>
        </p:txBody>
      </p:sp>
      <p:sp>
        <p:nvSpPr>
          <p:cNvPr id="25" name="Rounded Rectangle 24"/>
          <p:cNvSpPr/>
          <p:nvPr/>
        </p:nvSpPr>
        <p:spPr>
          <a:xfrm>
            <a:off x="3426388" y="1972162"/>
            <a:ext cx="1281711" cy="340067"/>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chemeClr val="bg1"/>
                </a:solidFill>
              </a:rPr>
              <a:t>Integral</a:t>
            </a:r>
            <a:endParaRPr lang="en-GB" dirty="0">
              <a:solidFill>
                <a:schemeClr val="bg1"/>
              </a:solidFill>
            </a:endParaRPr>
          </a:p>
        </p:txBody>
      </p:sp>
      <p:sp>
        <p:nvSpPr>
          <p:cNvPr id="26" name="Rounded Rectangle 25"/>
          <p:cNvSpPr/>
          <p:nvPr/>
        </p:nvSpPr>
        <p:spPr>
          <a:xfrm>
            <a:off x="3429180" y="1570860"/>
            <a:ext cx="1281711" cy="340067"/>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Proportional</a:t>
            </a:r>
            <a:endParaRPr lang="en-GB" sz="1400" dirty="0"/>
          </a:p>
        </p:txBody>
      </p:sp>
      <p:sp>
        <p:nvSpPr>
          <p:cNvPr id="27" name="TextBox 26"/>
          <p:cNvSpPr txBox="1"/>
          <p:nvPr/>
        </p:nvSpPr>
        <p:spPr>
          <a:xfrm>
            <a:off x="5113232" y="1748778"/>
            <a:ext cx="312906" cy="369332"/>
          </a:xfrm>
          <a:prstGeom prst="rect">
            <a:avLst/>
          </a:prstGeom>
          <a:noFill/>
        </p:spPr>
        <p:txBody>
          <a:bodyPr wrap="none" rtlCol="0">
            <a:spAutoFit/>
          </a:bodyPr>
          <a:lstStyle/>
          <a:p>
            <a:r>
              <a:rPr lang="en-US" dirty="0"/>
              <a:t>u</a:t>
            </a:r>
            <a:endParaRPr lang="en-GB" dirty="0"/>
          </a:p>
        </p:txBody>
      </p:sp>
      <mc:AlternateContent xmlns:mc="http://schemas.openxmlformats.org/markup-compatibility/2006" xmlns:a14="http://schemas.microsoft.com/office/drawing/2010/main">
        <mc:Choice Requires="a14">
          <p:sp>
            <p:nvSpPr>
              <p:cNvPr id="29" name="Rectangle 28"/>
              <p:cNvSpPr/>
              <p:nvPr/>
            </p:nvSpPr>
            <p:spPr>
              <a:xfrm>
                <a:off x="3262558" y="823080"/>
                <a:ext cx="1819601" cy="619913"/>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b="1" i="1" smtClean="0">
                          <a:latin typeface="Cambria Math" panose="02040503050406030204" pitchFamily="18" charset="0"/>
                        </a:rPr>
                        <m:t>𝒖</m:t>
                      </m:r>
                      <m:r>
                        <a:rPr lang="en-US" b="1" i="1" smtClean="0">
                          <a:latin typeface="Cambria Math" panose="02040503050406030204" pitchFamily="18" charset="0"/>
                        </a:rPr>
                        <m:t>=</m:t>
                      </m:r>
                      <m:sSub>
                        <m:sSubPr>
                          <m:ctrlPr>
                            <a:rPr lang="en-US" b="1" i="1">
                              <a:latin typeface="Cambria Math" panose="02040503050406030204" pitchFamily="18" charset="0"/>
                            </a:rPr>
                          </m:ctrlPr>
                        </m:sSubPr>
                        <m:e>
                          <m:r>
                            <a:rPr lang="en-US" b="1" i="1">
                              <a:latin typeface="Cambria Math" panose="02040503050406030204" pitchFamily="18" charset="0"/>
                            </a:rPr>
                            <m:t>𝒌</m:t>
                          </m:r>
                        </m:e>
                        <m:sub>
                          <m:r>
                            <a:rPr lang="en-US" b="1" i="1" smtClean="0">
                              <a:latin typeface="Cambria Math" panose="02040503050406030204" pitchFamily="18" charset="0"/>
                            </a:rPr>
                            <m:t>𝒑</m:t>
                          </m:r>
                        </m:sub>
                      </m:sSub>
                      <m:sSub>
                        <m:sSubPr>
                          <m:ctrlPr>
                            <a:rPr lang="en-US" b="1" i="1" smtClean="0">
                              <a:latin typeface="Cambria Math" panose="02040503050406030204" pitchFamily="18" charset="0"/>
                            </a:rPr>
                          </m:ctrlPr>
                        </m:sSubPr>
                        <m:e>
                          <m:r>
                            <a:rPr lang="en-US" b="1" i="1" smtClean="0">
                              <a:latin typeface="Cambria Math" panose="02040503050406030204" pitchFamily="18" charset="0"/>
                            </a:rPr>
                            <m:t>𝑻</m:t>
                          </m:r>
                        </m:e>
                        <m:sub>
                          <m:r>
                            <a:rPr lang="en-US" b="1" i="1" smtClean="0">
                              <a:latin typeface="Cambria Math" panose="02040503050406030204" pitchFamily="18" charset="0"/>
                            </a:rPr>
                            <m:t>𝒅</m:t>
                          </m:r>
                        </m:sub>
                      </m:sSub>
                      <m:f>
                        <m:fPr>
                          <m:ctrlPr>
                            <a:rPr lang="en-US" b="1" i="1">
                              <a:latin typeface="Cambria Math" panose="02040503050406030204" pitchFamily="18" charset="0"/>
                            </a:rPr>
                          </m:ctrlPr>
                        </m:fPr>
                        <m:num>
                          <m:r>
                            <a:rPr lang="en-US" b="1" i="1">
                              <a:latin typeface="Cambria Math" panose="02040503050406030204" pitchFamily="18" charset="0"/>
                            </a:rPr>
                            <m:t>𝒅𝒆</m:t>
                          </m:r>
                          <m:r>
                            <a:rPr lang="en-US" b="1" i="1">
                              <a:latin typeface="Cambria Math" panose="02040503050406030204" pitchFamily="18" charset="0"/>
                            </a:rPr>
                            <m:t>(</m:t>
                          </m:r>
                          <m:r>
                            <a:rPr lang="en-US" b="1" i="1">
                              <a:latin typeface="Cambria Math" panose="02040503050406030204" pitchFamily="18" charset="0"/>
                            </a:rPr>
                            <m:t>𝒕</m:t>
                          </m:r>
                          <m:r>
                            <a:rPr lang="en-US" b="1" i="1">
                              <a:latin typeface="Cambria Math" panose="02040503050406030204" pitchFamily="18" charset="0"/>
                            </a:rPr>
                            <m:t>)</m:t>
                          </m:r>
                        </m:num>
                        <m:den>
                          <m:r>
                            <a:rPr lang="en-US" b="1" i="1">
                              <a:latin typeface="Cambria Math" panose="02040503050406030204" pitchFamily="18" charset="0"/>
                            </a:rPr>
                            <m:t>𝒅𝒕</m:t>
                          </m:r>
                        </m:den>
                      </m:f>
                    </m:oMath>
                  </m:oMathPara>
                </a14:m>
                <a:endParaRPr lang="en-GB" dirty="0"/>
              </a:p>
            </p:txBody>
          </p:sp>
        </mc:Choice>
        <mc:Fallback xmlns="">
          <p:sp>
            <p:nvSpPr>
              <p:cNvPr id="29" name="Rectangle 28"/>
              <p:cNvSpPr>
                <a:spLocks noRot="1" noChangeAspect="1" noMove="1" noResize="1" noEditPoints="1" noAdjustHandles="1" noChangeArrowheads="1" noChangeShapeType="1" noTextEdit="1"/>
              </p:cNvSpPr>
              <p:nvPr/>
            </p:nvSpPr>
            <p:spPr>
              <a:xfrm>
                <a:off x="3262558" y="823080"/>
                <a:ext cx="1819601" cy="619913"/>
              </a:xfrm>
              <a:prstGeom prst="rect">
                <a:avLst/>
              </a:prstGeom>
              <a:blipFill>
                <a:blip r:embed="rId2"/>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19642661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PID Controller!</a:t>
            </a:r>
            <a:endParaRPr lang="en-GB" dirty="0"/>
          </a:p>
        </p:txBody>
      </p:sp>
      <p:sp>
        <p:nvSpPr>
          <p:cNvPr id="4" name="Date Placeholder 3"/>
          <p:cNvSpPr>
            <a:spLocks noGrp="1"/>
          </p:cNvSpPr>
          <p:nvPr>
            <p:ph type="dt" sz="half" idx="2"/>
          </p:nvPr>
        </p:nvSpPr>
        <p:spPr/>
        <p:txBody>
          <a:bodyPr/>
          <a:lstStyle/>
          <a:p>
            <a:fld id="{B4BFD808-6B56-4447-9401-2398D08EE3C0}" type="datetime1">
              <a:rPr lang="en-US" smtClean="0"/>
              <a:pPr/>
              <a:t>10/19/2021</a:t>
            </a:fld>
            <a:endParaRPr lang="en-US" dirty="0"/>
          </a:p>
        </p:txBody>
      </p:sp>
      <p:sp>
        <p:nvSpPr>
          <p:cNvPr id="5" name="Footer Placeholder 4"/>
          <p:cNvSpPr>
            <a:spLocks noGrp="1"/>
          </p:cNvSpPr>
          <p:nvPr>
            <p:ph type="ftr" sz="quarter" idx="3"/>
          </p:nvPr>
        </p:nvSpPr>
        <p:spPr/>
        <p:txBody>
          <a:bodyPr/>
          <a:lstStyle/>
          <a:p>
            <a:r>
              <a:rPr lang="en-US"/>
              <a:t>Document reference</a:t>
            </a:r>
            <a:endParaRPr lang="en-US" dirty="0"/>
          </a:p>
        </p:txBody>
      </p:sp>
      <p:sp>
        <p:nvSpPr>
          <p:cNvPr id="6" name="Slide Number Placeholder 5"/>
          <p:cNvSpPr>
            <a:spLocks noGrp="1"/>
          </p:cNvSpPr>
          <p:nvPr>
            <p:ph type="sldNum" sz="quarter" idx="4"/>
          </p:nvPr>
        </p:nvSpPr>
        <p:spPr/>
        <p:txBody>
          <a:bodyPr/>
          <a:lstStyle/>
          <a:p>
            <a:fld id="{17918391-D411-FE40-AAD7-861AE5233E0E}" type="slidenum">
              <a:rPr lang="en-US" smtClean="0"/>
              <a:pPr/>
              <a:t>43</a:t>
            </a:fld>
            <a:endParaRPr lang="en-US" dirty="0"/>
          </a:p>
        </p:txBody>
      </p:sp>
      <p:grpSp>
        <p:nvGrpSpPr>
          <p:cNvPr id="7" name="Group 6"/>
          <p:cNvGrpSpPr/>
          <p:nvPr/>
        </p:nvGrpSpPr>
        <p:grpSpPr>
          <a:xfrm>
            <a:off x="815636" y="1533737"/>
            <a:ext cx="4846220" cy="1886726"/>
            <a:chOff x="1219991" y="2688054"/>
            <a:chExt cx="4846220" cy="1886726"/>
          </a:xfrm>
        </p:grpSpPr>
        <p:sp>
          <p:nvSpPr>
            <p:cNvPr id="8" name="Rounded Rectangle 7"/>
            <p:cNvSpPr/>
            <p:nvPr/>
          </p:nvSpPr>
          <p:spPr>
            <a:xfrm>
              <a:off x="3666913" y="2688054"/>
              <a:ext cx="1614957" cy="1196705"/>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cxnSp>
          <p:nvCxnSpPr>
            <p:cNvPr id="9" name="Straight Arrow Connector 8"/>
            <p:cNvCxnSpPr/>
            <p:nvPr/>
          </p:nvCxnSpPr>
          <p:spPr>
            <a:xfrm>
              <a:off x="2827834" y="3286407"/>
              <a:ext cx="814812"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0" name="Straight Arrow Connector 9"/>
            <p:cNvCxnSpPr/>
            <p:nvPr/>
          </p:nvCxnSpPr>
          <p:spPr>
            <a:xfrm flipV="1">
              <a:off x="2673145" y="3432306"/>
              <a:ext cx="0" cy="77314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1" name="Straight Arrow Connector 10"/>
            <p:cNvCxnSpPr/>
            <p:nvPr/>
          </p:nvCxnSpPr>
          <p:spPr>
            <a:xfrm>
              <a:off x="5276284" y="3262778"/>
              <a:ext cx="789927" cy="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1219991" y="3101741"/>
              <a:ext cx="492443" cy="369332"/>
            </a:xfrm>
            <a:prstGeom prst="rect">
              <a:avLst/>
            </a:prstGeom>
            <a:noFill/>
          </p:spPr>
          <p:txBody>
            <a:bodyPr wrap="none" rtlCol="0">
              <a:spAutoFit/>
            </a:bodyPr>
            <a:lstStyle/>
            <a:p>
              <a:r>
                <a:rPr lang="en-US" dirty="0"/>
                <a:t>SP</a:t>
              </a:r>
              <a:endParaRPr lang="en-GB" dirty="0"/>
            </a:p>
          </p:txBody>
        </p:sp>
        <p:sp>
          <p:nvSpPr>
            <p:cNvPr id="13" name="TextBox 12"/>
            <p:cNvSpPr txBox="1"/>
            <p:nvPr/>
          </p:nvSpPr>
          <p:spPr>
            <a:xfrm>
              <a:off x="2407687" y="4205448"/>
              <a:ext cx="530915" cy="369332"/>
            </a:xfrm>
            <a:prstGeom prst="rect">
              <a:avLst/>
            </a:prstGeom>
            <a:noFill/>
          </p:spPr>
          <p:txBody>
            <a:bodyPr wrap="none" rtlCol="0">
              <a:spAutoFit/>
            </a:bodyPr>
            <a:lstStyle/>
            <a:p>
              <a:r>
                <a:rPr lang="en-US" dirty="0"/>
                <a:t>MV</a:t>
              </a:r>
              <a:endParaRPr lang="en-GB" dirty="0"/>
            </a:p>
          </p:txBody>
        </p:sp>
      </p:grpSp>
      <p:cxnSp>
        <p:nvCxnSpPr>
          <p:cNvPr id="14" name="Straight Arrow Connector 13"/>
          <p:cNvCxnSpPr/>
          <p:nvPr/>
        </p:nvCxnSpPr>
        <p:spPr>
          <a:xfrm>
            <a:off x="1295106" y="2132090"/>
            <a:ext cx="814812"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5" name="Oval 14"/>
          <p:cNvSpPr/>
          <p:nvPr/>
        </p:nvSpPr>
        <p:spPr>
          <a:xfrm>
            <a:off x="2122891" y="1986191"/>
            <a:ext cx="291798" cy="291798"/>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6" name="TextBox 15"/>
          <p:cNvSpPr txBox="1"/>
          <p:nvPr/>
        </p:nvSpPr>
        <p:spPr>
          <a:xfrm>
            <a:off x="1894957" y="1801525"/>
            <a:ext cx="319318" cy="369332"/>
          </a:xfrm>
          <a:prstGeom prst="rect">
            <a:avLst/>
          </a:prstGeom>
          <a:noFill/>
        </p:spPr>
        <p:txBody>
          <a:bodyPr wrap="none" rtlCol="0">
            <a:spAutoFit/>
          </a:bodyPr>
          <a:lstStyle/>
          <a:p>
            <a:r>
              <a:rPr lang="en-US" dirty="0"/>
              <a:t>+</a:t>
            </a:r>
            <a:endParaRPr lang="en-GB" dirty="0"/>
          </a:p>
        </p:txBody>
      </p:sp>
      <p:sp>
        <p:nvSpPr>
          <p:cNvPr id="17" name="TextBox 16"/>
          <p:cNvSpPr txBox="1"/>
          <p:nvPr/>
        </p:nvSpPr>
        <p:spPr>
          <a:xfrm>
            <a:off x="2272637" y="2156673"/>
            <a:ext cx="261610" cy="369332"/>
          </a:xfrm>
          <a:prstGeom prst="rect">
            <a:avLst/>
          </a:prstGeom>
          <a:noFill/>
        </p:spPr>
        <p:txBody>
          <a:bodyPr wrap="none" rtlCol="0">
            <a:spAutoFit/>
          </a:bodyPr>
          <a:lstStyle/>
          <a:p>
            <a:r>
              <a:rPr lang="en-US" dirty="0"/>
              <a:t>-</a:t>
            </a:r>
            <a:endParaRPr lang="en-GB" dirty="0"/>
          </a:p>
        </p:txBody>
      </p:sp>
      <p:sp>
        <p:nvSpPr>
          <p:cNvPr id="18" name="TextBox 17"/>
          <p:cNvSpPr txBox="1"/>
          <p:nvPr/>
        </p:nvSpPr>
        <p:spPr>
          <a:xfrm>
            <a:off x="2660293" y="1775935"/>
            <a:ext cx="312906" cy="369332"/>
          </a:xfrm>
          <a:prstGeom prst="rect">
            <a:avLst/>
          </a:prstGeom>
          <a:noFill/>
        </p:spPr>
        <p:txBody>
          <a:bodyPr wrap="none" rtlCol="0">
            <a:spAutoFit/>
          </a:bodyPr>
          <a:lstStyle/>
          <a:p>
            <a:r>
              <a:rPr lang="en-US" dirty="0"/>
              <a:t>e</a:t>
            </a:r>
            <a:endParaRPr lang="en-GB" dirty="0"/>
          </a:p>
        </p:txBody>
      </p:sp>
      <p:sp>
        <p:nvSpPr>
          <p:cNvPr id="19" name="TextBox 18"/>
          <p:cNvSpPr txBox="1"/>
          <p:nvPr/>
        </p:nvSpPr>
        <p:spPr>
          <a:xfrm>
            <a:off x="2105287" y="1935907"/>
            <a:ext cx="327334" cy="369332"/>
          </a:xfrm>
          <a:prstGeom prst="rect">
            <a:avLst/>
          </a:prstGeom>
          <a:noFill/>
        </p:spPr>
        <p:txBody>
          <a:bodyPr wrap="none" rtlCol="0">
            <a:spAutoFit/>
          </a:bodyPr>
          <a:lstStyle/>
          <a:p>
            <a:r>
              <a:rPr lang="en-US" dirty="0"/>
              <a:t>Σ</a:t>
            </a:r>
            <a:endParaRPr lang="en-GB" dirty="0"/>
          </a:p>
        </p:txBody>
      </p:sp>
      <p:sp>
        <p:nvSpPr>
          <p:cNvPr id="20" name="Rounded Rectangle 19"/>
          <p:cNvSpPr/>
          <p:nvPr/>
        </p:nvSpPr>
        <p:spPr>
          <a:xfrm>
            <a:off x="5661856" y="1714636"/>
            <a:ext cx="1281711" cy="787652"/>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Process</a:t>
            </a:r>
            <a:endParaRPr lang="en-GB" dirty="0"/>
          </a:p>
        </p:txBody>
      </p:sp>
      <p:cxnSp>
        <p:nvCxnSpPr>
          <p:cNvPr id="21" name="Straight Arrow Connector 20"/>
          <p:cNvCxnSpPr/>
          <p:nvPr/>
        </p:nvCxnSpPr>
        <p:spPr>
          <a:xfrm>
            <a:off x="6943567" y="2108462"/>
            <a:ext cx="814812"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a:off x="7255245" y="2113370"/>
            <a:ext cx="0" cy="937761"/>
          </a:xfrm>
          <a:prstGeom prst="line">
            <a:avLst/>
          </a:prstGeom>
        </p:spPr>
        <p:style>
          <a:lnRef idx="2">
            <a:schemeClr val="accent1"/>
          </a:lnRef>
          <a:fillRef idx="0">
            <a:schemeClr val="accent1"/>
          </a:fillRef>
          <a:effectRef idx="1">
            <a:schemeClr val="accent1"/>
          </a:effectRef>
          <a:fontRef idx="minor">
            <a:schemeClr val="tx1"/>
          </a:fontRef>
        </p:style>
      </p:cxnSp>
      <p:cxnSp>
        <p:nvCxnSpPr>
          <p:cNvPr id="23" name="Straight Connector 22"/>
          <p:cNvCxnSpPr>
            <a:endCxn id="13" idx="0"/>
          </p:cNvCxnSpPr>
          <p:nvPr/>
        </p:nvCxnSpPr>
        <p:spPr>
          <a:xfrm flipH="1">
            <a:off x="2268790" y="3040750"/>
            <a:ext cx="4986455" cy="10381"/>
          </a:xfrm>
          <a:prstGeom prst="line">
            <a:avLst/>
          </a:prstGeom>
        </p:spPr>
        <p:style>
          <a:lnRef idx="2">
            <a:schemeClr val="accent1"/>
          </a:lnRef>
          <a:fillRef idx="0">
            <a:schemeClr val="accent1"/>
          </a:fillRef>
          <a:effectRef idx="1">
            <a:schemeClr val="accent1"/>
          </a:effectRef>
          <a:fontRef idx="minor">
            <a:schemeClr val="tx1"/>
          </a:fontRef>
        </p:style>
      </p:cxnSp>
      <p:sp>
        <p:nvSpPr>
          <p:cNvPr id="24" name="Rounded Rectangle 23"/>
          <p:cNvSpPr/>
          <p:nvPr/>
        </p:nvSpPr>
        <p:spPr>
          <a:xfrm>
            <a:off x="3426387" y="2363848"/>
            <a:ext cx="1281711" cy="340067"/>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rgbClr val="FF0000"/>
                </a:solidFill>
              </a:rPr>
              <a:t>Derivative</a:t>
            </a:r>
            <a:endParaRPr lang="en-GB" dirty="0">
              <a:solidFill>
                <a:srgbClr val="FF0000"/>
              </a:solidFill>
            </a:endParaRPr>
          </a:p>
        </p:txBody>
      </p:sp>
      <p:sp>
        <p:nvSpPr>
          <p:cNvPr id="25" name="Rounded Rectangle 24"/>
          <p:cNvSpPr/>
          <p:nvPr/>
        </p:nvSpPr>
        <p:spPr>
          <a:xfrm>
            <a:off x="3426388" y="1972162"/>
            <a:ext cx="1281711" cy="340067"/>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rgbClr val="FF0000"/>
                </a:solidFill>
              </a:rPr>
              <a:t>Integral</a:t>
            </a:r>
            <a:endParaRPr lang="en-GB" dirty="0">
              <a:solidFill>
                <a:srgbClr val="FF0000"/>
              </a:solidFill>
            </a:endParaRPr>
          </a:p>
        </p:txBody>
      </p:sp>
      <p:sp>
        <p:nvSpPr>
          <p:cNvPr id="26" name="Rounded Rectangle 25"/>
          <p:cNvSpPr/>
          <p:nvPr/>
        </p:nvSpPr>
        <p:spPr>
          <a:xfrm>
            <a:off x="3429180" y="1570860"/>
            <a:ext cx="1281711" cy="340067"/>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solidFill>
                  <a:srgbClr val="FF0000"/>
                </a:solidFill>
              </a:rPr>
              <a:t>Proportional</a:t>
            </a:r>
            <a:endParaRPr lang="en-GB" sz="1400" dirty="0">
              <a:solidFill>
                <a:srgbClr val="FF0000"/>
              </a:solidFill>
            </a:endParaRPr>
          </a:p>
        </p:txBody>
      </p:sp>
      <p:sp>
        <p:nvSpPr>
          <p:cNvPr id="27" name="TextBox 26"/>
          <p:cNvSpPr txBox="1"/>
          <p:nvPr/>
        </p:nvSpPr>
        <p:spPr>
          <a:xfrm>
            <a:off x="5113232" y="1748778"/>
            <a:ext cx="312906" cy="369332"/>
          </a:xfrm>
          <a:prstGeom prst="rect">
            <a:avLst/>
          </a:prstGeom>
          <a:noFill/>
        </p:spPr>
        <p:txBody>
          <a:bodyPr wrap="none" rtlCol="0">
            <a:spAutoFit/>
          </a:bodyPr>
          <a:lstStyle/>
          <a:p>
            <a:r>
              <a:rPr lang="en-US" dirty="0"/>
              <a:t>u</a:t>
            </a:r>
            <a:endParaRPr lang="en-GB" dirty="0"/>
          </a:p>
        </p:txBody>
      </p:sp>
      <mc:AlternateContent xmlns:mc="http://schemas.openxmlformats.org/markup-compatibility/2006" xmlns:a14="http://schemas.microsoft.com/office/drawing/2010/main">
        <mc:Choice Requires="a14">
          <p:sp>
            <p:nvSpPr>
              <p:cNvPr id="3" name="Rectangle 2"/>
              <p:cNvSpPr/>
              <p:nvPr/>
            </p:nvSpPr>
            <p:spPr>
              <a:xfrm>
                <a:off x="1871087" y="824968"/>
                <a:ext cx="4330096" cy="71038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b="1" i="1" smtClean="0">
                          <a:latin typeface="Cambria Math" panose="02040503050406030204" pitchFamily="18" charset="0"/>
                        </a:rPr>
                        <m:t>𝒖</m:t>
                      </m:r>
                      <m:r>
                        <a:rPr lang="en-US" b="1" i="1" smtClean="0">
                          <a:latin typeface="Cambria Math" panose="02040503050406030204" pitchFamily="18" charset="0"/>
                        </a:rPr>
                        <m:t>=</m:t>
                      </m:r>
                      <m:sSub>
                        <m:sSubPr>
                          <m:ctrlPr>
                            <a:rPr lang="en-US" b="1" i="1">
                              <a:latin typeface="Cambria Math" panose="02040503050406030204" pitchFamily="18" charset="0"/>
                            </a:rPr>
                          </m:ctrlPr>
                        </m:sSubPr>
                        <m:e>
                          <m:r>
                            <a:rPr lang="en-US" b="1" i="1">
                              <a:latin typeface="Cambria Math" panose="02040503050406030204" pitchFamily="18" charset="0"/>
                            </a:rPr>
                            <m:t>𝒌</m:t>
                          </m:r>
                        </m:e>
                        <m:sub>
                          <m:r>
                            <a:rPr lang="en-US" b="1" i="1">
                              <a:latin typeface="Cambria Math" panose="02040503050406030204" pitchFamily="18" charset="0"/>
                            </a:rPr>
                            <m:t>𝒑</m:t>
                          </m:r>
                        </m:sub>
                      </m:sSub>
                      <m:r>
                        <a:rPr lang="en-US" b="1" i="1">
                          <a:latin typeface="Cambria Math" panose="02040503050406030204" pitchFamily="18" charset="0"/>
                        </a:rPr>
                        <m:t>𝒆</m:t>
                      </m:r>
                      <m:d>
                        <m:dPr>
                          <m:ctrlPr>
                            <a:rPr lang="en-US" b="1" i="1">
                              <a:latin typeface="Cambria Math" panose="02040503050406030204" pitchFamily="18" charset="0"/>
                            </a:rPr>
                          </m:ctrlPr>
                        </m:dPr>
                        <m:e>
                          <m:r>
                            <a:rPr lang="en-US" b="1" i="1">
                              <a:latin typeface="Cambria Math" panose="02040503050406030204" pitchFamily="18" charset="0"/>
                            </a:rPr>
                            <m:t>𝒕</m:t>
                          </m:r>
                        </m:e>
                      </m:d>
                      <m:r>
                        <a:rPr lang="en-US" b="1" i="1">
                          <a:latin typeface="Cambria Math" panose="02040503050406030204" pitchFamily="18" charset="0"/>
                        </a:rPr>
                        <m:t>+</m:t>
                      </m:r>
                      <m:f>
                        <m:fPr>
                          <m:ctrlPr>
                            <a:rPr lang="en-US" b="1" i="1">
                              <a:latin typeface="Cambria Math" panose="02040503050406030204" pitchFamily="18" charset="0"/>
                            </a:rPr>
                          </m:ctrlPr>
                        </m:fPr>
                        <m:num>
                          <m:sSub>
                            <m:sSubPr>
                              <m:ctrlPr>
                                <a:rPr lang="en-US" b="1" i="1">
                                  <a:latin typeface="Cambria Math" panose="02040503050406030204" pitchFamily="18" charset="0"/>
                                </a:rPr>
                              </m:ctrlPr>
                            </m:sSubPr>
                            <m:e>
                              <m:r>
                                <a:rPr lang="en-US" b="1" i="1">
                                  <a:latin typeface="Cambria Math" panose="02040503050406030204" pitchFamily="18" charset="0"/>
                                </a:rPr>
                                <m:t>𝒌</m:t>
                              </m:r>
                            </m:e>
                            <m:sub>
                              <m:r>
                                <a:rPr lang="en-US" b="1" i="1">
                                  <a:latin typeface="Cambria Math" panose="02040503050406030204" pitchFamily="18" charset="0"/>
                                </a:rPr>
                                <m:t>𝒑</m:t>
                              </m:r>
                            </m:sub>
                          </m:sSub>
                        </m:num>
                        <m:den>
                          <m:sSub>
                            <m:sSubPr>
                              <m:ctrlPr>
                                <a:rPr lang="en-US" b="1" i="1">
                                  <a:latin typeface="Cambria Math" panose="02040503050406030204" pitchFamily="18" charset="0"/>
                                </a:rPr>
                              </m:ctrlPr>
                            </m:sSubPr>
                            <m:e>
                              <m:r>
                                <a:rPr lang="en-US" b="1" i="1">
                                  <a:latin typeface="Cambria Math" panose="02040503050406030204" pitchFamily="18" charset="0"/>
                                </a:rPr>
                                <m:t>𝑻</m:t>
                              </m:r>
                            </m:e>
                            <m:sub>
                              <m:r>
                                <a:rPr lang="en-US" b="1" i="1">
                                  <a:latin typeface="Cambria Math" panose="02040503050406030204" pitchFamily="18" charset="0"/>
                                </a:rPr>
                                <m:t>𝒊</m:t>
                              </m:r>
                            </m:sub>
                          </m:sSub>
                        </m:den>
                      </m:f>
                      <m:nary>
                        <m:naryPr>
                          <m:ctrlPr>
                            <a:rPr lang="en-US" b="1" i="1">
                              <a:latin typeface="Cambria Math" panose="02040503050406030204" pitchFamily="18" charset="0"/>
                            </a:rPr>
                          </m:ctrlPr>
                        </m:naryPr>
                        <m:sub>
                          <m:r>
                            <m:rPr>
                              <m:brk m:alnAt="23"/>
                            </m:rPr>
                            <a:rPr lang="en-US" b="1" i="1">
                              <a:latin typeface="Cambria Math" panose="02040503050406030204" pitchFamily="18" charset="0"/>
                            </a:rPr>
                            <m:t>𝟎</m:t>
                          </m:r>
                        </m:sub>
                        <m:sup>
                          <m:r>
                            <a:rPr lang="en-US" b="1" i="1">
                              <a:latin typeface="Cambria Math" panose="02040503050406030204" pitchFamily="18" charset="0"/>
                            </a:rPr>
                            <m:t>𝒕</m:t>
                          </m:r>
                        </m:sup>
                        <m:e>
                          <m:r>
                            <a:rPr lang="en-US" b="1" i="1">
                              <a:latin typeface="Cambria Math" panose="02040503050406030204" pitchFamily="18" charset="0"/>
                            </a:rPr>
                            <m:t>𝒆</m:t>
                          </m:r>
                          <m:d>
                            <m:dPr>
                              <m:ctrlPr>
                                <a:rPr lang="en-US" b="1" i="1">
                                  <a:latin typeface="Cambria Math" panose="02040503050406030204" pitchFamily="18" charset="0"/>
                                </a:rPr>
                              </m:ctrlPr>
                            </m:dPr>
                            <m:e>
                              <m:r>
                                <a:rPr lang="en-US" b="1" i="1">
                                  <a:latin typeface="Cambria Math" panose="02040503050406030204" pitchFamily="18" charset="0"/>
                                  <a:ea typeface="Cambria Math" panose="02040503050406030204" pitchFamily="18" charset="0"/>
                                </a:rPr>
                                <m:t>𝝉</m:t>
                              </m:r>
                            </m:e>
                          </m:d>
                          <m:r>
                            <a:rPr lang="en-US" b="1" i="1">
                              <a:latin typeface="Cambria Math" panose="02040503050406030204" pitchFamily="18" charset="0"/>
                              <a:ea typeface="Cambria Math" panose="02040503050406030204" pitchFamily="18" charset="0"/>
                            </a:rPr>
                            <m:t>𝒅</m:t>
                          </m:r>
                          <m:r>
                            <a:rPr lang="en-US" b="1" i="1">
                              <a:latin typeface="Cambria Math" panose="02040503050406030204" pitchFamily="18" charset="0"/>
                              <a:ea typeface="Cambria Math" panose="02040503050406030204" pitchFamily="18" charset="0"/>
                            </a:rPr>
                            <m:t>𝝉</m:t>
                          </m:r>
                          <m:r>
                            <a:rPr lang="en-US" b="1" i="1" smtClean="0">
                              <a:latin typeface="Cambria Math" panose="02040503050406030204" pitchFamily="18" charset="0"/>
                              <a:ea typeface="Cambria Math" panose="02040503050406030204" pitchFamily="18" charset="0"/>
                            </a:rPr>
                            <m:t>+</m:t>
                          </m:r>
                          <m:sSub>
                            <m:sSubPr>
                              <m:ctrlPr>
                                <a:rPr lang="en-US" b="1" i="1">
                                  <a:latin typeface="Cambria Math" panose="02040503050406030204" pitchFamily="18" charset="0"/>
                                </a:rPr>
                              </m:ctrlPr>
                            </m:sSubPr>
                            <m:e>
                              <m:r>
                                <a:rPr lang="en-US" b="1" i="1">
                                  <a:latin typeface="Cambria Math" panose="02040503050406030204" pitchFamily="18" charset="0"/>
                                </a:rPr>
                                <m:t>𝒌</m:t>
                              </m:r>
                            </m:e>
                            <m:sub>
                              <m:r>
                                <a:rPr lang="en-US" b="1" i="1">
                                  <a:latin typeface="Cambria Math" panose="02040503050406030204" pitchFamily="18" charset="0"/>
                                </a:rPr>
                                <m:t>𝒑</m:t>
                              </m:r>
                            </m:sub>
                          </m:sSub>
                          <m:sSub>
                            <m:sSubPr>
                              <m:ctrlPr>
                                <a:rPr lang="en-US" b="1" i="1">
                                  <a:latin typeface="Cambria Math" panose="02040503050406030204" pitchFamily="18" charset="0"/>
                                </a:rPr>
                              </m:ctrlPr>
                            </m:sSubPr>
                            <m:e>
                              <m:r>
                                <a:rPr lang="en-US" b="1" i="1">
                                  <a:latin typeface="Cambria Math" panose="02040503050406030204" pitchFamily="18" charset="0"/>
                                </a:rPr>
                                <m:t>𝑻</m:t>
                              </m:r>
                            </m:e>
                            <m:sub>
                              <m:r>
                                <a:rPr lang="en-US" b="1" i="1">
                                  <a:latin typeface="Cambria Math" panose="02040503050406030204" pitchFamily="18" charset="0"/>
                                </a:rPr>
                                <m:t>𝒅</m:t>
                              </m:r>
                            </m:sub>
                          </m:sSub>
                          <m:f>
                            <m:fPr>
                              <m:ctrlPr>
                                <a:rPr lang="en-US" b="1" i="1">
                                  <a:latin typeface="Cambria Math" panose="02040503050406030204" pitchFamily="18" charset="0"/>
                                </a:rPr>
                              </m:ctrlPr>
                            </m:fPr>
                            <m:num>
                              <m:r>
                                <a:rPr lang="en-US" b="1" i="1">
                                  <a:latin typeface="Cambria Math" panose="02040503050406030204" pitchFamily="18" charset="0"/>
                                </a:rPr>
                                <m:t>𝒅𝒆</m:t>
                              </m:r>
                              <m:r>
                                <a:rPr lang="en-US" b="1" i="1">
                                  <a:latin typeface="Cambria Math" panose="02040503050406030204" pitchFamily="18" charset="0"/>
                                </a:rPr>
                                <m:t>(</m:t>
                              </m:r>
                              <m:r>
                                <a:rPr lang="en-US" b="1" i="1">
                                  <a:latin typeface="Cambria Math" panose="02040503050406030204" pitchFamily="18" charset="0"/>
                                </a:rPr>
                                <m:t>𝒕</m:t>
                              </m:r>
                              <m:r>
                                <a:rPr lang="en-US" b="1" i="1">
                                  <a:latin typeface="Cambria Math" panose="02040503050406030204" pitchFamily="18" charset="0"/>
                                </a:rPr>
                                <m:t>)</m:t>
                              </m:r>
                            </m:num>
                            <m:den>
                              <m:r>
                                <a:rPr lang="en-US" b="1" i="1">
                                  <a:latin typeface="Cambria Math" panose="02040503050406030204" pitchFamily="18" charset="0"/>
                                </a:rPr>
                                <m:t>𝒅𝒕</m:t>
                              </m:r>
                            </m:den>
                          </m:f>
                        </m:e>
                      </m:nary>
                    </m:oMath>
                  </m:oMathPara>
                </a14:m>
                <a:endParaRPr lang="en-GB" dirty="0"/>
              </a:p>
            </p:txBody>
          </p:sp>
        </mc:Choice>
        <mc:Fallback xmlns="">
          <p:sp>
            <p:nvSpPr>
              <p:cNvPr id="3" name="Rectangle 2"/>
              <p:cNvSpPr>
                <a:spLocks noRot="1" noChangeAspect="1" noMove="1" noResize="1" noEditPoints="1" noAdjustHandles="1" noChangeArrowheads="1" noChangeShapeType="1" noTextEdit="1"/>
              </p:cNvSpPr>
              <p:nvPr/>
            </p:nvSpPr>
            <p:spPr>
              <a:xfrm>
                <a:off x="1871087" y="824968"/>
                <a:ext cx="4330096" cy="710387"/>
              </a:xfrm>
              <a:prstGeom prst="rect">
                <a:avLst/>
              </a:prstGeom>
              <a:blipFill>
                <a:blip r:embed="rId2"/>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920810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Derivative Time</a:t>
            </a:r>
            <a:endParaRPr lang="en-GB"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pPr marL="36576" indent="0">
                  <a:buNone/>
                </a:pPr>
                <a:r>
                  <a:rPr lang="en-US" dirty="0"/>
                  <a:t>Why do we want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𝑇</m:t>
                        </m:r>
                      </m:e>
                      <m:sub>
                        <m:r>
                          <a:rPr lang="en-US" i="1">
                            <a:latin typeface="Cambria Math" panose="02040503050406030204" pitchFamily="18" charset="0"/>
                          </a:rPr>
                          <m:t>𝑑</m:t>
                        </m:r>
                      </m:sub>
                    </m:sSub>
                  </m:oMath>
                </a14:m>
                <a:r>
                  <a:rPr lang="en-US" dirty="0"/>
                  <a:t> as a parameter?</a:t>
                </a:r>
              </a:p>
              <a:p>
                <a:pPr marL="36576" indent="0">
                  <a:buNone/>
                </a:pPr>
                <a:r>
                  <a:rPr lang="en-US" dirty="0"/>
                  <a:t>We can think of it as how far ahead we want to predict!</a:t>
                </a:r>
              </a:p>
              <a:p>
                <a:pPr marL="36576" indent="0">
                  <a:buNone/>
                </a:pPr>
                <a:r>
                  <a:rPr lang="en-US" dirty="0"/>
                  <a:t>Easier to relate to process </a:t>
                </a:r>
                <a:endParaRPr lang="en-GB"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l="-1259" t="-2471" r="-1185"/>
                </a:stretch>
              </a:blipFill>
            </p:spPr>
            <p:txBody>
              <a:bodyPr/>
              <a:lstStyle/>
              <a:p>
                <a:r>
                  <a:rPr lang="en-GB">
                    <a:noFill/>
                  </a:rPr>
                  <a:t> </a:t>
                </a:r>
              </a:p>
            </p:txBody>
          </p:sp>
        </mc:Fallback>
      </mc:AlternateContent>
      <p:sp>
        <p:nvSpPr>
          <p:cNvPr id="4" name="Date Placeholder 3"/>
          <p:cNvSpPr>
            <a:spLocks noGrp="1"/>
          </p:cNvSpPr>
          <p:nvPr>
            <p:ph type="dt" sz="half" idx="2"/>
          </p:nvPr>
        </p:nvSpPr>
        <p:spPr/>
        <p:txBody>
          <a:bodyPr/>
          <a:lstStyle/>
          <a:p>
            <a:fld id="{B4BFD808-6B56-4447-9401-2398D08EE3C0}" type="datetime1">
              <a:rPr lang="en-US" smtClean="0"/>
              <a:pPr/>
              <a:t>10/19/2021</a:t>
            </a:fld>
            <a:endParaRPr lang="en-US" dirty="0"/>
          </a:p>
        </p:txBody>
      </p:sp>
      <p:sp>
        <p:nvSpPr>
          <p:cNvPr id="5" name="Footer Placeholder 4"/>
          <p:cNvSpPr>
            <a:spLocks noGrp="1"/>
          </p:cNvSpPr>
          <p:nvPr>
            <p:ph type="ftr" sz="quarter" idx="3"/>
          </p:nvPr>
        </p:nvSpPr>
        <p:spPr/>
        <p:txBody>
          <a:bodyPr/>
          <a:lstStyle/>
          <a:p>
            <a:r>
              <a:rPr lang="en-US"/>
              <a:t>Document reference</a:t>
            </a:r>
            <a:endParaRPr lang="en-US" dirty="0"/>
          </a:p>
        </p:txBody>
      </p:sp>
      <p:sp>
        <p:nvSpPr>
          <p:cNvPr id="6" name="Slide Number Placeholder 5"/>
          <p:cNvSpPr>
            <a:spLocks noGrp="1"/>
          </p:cNvSpPr>
          <p:nvPr>
            <p:ph type="sldNum" sz="quarter" idx="4"/>
          </p:nvPr>
        </p:nvSpPr>
        <p:spPr/>
        <p:txBody>
          <a:bodyPr/>
          <a:lstStyle/>
          <a:p>
            <a:fld id="{17918391-D411-FE40-AAD7-861AE5233E0E}" type="slidenum">
              <a:rPr lang="en-US" smtClean="0"/>
              <a:pPr/>
              <a:t>44</a:t>
            </a:fld>
            <a:endParaRPr lang="en-US" dirty="0"/>
          </a:p>
        </p:txBody>
      </p:sp>
      <p:pic>
        <p:nvPicPr>
          <p:cNvPr id="7" name="Content Placeholder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90242" y="2127279"/>
            <a:ext cx="3657600" cy="2639984"/>
          </a:xfrm>
          <a:prstGeom prst="rect">
            <a:avLst/>
          </a:prstGeom>
        </p:spPr>
      </p:pic>
    </p:spTree>
    <p:extLst>
      <p:ext uri="{BB962C8B-B14F-4D97-AF65-F5344CB8AC3E}">
        <p14:creationId xmlns:p14="http://schemas.microsoft.com/office/powerpoint/2010/main" val="308583478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Problems with Derivative action</a:t>
            </a:r>
            <a:endParaRPr lang="en-GB" dirty="0"/>
          </a:p>
        </p:txBody>
      </p:sp>
      <p:sp>
        <p:nvSpPr>
          <p:cNvPr id="7" name="Content Placeholder 6"/>
          <p:cNvSpPr>
            <a:spLocks noGrp="1"/>
          </p:cNvSpPr>
          <p:nvPr>
            <p:ph sz="half" idx="1"/>
          </p:nvPr>
        </p:nvSpPr>
        <p:spPr/>
        <p:txBody>
          <a:bodyPr/>
          <a:lstStyle/>
          <a:p>
            <a:pPr marL="36576" indent="0">
              <a:buNone/>
            </a:pPr>
            <a:r>
              <a:rPr lang="en-US" dirty="0"/>
              <a:t>We know that a derivative amplifies quick changes.</a:t>
            </a:r>
          </a:p>
          <a:p>
            <a:pPr marL="36576" indent="0">
              <a:buNone/>
            </a:pPr>
            <a:r>
              <a:rPr lang="en-US" dirty="0"/>
              <a:t>We can get problems if MV is noisy.</a:t>
            </a:r>
          </a:p>
          <a:p>
            <a:pPr marL="36576" indent="0">
              <a:buNone/>
            </a:pPr>
            <a:r>
              <a:rPr lang="en-US" dirty="0"/>
              <a:t>Solution is to add low pass filter</a:t>
            </a:r>
          </a:p>
          <a:p>
            <a:pPr marL="36576" indent="0">
              <a:buNone/>
            </a:pPr>
            <a:endParaRPr lang="en-GB" dirty="0"/>
          </a:p>
        </p:txBody>
      </p:sp>
      <p:pic>
        <p:nvPicPr>
          <p:cNvPr id="9" name="Content Placeholder 8"/>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4267200" y="1309948"/>
            <a:ext cx="3657600" cy="3042717"/>
          </a:xfrm>
        </p:spPr>
      </p:pic>
      <p:sp>
        <p:nvSpPr>
          <p:cNvPr id="5" name="Footer Placeholder 4"/>
          <p:cNvSpPr>
            <a:spLocks noGrp="1"/>
          </p:cNvSpPr>
          <p:nvPr>
            <p:ph type="ftr" sz="quarter" idx="3"/>
          </p:nvPr>
        </p:nvSpPr>
        <p:spPr/>
        <p:txBody>
          <a:bodyPr/>
          <a:lstStyle/>
          <a:p>
            <a:r>
              <a:rPr lang="en-US"/>
              <a:t>Document reference</a:t>
            </a:r>
            <a:endParaRPr lang="en-US" dirty="0"/>
          </a:p>
        </p:txBody>
      </p:sp>
      <p:sp>
        <p:nvSpPr>
          <p:cNvPr id="6" name="Slide Number Placeholder 5"/>
          <p:cNvSpPr>
            <a:spLocks noGrp="1"/>
          </p:cNvSpPr>
          <p:nvPr>
            <p:ph type="sldNum" sz="quarter" idx="4"/>
          </p:nvPr>
        </p:nvSpPr>
        <p:spPr/>
        <p:txBody>
          <a:bodyPr/>
          <a:lstStyle/>
          <a:p>
            <a:fld id="{17918391-D411-FE40-AAD7-861AE5233E0E}" type="slidenum">
              <a:rPr lang="en-US" smtClean="0"/>
              <a:pPr/>
              <a:t>45</a:t>
            </a:fld>
            <a:endParaRPr lang="en-US" dirty="0"/>
          </a:p>
        </p:txBody>
      </p:sp>
      <p:sp>
        <p:nvSpPr>
          <p:cNvPr id="4" name="Date Placeholder 3"/>
          <p:cNvSpPr>
            <a:spLocks noGrp="1"/>
          </p:cNvSpPr>
          <p:nvPr>
            <p:ph type="dt" sz="half" idx="4294967295"/>
          </p:nvPr>
        </p:nvSpPr>
        <p:spPr>
          <a:xfrm>
            <a:off x="0" y="4772025"/>
            <a:ext cx="2133600" cy="273050"/>
          </a:xfrm>
        </p:spPr>
        <p:txBody>
          <a:bodyPr/>
          <a:lstStyle/>
          <a:p>
            <a:fld id="{B4BFD808-6B56-4447-9401-2398D08EE3C0}" type="datetime1">
              <a:rPr lang="en-US" smtClean="0"/>
              <a:pPr/>
              <a:t>10/19/2021</a:t>
            </a:fld>
            <a:endParaRPr lang="en-US" dirty="0"/>
          </a:p>
        </p:txBody>
      </p:sp>
    </p:spTree>
    <p:extLst>
      <p:ext uri="{BB962C8B-B14F-4D97-AF65-F5344CB8AC3E}">
        <p14:creationId xmlns:p14="http://schemas.microsoft.com/office/powerpoint/2010/main" val="255495678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normAutofit fontScale="90000"/>
          </a:bodyPr>
          <a:lstStyle/>
          <a:p>
            <a:r>
              <a:rPr lang="en-US" dirty="0"/>
              <a:t>Derivative with filter</a:t>
            </a:r>
            <a:endParaRPr lang="en-GB" dirty="0"/>
          </a:p>
        </p:txBody>
      </p:sp>
      <mc:AlternateContent xmlns:mc="http://schemas.openxmlformats.org/markup-compatibility/2006" xmlns:a14="http://schemas.microsoft.com/office/drawing/2010/main">
        <mc:Choice Requires="a14">
          <p:sp>
            <p:nvSpPr>
              <p:cNvPr id="9" name="Content Placeholder 8"/>
              <p:cNvSpPr>
                <a:spLocks noGrp="1"/>
              </p:cNvSpPr>
              <p:nvPr>
                <p:ph idx="1"/>
              </p:nvPr>
            </p:nvSpPr>
            <p:spPr/>
            <p:txBody>
              <a:bodyPr/>
              <a:lstStyle/>
              <a:p>
                <a:pPr marL="36576" indent="0">
                  <a:buNone/>
                </a:pPr>
                <a:r>
                  <a:rPr lang="en-US" dirty="0"/>
                  <a:t>We already have:</a:t>
                </a:r>
              </a:p>
              <a:p>
                <a:pPr marL="36576" indent="0">
                  <a:buNone/>
                </a:pPr>
                <a14:m>
                  <m:oMathPara xmlns:m="http://schemas.openxmlformats.org/officeDocument/2006/math">
                    <m:oMathParaPr>
                      <m:jc m:val="centerGroup"/>
                    </m:oMathParaPr>
                    <m:oMath xmlns:m="http://schemas.openxmlformats.org/officeDocument/2006/math">
                      <m:r>
                        <a:rPr lang="en-US" b="1" i="1">
                          <a:latin typeface="Cambria Math" panose="02040503050406030204" pitchFamily="18" charset="0"/>
                        </a:rPr>
                        <m:t>𝒖</m:t>
                      </m:r>
                      <m:r>
                        <a:rPr lang="en-US" b="1" i="1">
                          <a:latin typeface="Cambria Math" panose="02040503050406030204" pitchFamily="18" charset="0"/>
                        </a:rPr>
                        <m:t>=</m:t>
                      </m:r>
                      <m:sSub>
                        <m:sSubPr>
                          <m:ctrlPr>
                            <a:rPr lang="en-US" b="1" i="1">
                              <a:latin typeface="Cambria Math" panose="02040503050406030204" pitchFamily="18" charset="0"/>
                            </a:rPr>
                          </m:ctrlPr>
                        </m:sSubPr>
                        <m:e>
                          <m:r>
                            <a:rPr lang="en-US" b="1" i="1">
                              <a:latin typeface="Cambria Math" panose="02040503050406030204" pitchFamily="18" charset="0"/>
                            </a:rPr>
                            <m:t>𝒌</m:t>
                          </m:r>
                        </m:e>
                        <m:sub>
                          <m:r>
                            <a:rPr lang="en-US" b="1" i="1">
                              <a:latin typeface="Cambria Math" panose="02040503050406030204" pitchFamily="18" charset="0"/>
                            </a:rPr>
                            <m:t>𝒑</m:t>
                          </m:r>
                        </m:sub>
                      </m:sSub>
                      <m:sSub>
                        <m:sSubPr>
                          <m:ctrlPr>
                            <a:rPr lang="en-US" b="1" i="1">
                              <a:latin typeface="Cambria Math" panose="02040503050406030204" pitchFamily="18" charset="0"/>
                            </a:rPr>
                          </m:ctrlPr>
                        </m:sSubPr>
                        <m:e>
                          <m:r>
                            <a:rPr lang="en-US" b="1" i="1">
                              <a:latin typeface="Cambria Math" panose="02040503050406030204" pitchFamily="18" charset="0"/>
                            </a:rPr>
                            <m:t>𝑻</m:t>
                          </m:r>
                        </m:e>
                        <m:sub>
                          <m:r>
                            <a:rPr lang="en-US" b="1" i="1">
                              <a:latin typeface="Cambria Math" panose="02040503050406030204" pitchFamily="18" charset="0"/>
                            </a:rPr>
                            <m:t>𝒅</m:t>
                          </m:r>
                        </m:sub>
                      </m:sSub>
                      <m:f>
                        <m:fPr>
                          <m:ctrlPr>
                            <a:rPr lang="en-US" b="1" i="1">
                              <a:latin typeface="Cambria Math" panose="02040503050406030204" pitchFamily="18" charset="0"/>
                            </a:rPr>
                          </m:ctrlPr>
                        </m:fPr>
                        <m:num>
                          <m:r>
                            <a:rPr lang="en-US" b="1" i="1">
                              <a:latin typeface="Cambria Math" panose="02040503050406030204" pitchFamily="18" charset="0"/>
                            </a:rPr>
                            <m:t>𝒅𝒆</m:t>
                          </m:r>
                          <m:r>
                            <a:rPr lang="en-US" b="1" i="1">
                              <a:latin typeface="Cambria Math" panose="02040503050406030204" pitchFamily="18" charset="0"/>
                            </a:rPr>
                            <m:t>(</m:t>
                          </m:r>
                          <m:r>
                            <a:rPr lang="en-US" b="1" i="1">
                              <a:latin typeface="Cambria Math" panose="02040503050406030204" pitchFamily="18" charset="0"/>
                            </a:rPr>
                            <m:t>𝒕</m:t>
                          </m:r>
                          <m:r>
                            <a:rPr lang="en-US" b="1" i="1">
                              <a:latin typeface="Cambria Math" panose="02040503050406030204" pitchFamily="18" charset="0"/>
                            </a:rPr>
                            <m:t>)</m:t>
                          </m:r>
                        </m:num>
                        <m:den>
                          <m:r>
                            <a:rPr lang="en-US" b="1" i="1">
                              <a:latin typeface="Cambria Math" panose="02040503050406030204" pitchFamily="18" charset="0"/>
                            </a:rPr>
                            <m:t>𝒅𝒕</m:t>
                          </m:r>
                        </m:den>
                      </m:f>
                    </m:oMath>
                  </m:oMathPara>
                </a14:m>
                <a:endParaRPr lang="en-US" dirty="0"/>
              </a:p>
              <a:p>
                <a:pPr marL="36576" indent="0">
                  <a:buNone/>
                </a:pPr>
                <a:r>
                  <a:rPr lang="en-US" dirty="0"/>
                  <a:t>Equations will get messy if we add a filter in time domain!  Let’s use Laplace! Then we can use algebra instead of calculus.</a:t>
                </a:r>
              </a:p>
              <a:p>
                <a:pPr marL="36576" indent="0">
                  <a:buNone/>
                </a:pPr>
                <a:endParaRPr lang="en-GB" dirty="0"/>
              </a:p>
            </p:txBody>
          </p:sp>
        </mc:Choice>
        <mc:Fallback xmlns="">
          <p:sp>
            <p:nvSpPr>
              <p:cNvPr id="9" name="Content Placeholder 8"/>
              <p:cNvSpPr>
                <a:spLocks noGrp="1" noRot="1" noChangeAspect="1" noMove="1" noResize="1" noEditPoints="1" noAdjustHandles="1" noChangeArrowheads="1" noChangeShapeType="1" noTextEdit="1"/>
              </p:cNvSpPr>
              <p:nvPr>
                <p:ph idx="1"/>
              </p:nvPr>
            </p:nvSpPr>
            <p:spPr>
              <a:blipFill>
                <a:blip r:embed="rId2"/>
                <a:stretch>
                  <a:fillRect l="-1259" t="-2471"/>
                </a:stretch>
              </a:blipFill>
            </p:spPr>
            <p:txBody>
              <a:bodyPr/>
              <a:lstStyle/>
              <a:p>
                <a:r>
                  <a:rPr lang="en-GB">
                    <a:noFill/>
                  </a:rPr>
                  <a:t> </a:t>
                </a:r>
              </a:p>
            </p:txBody>
          </p:sp>
        </mc:Fallback>
      </mc:AlternateContent>
      <p:sp>
        <p:nvSpPr>
          <p:cNvPr id="6" name="Footer Placeholder 5"/>
          <p:cNvSpPr>
            <a:spLocks noGrp="1"/>
          </p:cNvSpPr>
          <p:nvPr>
            <p:ph type="ftr" sz="quarter" idx="3"/>
          </p:nvPr>
        </p:nvSpPr>
        <p:spPr/>
        <p:txBody>
          <a:bodyPr/>
          <a:lstStyle/>
          <a:p>
            <a:r>
              <a:rPr lang="en-US"/>
              <a:t>Document reference</a:t>
            </a:r>
            <a:endParaRPr lang="en-US" dirty="0"/>
          </a:p>
        </p:txBody>
      </p:sp>
      <p:sp>
        <p:nvSpPr>
          <p:cNvPr id="7" name="Slide Number Placeholder 6"/>
          <p:cNvSpPr>
            <a:spLocks noGrp="1"/>
          </p:cNvSpPr>
          <p:nvPr>
            <p:ph type="sldNum" sz="quarter" idx="4"/>
          </p:nvPr>
        </p:nvSpPr>
        <p:spPr/>
        <p:txBody>
          <a:bodyPr/>
          <a:lstStyle/>
          <a:p>
            <a:fld id="{17918391-D411-FE40-AAD7-861AE5233E0E}" type="slidenum">
              <a:rPr lang="en-US" smtClean="0"/>
              <a:pPr/>
              <a:t>46</a:t>
            </a:fld>
            <a:endParaRPr lang="en-US" dirty="0"/>
          </a:p>
        </p:txBody>
      </p:sp>
      <p:sp>
        <p:nvSpPr>
          <p:cNvPr id="5" name="Date Placeholder 4"/>
          <p:cNvSpPr>
            <a:spLocks noGrp="1"/>
          </p:cNvSpPr>
          <p:nvPr>
            <p:ph type="dt" sz="half" idx="4294967295"/>
          </p:nvPr>
        </p:nvSpPr>
        <p:spPr>
          <a:xfrm>
            <a:off x="0" y="4772025"/>
            <a:ext cx="2133600" cy="273050"/>
          </a:xfrm>
        </p:spPr>
        <p:txBody>
          <a:bodyPr/>
          <a:lstStyle/>
          <a:p>
            <a:fld id="{B4BFD808-6B56-4447-9401-2398D08EE3C0}" type="datetime1">
              <a:rPr lang="en-US" smtClean="0"/>
              <a:pPr/>
              <a:t>10/19/2021</a:t>
            </a:fld>
            <a:endParaRPr lang="en-US" dirty="0"/>
          </a:p>
        </p:txBody>
      </p:sp>
    </p:spTree>
    <p:extLst>
      <p:ext uri="{BB962C8B-B14F-4D97-AF65-F5344CB8AC3E}">
        <p14:creationId xmlns:p14="http://schemas.microsoft.com/office/powerpoint/2010/main" val="260442306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Derivative with filter</a:t>
            </a:r>
            <a:endParaRPr lang="en-GB"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pPr marL="36576" indent="0">
                  <a:buNone/>
                </a:pPr>
                <a:r>
                  <a:rPr lang="en-US" dirty="0"/>
                  <a:t>Laplace transform frequency variable </a:t>
                </a:r>
                <a:r>
                  <a:rPr lang="en-US" i="1" dirty="0"/>
                  <a:t>s</a:t>
                </a:r>
                <a:r>
                  <a:rPr lang="en-US" dirty="0"/>
                  <a:t> is also an operator. Multiplication by </a:t>
                </a:r>
                <a:r>
                  <a:rPr lang="en-US" i="1" dirty="0"/>
                  <a:t>s</a:t>
                </a:r>
                <a:r>
                  <a:rPr lang="en-US" dirty="0"/>
                  <a:t> is derivation, and division is integration. So the derivative part is now</a:t>
                </a:r>
              </a:p>
              <a:p>
                <a:pPr marL="36576" indent="0" algn="ctr">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𝑈</m:t>
                      </m:r>
                      <m:d>
                        <m:dPr>
                          <m:ctrlPr>
                            <a:rPr lang="en-US" b="0" i="1" smtClean="0">
                              <a:latin typeface="Cambria Math" panose="02040503050406030204" pitchFamily="18" charset="0"/>
                            </a:rPr>
                          </m:ctrlPr>
                        </m:dPr>
                        <m:e>
                          <m:r>
                            <a:rPr lang="en-US" b="0" i="1" smtClean="0">
                              <a:latin typeface="Cambria Math" panose="02040503050406030204" pitchFamily="18" charset="0"/>
                            </a:rPr>
                            <m:t>𝑠</m:t>
                          </m:r>
                        </m:e>
                      </m:d>
                      <m:r>
                        <a:rPr lang="en-US" b="0" i="1" smtClean="0">
                          <a:latin typeface="Cambria Math" panose="02040503050406030204" pitchFamily="18" charset="0"/>
                        </a:rPr>
                        <m:t>= </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𝑘</m:t>
                          </m:r>
                        </m:e>
                        <m:sub>
                          <m:r>
                            <a:rPr lang="en-US" b="0" i="1" smtClean="0">
                              <a:latin typeface="Cambria Math" panose="02040503050406030204" pitchFamily="18" charset="0"/>
                            </a:rPr>
                            <m:t>𝑝</m:t>
                          </m:r>
                        </m:sub>
                      </m:sSub>
                      <m:sSub>
                        <m:sSubPr>
                          <m:ctrlPr>
                            <a:rPr lang="en-US" b="0" i="1" smtClean="0">
                              <a:latin typeface="Cambria Math" panose="02040503050406030204" pitchFamily="18" charset="0"/>
                            </a:rPr>
                          </m:ctrlPr>
                        </m:sSubPr>
                        <m:e>
                          <m:r>
                            <a:rPr lang="en-US" b="0" i="1" smtClean="0">
                              <a:latin typeface="Cambria Math" panose="02040503050406030204" pitchFamily="18" charset="0"/>
                            </a:rPr>
                            <m:t>𝑇</m:t>
                          </m:r>
                        </m:e>
                        <m:sub>
                          <m:r>
                            <a:rPr lang="en-US" b="0" i="1" smtClean="0">
                              <a:latin typeface="Cambria Math" panose="02040503050406030204" pitchFamily="18" charset="0"/>
                            </a:rPr>
                            <m:t>𝑑</m:t>
                          </m:r>
                        </m:sub>
                      </m:sSub>
                      <m:r>
                        <a:rPr lang="en-US" b="0" i="1" smtClean="0">
                          <a:latin typeface="Cambria Math" panose="02040503050406030204" pitchFamily="18" charset="0"/>
                        </a:rPr>
                        <m:t>𝑠𝐸</m:t>
                      </m:r>
                      <m:r>
                        <a:rPr lang="en-US" b="0" i="1" smtClean="0">
                          <a:latin typeface="Cambria Math" panose="02040503050406030204" pitchFamily="18" charset="0"/>
                        </a:rPr>
                        <m:t>(</m:t>
                      </m:r>
                      <m:r>
                        <a:rPr lang="en-US" b="0" i="1" smtClean="0">
                          <a:latin typeface="Cambria Math" panose="02040503050406030204" pitchFamily="18" charset="0"/>
                        </a:rPr>
                        <m:t>𝑠</m:t>
                      </m:r>
                      <m:r>
                        <a:rPr lang="en-US" b="0" i="1" smtClean="0">
                          <a:latin typeface="Cambria Math" panose="02040503050406030204" pitchFamily="18" charset="0"/>
                        </a:rPr>
                        <m:t>)</m:t>
                      </m:r>
                    </m:oMath>
                  </m:oMathPara>
                </a14:m>
                <a:endParaRPr lang="en-US" dirty="0"/>
              </a:p>
              <a:p>
                <a:pPr marL="36576" indent="0">
                  <a:buNone/>
                </a:pPr>
                <a:endParaRPr lang="en-US" dirty="0"/>
              </a:p>
              <a:p>
                <a:pPr marL="36576" indent="0">
                  <a:buNone/>
                </a:pPr>
                <a:endParaRPr lang="en-GB" dirty="0"/>
              </a:p>
              <a:p>
                <a:pPr marL="36576" indent="0">
                  <a:buNone/>
                </a:pPr>
                <a:endParaRPr lang="en-GB"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l="-1259" t="-2471"/>
                </a:stretch>
              </a:blipFill>
            </p:spPr>
            <p:txBody>
              <a:bodyPr/>
              <a:lstStyle/>
              <a:p>
                <a:r>
                  <a:rPr lang="en-GB">
                    <a:noFill/>
                  </a:rPr>
                  <a:t> </a:t>
                </a:r>
              </a:p>
            </p:txBody>
          </p:sp>
        </mc:Fallback>
      </mc:AlternateContent>
      <p:sp>
        <p:nvSpPr>
          <p:cNvPr id="4" name="Date Placeholder 3"/>
          <p:cNvSpPr>
            <a:spLocks noGrp="1"/>
          </p:cNvSpPr>
          <p:nvPr>
            <p:ph type="dt" sz="half" idx="2"/>
          </p:nvPr>
        </p:nvSpPr>
        <p:spPr/>
        <p:txBody>
          <a:bodyPr/>
          <a:lstStyle/>
          <a:p>
            <a:fld id="{B4BFD808-6B56-4447-9401-2398D08EE3C0}" type="datetime1">
              <a:rPr lang="en-US" smtClean="0"/>
              <a:pPr/>
              <a:t>10/19/2021</a:t>
            </a:fld>
            <a:endParaRPr lang="en-US" dirty="0"/>
          </a:p>
        </p:txBody>
      </p:sp>
      <p:sp>
        <p:nvSpPr>
          <p:cNvPr id="5" name="Footer Placeholder 4"/>
          <p:cNvSpPr>
            <a:spLocks noGrp="1"/>
          </p:cNvSpPr>
          <p:nvPr>
            <p:ph type="ftr" sz="quarter" idx="3"/>
          </p:nvPr>
        </p:nvSpPr>
        <p:spPr/>
        <p:txBody>
          <a:bodyPr/>
          <a:lstStyle/>
          <a:p>
            <a:r>
              <a:rPr lang="en-US"/>
              <a:t>Document reference</a:t>
            </a:r>
            <a:endParaRPr lang="en-US" dirty="0"/>
          </a:p>
        </p:txBody>
      </p:sp>
      <p:sp>
        <p:nvSpPr>
          <p:cNvPr id="6" name="Slide Number Placeholder 5"/>
          <p:cNvSpPr>
            <a:spLocks noGrp="1"/>
          </p:cNvSpPr>
          <p:nvPr>
            <p:ph type="sldNum" sz="quarter" idx="4"/>
          </p:nvPr>
        </p:nvSpPr>
        <p:spPr/>
        <p:txBody>
          <a:bodyPr/>
          <a:lstStyle/>
          <a:p>
            <a:fld id="{17918391-D411-FE40-AAD7-861AE5233E0E}" type="slidenum">
              <a:rPr lang="en-US" smtClean="0"/>
              <a:pPr/>
              <a:t>47</a:t>
            </a:fld>
            <a:endParaRPr lang="en-US" dirty="0"/>
          </a:p>
        </p:txBody>
      </p:sp>
    </p:spTree>
    <p:extLst>
      <p:ext uri="{BB962C8B-B14F-4D97-AF65-F5344CB8AC3E}">
        <p14:creationId xmlns:p14="http://schemas.microsoft.com/office/powerpoint/2010/main" val="145410819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Derivative with filter</a:t>
            </a:r>
            <a:endParaRPr lang="en-GB"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lnSpcReduction="10000"/>
              </a:bodyPr>
              <a:lstStyle/>
              <a:p>
                <a:pPr marL="36576" indent="0">
                  <a:buNone/>
                </a:pPr>
                <a:r>
                  <a:rPr lang="en-US" dirty="0"/>
                  <a:t>We add a low pass filter:</a:t>
                </a:r>
              </a:p>
              <a:p>
                <a:pPr marL="36576" indent="0" algn="ctr">
                  <a:buNone/>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𝑈</m:t>
                      </m:r>
                      <m:d>
                        <m:dPr>
                          <m:ctrlPr>
                            <a:rPr lang="en-US" i="1">
                              <a:latin typeface="Cambria Math" panose="02040503050406030204" pitchFamily="18" charset="0"/>
                            </a:rPr>
                          </m:ctrlPr>
                        </m:dPr>
                        <m:e>
                          <m:r>
                            <a:rPr lang="en-US" i="1">
                              <a:latin typeface="Cambria Math" panose="02040503050406030204" pitchFamily="18" charset="0"/>
                            </a:rPr>
                            <m:t>𝑠</m:t>
                          </m:r>
                        </m:e>
                      </m:d>
                      <m:r>
                        <a:rPr lang="en-US" i="1">
                          <a:latin typeface="Cambria Math" panose="02040503050406030204" pitchFamily="18" charset="0"/>
                        </a:rPr>
                        <m:t>= </m:t>
                      </m:r>
                      <m:f>
                        <m:fPr>
                          <m:ctrlPr>
                            <a:rPr lang="en-US" i="1" smtClean="0">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𝑘</m:t>
                              </m:r>
                            </m:e>
                            <m:sub>
                              <m:r>
                                <a:rPr lang="en-US" i="1">
                                  <a:latin typeface="Cambria Math" panose="02040503050406030204" pitchFamily="18" charset="0"/>
                                </a:rPr>
                                <m:t>𝑝</m:t>
                              </m:r>
                            </m:sub>
                          </m:sSub>
                          <m:sSub>
                            <m:sSubPr>
                              <m:ctrlPr>
                                <a:rPr lang="en-US" i="1">
                                  <a:latin typeface="Cambria Math" panose="02040503050406030204" pitchFamily="18" charset="0"/>
                                </a:rPr>
                              </m:ctrlPr>
                            </m:sSubPr>
                            <m:e>
                              <m:r>
                                <a:rPr lang="en-US" i="1">
                                  <a:latin typeface="Cambria Math" panose="02040503050406030204" pitchFamily="18" charset="0"/>
                                </a:rPr>
                                <m:t>𝑇</m:t>
                              </m:r>
                            </m:e>
                            <m:sub>
                              <m:r>
                                <a:rPr lang="en-US" i="1">
                                  <a:latin typeface="Cambria Math" panose="02040503050406030204" pitchFamily="18" charset="0"/>
                                </a:rPr>
                                <m:t>𝑑</m:t>
                              </m:r>
                            </m:sub>
                          </m:sSub>
                          <m:r>
                            <a:rPr lang="en-US" i="1">
                              <a:latin typeface="Cambria Math" panose="02040503050406030204" pitchFamily="18" charset="0"/>
                            </a:rPr>
                            <m:t>𝑠</m:t>
                          </m:r>
                        </m:num>
                        <m:den>
                          <m:r>
                            <a:rPr lang="en-US" b="0" i="1" smtClean="0">
                              <a:latin typeface="Cambria Math" panose="02040503050406030204" pitchFamily="18" charset="0"/>
                            </a:rPr>
                            <m:t>1+</m:t>
                          </m:r>
                          <m:f>
                            <m:fPr>
                              <m:ctrlPr>
                                <a:rPr lang="en-US" b="0" i="1" smtClean="0">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𝑇</m:t>
                                  </m:r>
                                </m:e>
                                <m:sub>
                                  <m:r>
                                    <a:rPr lang="en-US" i="1">
                                      <a:latin typeface="Cambria Math" panose="02040503050406030204" pitchFamily="18" charset="0"/>
                                    </a:rPr>
                                    <m:t>𝑑</m:t>
                                  </m:r>
                                </m:sub>
                              </m:sSub>
                            </m:num>
                            <m:den>
                              <m:sSub>
                                <m:sSubPr>
                                  <m:ctrlPr>
                                    <a:rPr lang="en-US" i="1">
                                      <a:latin typeface="Cambria Math" panose="02040503050406030204" pitchFamily="18" charset="0"/>
                                    </a:rPr>
                                  </m:ctrlPr>
                                </m:sSubPr>
                                <m:e>
                                  <m:r>
                                    <a:rPr lang="en-US" i="1">
                                      <a:latin typeface="Cambria Math" panose="02040503050406030204" pitchFamily="18" charset="0"/>
                                    </a:rPr>
                                    <m:t>𝑇</m:t>
                                  </m:r>
                                </m:e>
                                <m:sub>
                                  <m:r>
                                    <a:rPr lang="en-US" b="0" i="1" smtClean="0">
                                      <a:latin typeface="Cambria Math" panose="02040503050406030204" pitchFamily="18" charset="0"/>
                                    </a:rPr>
                                    <m:t>𝑑𝑠</m:t>
                                  </m:r>
                                </m:sub>
                              </m:sSub>
                            </m:den>
                          </m:f>
                          <m:r>
                            <a:rPr lang="en-US" b="0" i="1" smtClean="0">
                              <a:latin typeface="Cambria Math" panose="02040503050406030204" pitchFamily="18" charset="0"/>
                            </a:rPr>
                            <m:t>𝑠</m:t>
                          </m:r>
                        </m:den>
                      </m:f>
                      <m:r>
                        <a:rPr lang="en-US" i="1">
                          <a:latin typeface="Cambria Math" panose="02040503050406030204" pitchFamily="18" charset="0"/>
                        </a:rPr>
                        <m:t>𝐸</m:t>
                      </m:r>
                      <m:r>
                        <a:rPr lang="en-US" i="1">
                          <a:latin typeface="Cambria Math" panose="02040503050406030204" pitchFamily="18" charset="0"/>
                        </a:rPr>
                        <m:t>(</m:t>
                      </m:r>
                      <m:r>
                        <a:rPr lang="en-US" i="1">
                          <a:latin typeface="Cambria Math" panose="02040503050406030204" pitchFamily="18" charset="0"/>
                        </a:rPr>
                        <m:t>𝑠</m:t>
                      </m:r>
                      <m:r>
                        <a:rPr lang="en-US" i="1">
                          <a:latin typeface="Cambria Math" panose="02040503050406030204" pitchFamily="18" charset="0"/>
                        </a:rPr>
                        <m:t>)</m:t>
                      </m:r>
                    </m:oMath>
                  </m:oMathPara>
                </a14:m>
                <a:endParaRPr lang="en-US" dirty="0"/>
              </a:p>
              <a:p>
                <a:pPr marL="36576" indent="0">
                  <a:buNone/>
                </a:pPr>
                <a:r>
                  <a:rPr lang="en-US" dirty="0"/>
                  <a:t>Now we have another parameter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𝑇</m:t>
                        </m:r>
                      </m:e>
                      <m:sub>
                        <m:r>
                          <a:rPr lang="en-US" i="1">
                            <a:latin typeface="Cambria Math" panose="02040503050406030204" pitchFamily="18" charset="0"/>
                          </a:rPr>
                          <m:t>𝑑𝑠</m:t>
                        </m:r>
                      </m:sub>
                    </m:sSub>
                  </m:oMath>
                </a14:m>
                <a:r>
                  <a:rPr lang="en-GB" dirty="0"/>
                  <a:t>which is the filter bandwidth. So introducing derivative action requires two more parameters!</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l="-1259" t="-3992" b="-4183"/>
                </a:stretch>
              </a:blipFill>
            </p:spPr>
            <p:txBody>
              <a:bodyPr/>
              <a:lstStyle/>
              <a:p>
                <a:r>
                  <a:rPr lang="en-GB">
                    <a:noFill/>
                  </a:rPr>
                  <a:t> </a:t>
                </a:r>
              </a:p>
            </p:txBody>
          </p:sp>
        </mc:Fallback>
      </mc:AlternateContent>
      <p:sp>
        <p:nvSpPr>
          <p:cNvPr id="4" name="Date Placeholder 3"/>
          <p:cNvSpPr>
            <a:spLocks noGrp="1"/>
          </p:cNvSpPr>
          <p:nvPr>
            <p:ph type="dt" sz="half" idx="2"/>
          </p:nvPr>
        </p:nvSpPr>
        <p:spPr/>
        <p:txBody>
          <a:bodyPr/>
          <a:lstStyle/>
          <a:p>
            <a:fld id="{B4BFD808-6B56-4447-9401-2398D08EE3C0}" type="datetime1">
              <a:rPr lang="en-US" smtClean="0"/>
              <a:pPr/>
              <a:t>10/19/2021</a:t>
            </a:fld>
            <a:endParaRPr lang="en-US" dirty="0"/>
          </a:p>
        </p:txBody>
      </p:sp>
      <p:sp>
        <p:nvSpPr>
          <p:cNvPr id="5" name="Footer Placeholder 4"/>
          <p:cNvSpPr>
            <a:spLocks noGrp="1"/>
          </p:cNvSpPr>
          <p:nvPr>
            <p:ph type="ftr" sz="quarter" idx="3"/>
          </p:nvPr>
        </p:nvSpPr>
        <p:spPr/>
        <p:txBody>
          <a:bodyPr/>
          <a:lstStyle/>
          <a:p>
            <a:r>
              <a:rPr lang="en-US"/>
              <a:t>Document reference</a:t>
            </a:r>
            <a:endParaRPr lang="en-US" dirty="0"/>
          </a:p>
        </p:txBody>
      </p:sp>
      <p:sp>
        <p:nvSpPr>
          <p:cNvPr id="6" name="Slide Number Placeholder 5"/>
          <p:cNvSpPr>
            <a:spLocks noGrp="1"/>
          </p:cNvSpPr>
          <p:nvPr>
            <p:ph type="sldNum" sz="quarter" idx="4"/>
          </p:nvPr>
        </p:nvSpPr>
        <p:spPr/>
        <p:txBody>
          <a:bodyPr/>
          <a:lstStyle/>
          <a:p>
            <a:fld id="{17918391-D411-FE40-AAD7-861AE5233E0E}" type="slidenum">
              <a:rPr lang="en-US" smtClean="0"/>
              <a:pPr/>
              <a:t>48</a:t>
            </a:fld>
            <a:endParaRPr lang="en-US" dirty="0"/>
          </a:p>
        </p:txBody>
      </p:sp>
    </p:spTree>
    <p:extLst>
      <p:ext uri="{BB962C8B-B14F-4D97-AF65-F5344CB8AC3E}">
        <p14:creationId xmlns:p14="http://schemas.microsoft.com/office/powerpoint/2010/main" val="321337872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Full PID equation</a:t>
            </a:r>
            <a:endParaRPr lang="en-GB"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pPr marL="36576" indent="0">
                  <a:buNone/>
                </a:pPr>
                <a:r>
                  <a:rPr lang="en-US" dirty="0"/>
                  <a:t>The complete PID controller now looks like:</a:t>
                </a:r>
              </a:p>
              <a:p>
                <a:pPr marL="36576" indent="0">
                  <a:buNone/>
                </a:pPr>
                <a:endParaRPr lang="en-US" dirty="0"/>
              </a:p>
              <a:p>
                <a:pPr marL="36576" indent="0" algn="ctr">
                  <a:buNone/>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𝑈</m:t>
                      </m:r>
                      <m:d>
                        <m:dPr>
                          <m:ctrlPr>
                            <a:rPr lang="en-US" i="1">
                              <a:latin typeface="Cambria Math" panose="02040503050406030204" pitchFamily="18" charset="0"/>
                            </a:rPr>
                          </m:ctrlPr>
                        </m:dPr>
                        <m:e>
                          <m:r>
                            <a:rPr lang="en-US" i="1">
                              <a:latin typeface="Cambria Math" panose="02040503050406030204" pitchFamily="18" charset="0"/>
                            </a:rPr>
                            <m:t>𝑠</m:t>
                          </m:r>
                        </m:e>
                      </m:d>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𝑘</m:t>
                          </m:r>
                        </m:e>
                        <m:sub>
                          <m:r>
                            <a:rPr lang="en-US" i="1">
                              <a:latin typeface="Cambria Math" panose="02040503050406030204" pitchFamily="18" charset="0"/>
                            </a:rPr>
                            <m:t>𝑝</m:t>
                          </m:r>
                        </m:sub>
                      </m:sSub>
                      <m:r>
                        <a:rPr lang="en-US" b="0" i="1" smtClean="0">
                          <a:latin typeface="Cambria Math" panose="02040503050406030204" pitchFamily="18" charset="0"/>
                        </a:rPr>
                        <m:t>𝐸</m:t>
                      </m:r>
                      <m:d>
                        <m:dPr>
                          <m:ctrlPr>
                            <a:rPr lang="en-US" b="0" i="1" smtClean="0">
                              <a:latin typeface="Cambria Math" panose="02040503050406030204" pitchFamily="18" charset="0"/>
                            </a:rPr>
                          </m:ctrlPr>
                        </m:dPr>
                        <m:e>
                          <m:r>
                            <a:rPr lang="en-US" b="0" i="1" smtClean="0">
                              <a:latin typeface="Cambria Math" panose="02040503050406030204" pitchFamily="18" charset="0"/>
                            </a:rPr>
                            <m:t>𝑠</m:t>
                          </m:r>
                        </m:e>
                      </m:d>
                      <m:r>
                        <a:rPr lang="en-US" b="0" i="1" smtClean="0">
                          <a:latin typeface="Cambria Math" panose="02040503050406030204" pitchFamily="18" charset="0"/>
                        </a:rPr>
                        <m:t>+</m:t>
                      </m:r>
                      <m:f>
                        <m:fPr>
                          <m:ctrlPr>
                            <a:rPr lang="en-US" i="1" smtClean="0">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𝑘</m:t>
                              </m:r>
                            </m:e>
                            <m:sub>
                              <m:r>
                                <a:rPr lang="en-US" i="1">
                                  <a:latin typeface="Cambria Math" panose="02040503050406030204" pitchFamily="18" charset="0"/>
                                </a:rPr>
                                <m:t>𝑝</m:t>
                              </m:r>
                            </m:sub>
                          </m:sSub>
                          <m:r>
                            <a:rPr lang="en-US" i="1">
                              <a:latin typeface="Cambria Math" panose="02040503050406030204" pitchFamily="18" charset="0"/>
                            </a:rPr>
                            <m:t>𝐸</m:t>
                          </m:r>
                          <m:d>
                            <m:dPr>
                              <m:ctrlPr>
                                <a:rPr lang="en-US" i="1">
                                  <a:latin typeface="Cambria Math" panose="02040503050406030204" pitchFamily="18" charset="0"/>
                                </a:rPr>
                              </m:ctrlPr>
                            </m:dPr>
                            <m:e>
                              <m:r>
                                <a:rPr lang="en-US" i="1">
                                  <a:latin typeface="Cambria Math" panose="02040503050406030204" pitchFamily="18" charset="0"/>
                                </a:rPr>
                                <m:t>𝑠</m:t>
                              </m:r>
                            </m:e>
                          </m:d>
                        </m:num>
                        <m:den>
                          <m:sSub>
                            <m:sSubPr>
                              <m:ctrlPr>
                                <a:rPr lang="en-US" i="1">
                                  <a:latin typeface="Cambria Math" panose="02040503050406030204" pitchFamily="18" charset="0"/>
                                </a:rPr>
                              </m:ctrlPr>
                            </m:sSubPr>
                            <m:e>
                              <m:r>
                                <a:rPr lang="en-US" i="1">
                                  <a:latin typeface="Cambria Math" panose="02040503050406030204" pitchFamily="18" charset="0"/>
                                </a:rPr>
                                <m:t>𝑇</m:t>
                              </m:r>
                            </m:e>
                            <m:sub>
                              <m:r>
                                <a:rPr lang="en-US" i="1">
                                  <a:latin typeface="Cambria Math" panose="02040503050406030204" pitchFamily="18" charset="0"/>
                                </a:rPr>
                                <m:t>𝑖</m:t>
                              </m:r>
                            </m:sub>
                          </m:sSub>
                          <m:r>
                            <a:rPr lang="en-US" b="0" i="1" smtClean="0">
                              <a:latin typeface="Cambria Math" panose="02040503050406030204" pitchFamily="18" charset="0"/>
                            </a:rPr>
                            <m:t>𝑠</m:t>
                          </m:r>
                        </m:den>
                      </m:f>
                      <m:r>
                        <a:rPr lang="en-US" b="0" i="1" smtClean="0">
                          <a:latin typeface="Cambria Math" panose="02040503050406030204" pitchFamily="18" charset="0"/>
                        </a:rPr>
                        <m:t>+</m:t>
                      </m:r>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𝑘</m:t>
                              </m:r>
                            </m:e>
                            <m:sub>
                              <m:r>
                                <a:rPr lang="en-US" i="1">
                                  <a:latin typeface="Cambria Math" panose="02040503050406030204" pitchFamily="18" charset="0"/>
                                </a:rPr>
                                <m:t>𝑝</m:t>
                              </m:r>
                            </m:sub>
                          </m:sSub>
                          <m:sSub>
                            <m:sSubPr>
                              <m:ctrlPr>
                                <a:rPr lang="en-US" i="1">
                                  <a:latin typeface="Cambria Math" panose="02040503050406030204" pitchFamily="18" charset="0"/>
                                </a:rPr>
                              </m:ctrlPr>
                            </m:sSubPr>
                            <m:e>
                              <m:r>
                                <a:rPr lang="en-US" i="1">
                                  <a:latin typeface="Cambria Math" panose="02040503050406030204" pitchFamily="18" charset="0"/>
                                </a:rPr>
                                <m:t>𝑇</m:t>
                              </m:r>
                            </m:e>
                            <m:sub>
                              <m:r>
                                <a:rPr lang="en-US" i="1">
                                  <a:latin typeface="Cambria Math" panose="02040503050406030204" pitchFamily="18" charset="0"/>
                                </a:rPr>
                                <m:t>𝑑</m:t>
                              </m:r>
                            </m:sub>
                          </m:sSub>
                          <m:r>
                            <a:rPr lang="en-US" i="1">
                              <a:latin typeface="Cambria Math" panose="02040503050406030204" pitchFamily="18" charset="0"/>
                            </a:rPr>
                            <m:t>𝑠</m:t>
                          </m:r>
                        </m:num>
                        <m:den>
                          <m:r>
                            <a:rPr lang="en-US" i="1">
                              <a:latin typeface="Cambria Math" panose="02040503050406030204" pitchFamily="18" charset="0"/>
                            </a:rPr>
                            <m:t>1+</m:t>
                          </m:r>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𝑇</m:t>
                                  </m:r>
                                </m:e>
                                <m:sub>
                                  <m:r>
                                    <a:rPr lang="en-US" i="1">
                                      <a:latin typeface="Cambria Math" panose="02040503050406030204" pitchFamily="18" charset="0"/>
                                    </a:rPr>
                                    <m:t>𝑑</m:t>
                                  </m:r>
                                </m:sub>
                              </m:sSub>
                            </m:num>
                            <m:den>
                              <m:sSub>
                                <m:sSubPr>
                                  <m:ctrlPr>
                                    <a:rPr lang="en-US" i="1">
                                      <a:latin typeface="Cambria Math" panose="02040503050406030204" pitchFamily="18" charset="0"/>
                                    </a:rPr>
                                  </m:ctrlPr>
                                </m:sSubPr>
                                <m:e>
                                  <m:r>
                                    <a:rPr lang="en-US" i="1">
                                      <a:latin typeface="Cambria Math" panose="02040503050406030204" pitchFamily="18" charset="0"/>
                                    </a:rPr>
                                    <m:t>𝑇</m:t>
                                  </m:r>
                                </m:e>
                                <m:sub>
                                  <m:r>
                                    <a:rPr lang="en-US" i="1">
                                      <a:latin typeface="Cambria Math" panose="02040503050406030204" pitchFamily="18" charset="0"/>
                                    </a:rPr>
                                    <m:t>𝑑𝑠</m:t>
                                  </m:r>
                                </m:sub>
                              </m:sSub>
                            </m:den>
                          </m:f>
                          <m:r>
                            <a:rPr lang="en-US" i="1">
                              <a:latin typeface="Cambria Math" panose="02040503050406030204" pitchFamily="18" charset="0"/>
                            </a:rPr>
                            <m:t>𝑠</m:t>
                          </m:r>
                        </m:den>
                      </m:f>
                      <m:r>
                        <a:rPr lang="en-US" i="1">
                          <a:latin typeface="Cambria Math" panose="02040503050406030204" pitchFamily="18" charset="0"/>
                        </a:rPr>
                        <m:t>𝐸</m:t>
                      </m:r>
                      <m:r>
                        <a:rPr lang="en-US" i="1">
                          <a:latin typeface="Cambria Math" panose="02040503050406030204" pitchFamily="18" charset="0"/>
                        </a:rPr>
                        <m:t>(</m:t>
                      </m:r>
                      <m:r>
                        <a:rPr lang="en-US" i="1">
                          <a:latin typeface="Cambria Math" panose="02040503050406030204" pitchFamily="18" charset="0"/>
                        </a:rPr>
                        <m:t>𝑠</m:t>
                      </m:r>
                      <m:r>
                        <a:rPr lang="en-US" i="1">
                          <a:latin typeface="Cambria Math" panose="02040503050406030204" pitchFamily="18" charset="0"/>
                        </a:rPr>
                        <m:t>)</m:t>
                      </m:r>
                    </m:oMath>
                  </m:oMathPara>
                </a14:m>
                <a:endParaRPr lang="en-US" dirty="0"/>
              </a:p>
              <a:p>
                <a:pPr marL="36576" indent="0" algn="ctr">
                  <a:buNone/>
                </a:pPr>
                <a:endParaRPr lang="en-GB"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l="-1259" t="-2471"/>
                </a:stretch>
              </a:blipFill>
            </p:spPr>
            <p:txBody>
              <a:bodyPr/>
              <a:lstStyle/>
              <a:p>
                <a:r>
                  <a:rPr lang="en-GB">
                    <a:noFill/>
                  </a:rPr>
                  <a:t> </a:t>
                </a:r>
              </a:p>
            </p:txBody>
          </p:sp>
        </mc:Fallback>
      </mc:AlternateContent>
      <p:sp>
        <p:nvSpPr>
          <p:cNvPr id="4" name="Date Placeholder 3"/>
          <p:cNvSpPr>
            <a:spLocks noGrp="1"/>
          </p:cNvSpPr>
          <p:nvPr>
            <p:ph type="dt" sz="half" idx="2"/>
          </p:nvPr>
        </p:nvSpPr>
        <p:spPr/>
        <p:txBody>
          <a:bodyPr/>
          <a:lstStyle/>
          <a:p>
            <a:fld id="{B4BFD808-6B56-4447-9401-2398D08EE3C0}" type="datetime1">
              <a:rPr lang="en-US" smtClean="0"/>
              <a:pPr/>
              <a:t>10/19/2021</a:t>
            </a:fld>
            <a:endParaRPr lang="en-US" dirty="0"/>
          </a:p>
        </p:txBody>
      </p:sp>
      <p:sp>
        <p:nvSpPr>
          <p:cNvPr id="5" name="Footer Placeholder 4"/>
          <p:cNvSpPr>
            <a:spLocks noGrp="1"/>
          </p:cNvSpPr>
          <p:nvPr>
            <p:ph type="ftr" sz="quarter" idx="3"/>
          </p:nvPr>
        </p:nvSpPr>
        <p:spPr/>
        <p:txBody>
          <a:bodyPr/>
          <a:lstStyle/>
          <a:p>
            <a:r>
              <a:rPr lang="en-US"/>
              <a:t>Document reference</a:t>
            </a:r>
            <a:endParaRPr lang="en-US" dirty="0"/>
          </a:p>
        </p:txBody>
      </p:sp>
      <p:sp>
        <p:nvSpPr>
          <p:cNvPr id="6" name="Slide Number Placeholder 5"/>
          <p:cNvSpPr>
            <a:spLocks noGrp="1"/>
          </p:cNvSpPr>
          <p:nvPr>
            <p:ph type="sldNum" sz="quarter" idx="4"/>
          </p:nvPr>
        </p:nvSpPr>
        <p:spPr/>
        <p:txBody>
          <a:bodyPr/>
          <a:lstStyle/>
          <a:p>
            <a:fld id="{17918391-D411-FE40-AAD7-861AE5233E0E}" type="slidenum">
              <a:rPr lang="en-US" smtClean="0"/>
              <a:pPr/>
              <a:t>49</a:t>
            </a:fld>
            <a:endParaRPr lang="en-US" dirty="0"/>
          </a:p>
        </p:txBody>
      </p:sp>
    </p:spTree>
    <p:extLst>
      <p:ext uri="{BB962C8B-B14F-4D97-AF65-F5344CB8AC3E}">
        <p14:creationId xmlns:p14="http://schemas.microsoft.com/office/powerpoint/2010/main" val="95331801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Full PID equation</a:t>
            </a:r>
            <a:endParaRPr lang="en-GB"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pPr marL="36576" indent="0">
                  <a:buNone/>
                </a:pPr>
                <a:r>
                  <a:rPr lang="en-US" dirty="0"/>
                  <a:t>This simplifies to:</a:t>
                </a:r>
              </a:p>
              <a:p>
                <a:pPr marL="36576" indent="0">
                  <a:buNone/>
                </a:pPr>
                <a:endParaRPr lang="en-US" dirty="0"/>
              </a:p>
              <a:p>
                <a:pPr marL="36576" indent="0" algn="ctr">
                  <a:buNone/>
                </a:pPr>
                <a14:m>
                  <m:oMath xmlns:m="http://schemas.openxmlformats.org/officeDocument/2006/math">
                    <m:r>
                      <a:rPr lang="en-US" i="1">
                        <a:latin typeface="Cambria Math" panose="02040503050406030204" pitchFamily="18" charset="0"/>
                      </a:rPr>
                      <m:t>𝑈</m:t>
                    </m:r>
                    <m:d>
                      <m:dPr>
                        <m:ctrlPr>
                          <a:rPr lang="en-US" i="1">
                            <a:latin typeface="Cambria Math" panose="02040503050406030204" pitchFamily="18" charset="0"/>
                          </a:rPr>
                        </m:ctrlPr>
                      </m:dPr>
                      <m:e>
                        <m:r>
                          <a:rPr lang="en-US" i="1">
                            <a:latin typeface="Cambria Math" panose="02040503050406030204" pitchFamily="18" charset="0"/>
                          </a:rPr>
                          <m:t>𝑠</m:t>
                        </m:r>
                      </m:e>
                    </m:d>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𝑘</m:t>
                        </m:r>
                      </m:e>
                      <m:sub>
                        <m:r>
                          <a:rPr lang="en-US" i="1">
                            <a:latin typeface="Cambria Math" panose="02040503050406030204" pitchFamily="18" charset="0"/>
                          </a:rPr>
                          <m:t>𝑝</m:t>
                        </m:r>
                      </m:sub>
                    </m:sSub>
                    <m:d>
                      <m:dPr>
                        <m:ctrlPr>
                          <a:rPr lang="en-US" i="1" smtClean="0">
                            <a:latin typeface="Cambria Math" panose="02040503050406030204" pitchFamily="18" charset="0"/>
                          </a:rPr>
                        </m:ctrlPr>
                      </m:dPr>
                      <m:e>
                        <m:r>
                          <a:rPr lang="en-US" b="0" i="1" smtClean="0">
                            <a:latin typeface="Cambria Math" panose="02040503050406030204" pitchFamily="18" charset="0"/>
                          </a:rPr>
                          <m:t>1</m:t>
                        </m:r>
                        <m:r>
                          <a:rPr lang="en-US" i="1">
                            <a:latin typeface="Cambria Math" panose="02040503050406030204" pitchFamily="18" charset="0"/>
                          </a:rPr>
                          <m:t>+</m:t>
                        </m:r>
                        <m:f>
                          <m:fPr>
                            <m:ctrlPr>
                              <a:rPr lang="en-US" i="1">
                                <a:latin typeface="Cambria Math" panose="02040503050406030204" pitchFamily="18" charset="0"/>
                              </a:rPr>
                            </m:ctrlPr>
                          </m:fPr>
                          <m:num>
                            <m:r>
                              <a:rPr lang="en-US" b="0" i="1" smtClean="0">
                                <a:latin typeface="Cambria Math" panose="02040503050406030204" pitchFamily="18" charset="0"/>
                              </a:rPr>
                              <m:t>1</m:t>
                            </m:r>
                          </m:num>
                          <m:den>
                            <m:sSub>
                              <m:sSubPr>
                                <m:ctrlPr>
                                  <a:rPr lang="en-US" i="1">
                                    <a:latin typeface="Cambria Math" panose="02040503050406030204" pitchFamily="18" charset="0"/>
                                  </a:rPr>
                                </m:ctrlPr>
                              </m:sSubPr>
                              <m:e>
                                <m:r>
                                  <a:rPr lang="en-US" i="1">
                                    <a:latin typeface="Cambria Math" panose="02040503050406030204" pitchFamily="18" charset="0"/>
                                  </a:rPr>
                                  <m:t>𝑇</m:t>
                                </m:r>
                              </m:e>
                              <m:sub>
                                <m:r>
                                  <a:rPr lang="en-US" b="0" i="1" smtClean="0">
                                    <a:latin typeface="Cambria Math" panose="02040503050406030204" pitchFamily="18" charset="0"/>
                                  </a:rPr>
                                  <m:t>𝑖</m:t>
                                </m:r>
                              </m:sub>
                            </m:sSub>
                            <m:r>
                              <a:rPr lang="en-US" i="1">
                                <a:latin typeface="Cambria Math" panose="02040503050406030204" pitchFamily="18" charset="0"/>
                              </a:rPr>
                              <m:t>𝑠</m:t>
                            </m:r>
                          </m:den>
                        </m:f>
                        <m:r>
                          <a:rPr lang="en-US" i="1">
                            <a:latin typeface="Cambria Math" panose="02040503050406030204" pitchFamily="18" charset="0"/>
                          </a:rPr>
                          <m:t>+</m:t>
                        </m:r>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𝑇</m:t>
                                </m:r>
                              </m:e>
                              <m:sub>
                                <m:r>
                                  <a:rPr lang="en-US" i="1">
                                    <a:latin typeface="Cambria Math" panose="02040503050406030204" pitchFamily="18" charset="0"/>
                                  </a:rPr>
                                  <m:t>𝑑</m:t>
                                </m:r>
                              </m:sub>
                            </m:sSub>
                            <m:r>
                              <a:rPr lang="en-US" i="1">
                                <a:latin typeface="Cambria Math" panose="02040503050406030204" pitchFamily="18" charset="0"/>
                              </a:rPr>
                              <m:t>𝑠</m:t>
                            </m:r>
                          </m:num>
                          <m:den>
                            <m:r>
                              <a:rPr lang="en-US" i="1">
                                <a:latin typeface="Cambria Math" panose="02040503050406030204" pitchFamily="18" charset="0"/>
                              </a:rPr>
                              <m:t>1+</m:t>
                            </m:r>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𝑇</m:t>
                                    </m:r>
                                  </m:e>
                                  <m:sub>
                                    <m:r>
                                      <a:rPr lang="en-US" i="1">
                                        <a:latin typeface="Cambria Math" panose="02040503050406030204" pitchFamily="18" charset="0"/>
                                      </a:rPr>
                                      <m:t>𝑑</m:t>
                                    </m:r>
                                  </m:sub>
                                </m:sSub>
                              </m:num>
                              <m:den>
                                <m:sSub>
                                  <m:sSubPr>
                                    <m:ctrlPr>
                                      <a:rPr lang="en-US" i="1">
                                        <a:latin typeface="Cambria Math" panose="02040503050406030204" pitchFamily="18" charset="0"/>
                                      </a:rPr>
                                    </m:ctrlPr>
                                  </m:sSubPr>
                                  <m:e>
                                    <m:r>
                                      <a:rPr lang="en-US" i="1">
                                        <a:latin typeface="Cambria Math" panose="02040503050406030204" pitchFamily="18" charset="0"/>
                                      </a:rPr>
                                      <m:t>𝑇</m:t>
                                    </m:r>
                                  </m:e>
                                  <m:sub>
                                    <m:r>
                                      <a:rPr lang="en-US" i="1">
                                        <a:latin typeface="Cambria Math" panose="02040503050406030204" pitchFamily="18" charset="0"/>
                                      </a:rPr>
                                      <m:t>𝑑𝑠</m:t>
                                    </m:r>
                                  </m:sub>
                                </m:sSub>
                              </m:den>
                            </m:f>
                            <m:r>
                              <a:rPr lang="en-US" i="1">
                                <a:latin typeface="Cambria Math" panose="02040503050406030204" pitchFamily="18" charset="0"/>
                              </a:rPr>
                              <m:t>𝑠</m:t>
                            </m:r>
                          </m:den>
                        </m:f>
                      </m:e>
                    </m:d>
                  </m:oMath>
                </a14:m>
                <a:r>
                  <a:rPr lang="en-US" dirty="0"/>
                  <a:t> </a:t>
                </a:r>
                <a14:m>
                  <m:oMath xmlns:m="http://schemas.openxmlformats.org/officeDocument/2006/math">
                    <m:r>
                      <a:rPr lang="en-US" i="1">
                        <a:latin typeface="Cambria Math" panose="02040503050406030204" pitchFamily="18" charset="0"/>
                      </a:rPr>
                      <m:t>𝐸</m:t>
                    </m:r>
                    <m:r>
                      <a:rPr lang="en-US" i="1">
                        <a:latin typeface="Cambria Math" panose="02040503050406030204" pitchFamily="18" charset="0"/>
                      </a:rPr>
                      <m:t>(</m:t>
                    </m:r>
                    <m:r>
                      <a:rPr lang="en-US" i="1">
                        <a:latin typeface="Cambria Math" panose="02040503050406030204" pitchFamily="18" charset="0"/>
                      </a:rPr>
                      <m:t>𝑠</m:t>
                    </m:r>
                    <m:r>
                      <a:rPr lang="en-US" i="1">
                        <a:latin typeface="Cambria Math" panose="02040503050406030204" pitchFamily="18" charset="0"/>
                      </a:rPr>
                      <m:t>)</m:t>
                    </m:r>
                    <m:r>
                      <m:rPr>
                        <m:nor/>
                      </m:rPr>
                      <a:rPr lang="en-US" dirty="0"/>
                      <m:t> </m:t>
                    </m:r>
                  </m:oMath>
                </a14:m>
                <a:endParaRPr lang="en-GB"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l="-1259" t="-2471"/>
                </a:stretch>
              </a:blipFill>
            </p:spPr>
            <p:txBody>
              <a:bodyPr/>
              <a:lstStyle/>
              <a:p>
                <a:r>
                  <a:rPr lang="en-GB">
                    <a:noFill/>
                  </a:rPr>
                  <a:t> </a:t>
                </a:r>
              </a:p>
            </p:txBody>
          </p:sp>
        </mc:Fallback>
      </mc:AlternateContent>
      <p:sp>
        <p:nvSpPr>
          <p:cNvPr id="4" name="Date Placeholder 3"/>
          <p:cNvSpPr>
            <a:spLocks noGrp="1"/>
          </p:cNvSpPr>
          <p:nvPr>
            <p:ph type="dt" sz="half" idx="2"/>
          </p:nvPr>
        </p:nvSpPr>
        <p:spPr/>
        <p:txBody>
          <a:bodyPr/>
          <a:lstStyle/>
          <a:p>
            <a:fld id="{B4BFD808-6B56-4447-9401-2398D08EE3C0}" type="datetime1">
              <a:rPr lang="en-US" smtClean="0"/>
              <a:pPr/>
              <a:t>10/19/2021</a:t>
            </a:fld>
            <a:endParaRPr lang="en-US" dirty="0"/>
          </a:p>
        </p:txBody>
      </p:sp>
      <p:sp>
        <p:nvSpPr>
          <p:cNvPr id="5" name="Footer Placeholder 4"/>
          <p:cNvSpPr>
            <a:spLocks noGrp="1"/>
          </p:cNvSpPr>
          <p:nvPr>
            <p:ph type="ftr" sz="quarter" idx="3"/>
          </p:nvPr>
        </p:nvSpPr>
        <p:spPr/>
        <p:txBody>
          <a:bodyPr/>
          <a:lstStyle/>
          <a:p>
            <a:r>
              <a:rPr lang="en-US"/>
              <a:t>Document reference</a:t>
            </a:r>
            <a:endParaRPr lang="en-US" dirty="0"/>
          </a:p>
        </p:txBody>
      </p:sp>
      <p:sp>
        <p:nvSpPr>
          <p:cNvPr id="6" name="Slide Number Placeholder 5"/>
          <p:cNvSpPr>
            <a:spLocks noGrp="1"/>
          </p:cNvSpPr>
          <p:nvPr>
            <p:ph type="sldNum" sz="quarter" idx="4"/>
          </p:nvPr>
        </p:nvSpPr>
        <p:spPr/>
        <p:txBody>
          <a:bodyPr/>
          <a:lstStyle/>
          <a:p>
            <a:fld id="{17918391-D411-FE40-AAD7-861AE5233E0E}" type="slidenum">
              <a:rPr lang="en-US" smtClean="0"/>
              <a:pPr/>
              <a:t>50</a:t>
            </a:fld>
            <a:endParaRPr lang="en-US" dirty="0"/>
          </a:p>
        </p:txBody>
      </p:sp>
    </p:spTree>
    <p:extLst>
      <p:ext uri="{BB962C8B-B14F-4D97-AF65-F5344CB8AC3E}">
        <p14:creationId xmlns:p14="http://schemas.microsoft.com/office/powerpoint/2010/main" val="61017381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ISA PID Form</a:t>
            </a:r>
            <a:endParaRPr lang="en-GB"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pPr marL="36576" indent="0">
                  <a:buNone/>
                </a:pPr>
                <a:r>
                  <a:rPr lang="en-US" dirty="0"/>
                  <a:t>This is the ISA ‘standard form’ for a PID</a:t>
                </a:r>
              </a:p>
              <a:p>
                <a:pPr marL="36576" indent="0">
                  <a:buNone/>
                </a:pPr>
                <a:endParaRPr lang="en-US" dirty="0"/>
              </a:p>
              <a:p>
                <a:pPr marL="36576" indent="0" algn="ctr">
                  <a:buNone/>
                </a:pPr>
                <a14:m>
                  <m:oMathPara xmlns:m="http://schemas.openxmlformats.org/officeDocument/2006/math">
                    <m:oMathParaPr>
                      <m:jc m:val="centerGroup"/>
                    </m:oMathParaPr>
                    <m:oMath xmlns:m="http://schemas.openxmlformats.org/officeDocument/2006/math">
                      <m:f>
                        <m:fPr>
                          <m:ctrlPr>
                            <a:rPr lang="en-US" i="1" smtClean="0">
                              <a:latin typeface="Cambria Math" panose="02040503050406030204" pitchFamily="18" charset="0"/>
                            </a:rPr>
                          </m:ctrlPr>
                        </m:fPr>
                        <m:num>
                          <m:r>
                            <a:rPr lang="en-US" i="1">
                              <a:latin typeface="Cambria Math" panose="02040503050406030204" pitchFamily="18" charset="0"/>
                            </a:rPr>
                            <m:t>𝑈</m:t>
                          </m:r>
                          <m:d>
                            <m:dPr>
                              <m:ctrlPr>
                                <a:rPr lang="en-US" i="1">
                                  <a:latin typeface="Cambria Math" panose="02040503050406030204" pitchFamily="18" charset="0"/>
                                </a:rPr>
                              </m:ctrlPr>
                            </m:dPr>
                            <m:e>
                              <m:r>
                                <a:rPr lang="en-US" i="1">
                                  <a:latin typeface="Cambria Math" panose="02040503050406030204" pitchFamily="18" charset="0"/>
                                </a:rPr>
                                <m:t>𝑠</m:t>
                              </m:r>
                            </m:e>
                          </m:d>
                        </m:num>
                        <m:den>
                          <m:r>
                            <a:rPr lang="en-US" i="1">
                              <a:latin typeface="Cambria Math" panose="02040503050406030204" pitchFamily="18" charset="0"/>
                            </a:rPr>
                            <m:t>𝐸</m:t>
                          </m:r>
                          <m:r>
                            <a:rPr lang="en-US" i="1">
                              <a:latin typeface="Cambria Math" panose="02040503050406030204" pitchFamily="18" charset="0"/>
                            </a:rPr>
                            <m:t>(</m:t>
                          </m:r>
                          <m:r>
                            <a:rPr lang="en-US" i="1">
                              <a:latin typeface="Cambria Math" panose="02040503050406030204" pitchFamily="18" charset="0"/>
                            </a:rPr>
                            <m:t>𝑠</m:t>
                          </m:r>
                          <m:r>
                            <a:rPr lang="en-US" i="1">
                              <a:latin typeface="Cambria Math" panose="02040503050406030204" pitchFamily="18" charset="0"/>
                            </a:rPr>
                            <m:t>)</m:t>
                          </m:r>
                        </m:den>
                      </m:f>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𝑘</m:t>
                          </m:r>
                        </m:e>
                        <m:sub>
                          <m:r>
                            <a:rPr lang="en-US" i="1">
                              <a:latin typeface="Cambria Math" panose="02040503050406030204" pitchFamily="18" charset="0"/>
                            </a:rPr>
                            <m:t>𝑝</m:t>
                          </m:r>
                        </m:sub>
                      </m:sSub>
                      <m:d>
                        <m:dPr>
                          <m:ctrlPr>
                            <a:rPr lang="en-US" i="1" smtClean="0">
                              <a:latin typeface="Cambria Math" panose="02040503050406030204" pitchFamily="18" charset="0"/>
                            </a:rPr>
                          </m:ctrlPr>
                        </m:dPr>
                        <m:e>
                          <m:r>
                            <a:rPr lang="en-US" b="0" i="1" smtClean="0">
                              <a:latin typeface="Cambria Math" panose="02040503050406030204" pitchFamily="18" charset="0"/>
                            </a:rPr>
                            <m:t>1</m:t>
                          </m:r>
                          <m:r>
                            <a:rPr lang="en-US" i="1">
                              <a:latin typeface="Cambria Math" panose="02040503050406030204" pitchFamily="18" charset="0"/>
                            </a:rPr>
                            <m:t>+</m:t>
                          </m:r>
                          <m:f>
                            <m:fPr>
                              <m:ctrlPr>
                                <a:rPr lang="en-US" i="1">
                                  <a:latin typeface="Cambria Math" panose="02040503050406030204" pitchFamily="18" charset="0"/>
                                </a:rPr>
                              </m:ctrlPr>
                            </m:fPr>
                            <m:num>
                              <m:r>
                                <a:rPr lang="en-US" b="0" i="1" smtClean="0">
                                  <a:latin typeface="Cambria Math" panose="02040503050406030204" pitchFamily="18" charset="0"/>
                                </a:rPr>
                                <m:t>1</m:t>
                              </m:r>
                            </m:num>
                            <m:den>
                              <m:sSub>
                                <m:sSubPr>
                                  <m:ctrlPr>
                                    <a:rPr lang="en-US" i="1">
                                      <a:latin typeface="Cambria Math" panose="02040503050406030204" pitchFamily="18" charset="0"/>
                                    </a:rPr>
                                  </m:ctrlPr>
                                </m:sSubPr>
                                <m:e>
                                  <m:r>
                                    <a:rPr lang="en-US" i="1">
                                      <a:latin typeface="Cambria Math" panose="02040503050406030204" pitchFamily="18" charset="0"/>
                                    </a:rPr>
                                    <m:t>𝑇</m:t>
                                  </m:r>
                                </m:e>
                                <m:sub>
                                  <m:r>
                                    <a:rPr lang="en-US" b="0" i="1" smtClean="0">
                                      <a:latin typeface="Cambria Math" panose="02040503050406030204" pitchFamily="18" charset="0"/>
                                    </a:rPr>
                                    <m:t>𝑖</m:t>
                                  </m:r>
                                </m:sub>
                              </m:sSub>
                              <m:r>
                                <a:rPr lang="en-US" i="1">
                                  <a:latin typeface="Cambria Math" panose="02040503050406030204" pitchFamily="18" charset="0"/>
                                </a:rPr>
                                <m:t>𝑠</m:t>
                              </m:r>
                            </m:den>
                          </m:f>
                          <m:r>
                            <a:rPr lang="en-US" i="1">
                              <a:latin typeface="Cambria Math" panose="02040503050406030204" pitchFamily="18" charset="0"/>
                            </a:rPr>
                            <m:t>+</m:t>
                          </m:r>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𝑇</m:t>
                                  </m:r>
                                </m:e>
                                <m:sub>
                                  <m:r>
                                    <a:rPr lang="en-US" i="1">
                                      <a:latin typeface="Cambria Math" panose="02040503050406030204" pitchFamily="18" charset="0"/>
                                    </a:rPr>
                                    <m:t>𝑑</m:t>
                                  </m:r>
                                </m:sub>
                              </m:sSub>
                              <m:r>
                                <a:rPr lang="en-US" i="1">
                                  <a:latin typeface="Cambria Math" panose="02040503050406030204" pitchFamily="18" charset="0"/>
                                </a:rPr>
                                <m:t>𝑠</m:t>
                              </m:r>
                            </m:num>
                            <m:den>
                              <m:r>
                                <a:rPr lang="en-US" i="1">
                                  <a:latin typeface="Cambria Math" panose="02040503050406030204" pitchFamily="18" charset="0"/>
                                </a:rPr>
                                <m:t>1+</m:t>
                              </m:r>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𝑇</m:t>
                                      </m:r>
                                    </m:e>
                                    <m:sub>
                                      <m:r>
                                        <a:rPr lang="en-US" i="1">
                                          <a:latin typeface="Cambria Math" panose="02040503050406030204" pitchFamily="18" charset="0"/>
                                        </a:rPr>
                                        <m:t>𝑑</m:t>
                                      </m:r>
                                    </m:sub>
                                  </m:sSub>
                                </m:num>
                                <m:den>
                                  <m:sSub>
                                    <m:sSubPr>
                                      <m:ctrlPr>
                                        <a:rPr lang="en-US" i="1">
                                          <a:latin typeface="Cambria Math" panose="02040503050406030204" pitchFamily="18" charset="0"/>
                                        </a:rPr>
                                      </m:ctrlPr>
                                    </m:sSubPr>
                                    <m:e>
                                      <m:r>
                                        <a:rPr lang="en-US" i="1">
                                          <a:latin typeface="Cambria Math" panose="02040503050406030204" pitchFamily="18" charset="0"/>
                                        </a:rPr>
                                        <m:t>𝑇</m:t>
                                      </m:r>
                                    </m:e>
                                    <m:sub>
                                      <m:r>
                                        <a:rPr lang="en-US" i="1">
                                          <a:latin typeface="Cambria Math" panose="02040503050406030204" pitchFamily="18" charset="0"/>
                                        </a:rPr>
                                        <m:t>𝑑𝑠</m:t>
                                      </m:r>
                                    </m:sub>
                                  </m:sSub>
                                </m:den>
                              </m:f>
                              <m:r>
                                <a:rPr lang="en-US" i="1">
                                  <a:latin typeface="Cambria Math" panose="02040503050406030204" pitchFamily="18" charset="0"/>
                                </a:rPr>
                                <m:t>𝑠</m:t>
                              </m:r>
                            </m:den>
                          </m:f>
                        </m:e>
                      </m:d>
                    </m:oMath>
                  </m:oMathPara>
                </a14:m>
                <a:endParaRPr lang="en-GB" dirty="0"/>
              </a:p>
              <a:p>
                <a:pPr marL="36576" indent="0">
                  <a:buNone/>
                </a:pPr>
                <a:r>
                  <a:rPr lang="en-US" dirty="0"/>
                  <a:t>We have one gain, and three time constants</a:t>
                </a:r>
                <a:endParaRPr lang="en-GB"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l="-1259" t="-2471" b="-3042"/>
                </a:stretch>
              </a:blipFill>
            </p:spPr>
            <p:txBody>
              <a:bodyPr/>
              <a:lstStyle/>
              <a:p>
                <a:r>
                  <a:rPr lang="en-GB">
                    <a:noFill/>
                  </a:rPr>
                  <a:t> </a:t>
                </a:r>
              </a:p>
            </p:txBody>
          </p:sp>
        </mc:Fallback>
      </mc:AlternateContent>
      <p:sp>
        <p:nvSpPr>
          <p:cNvPr id="4" name="Date Placeholder 3"/>
          <p:cNvSpPr>
            <a:spLocks noGrp="1"/>
          </p:cNvSpPr>
          <p:nvPr>
            <p:ph type="dt" sz="half" idx="2"/>
          </p:nvPr>
        </p:nvSpPr>
        <p:spPr/>
        <p:txBody>
          <a:bodyPr/>
          <a:lstStyle/>
          <a:p>
            <a:fld id="{B4BFD808-6B56-4447-9401-2398D08EE3C0}" type="datetime1">
              <a:rPr lang="en-US" smtClean="0"/>
              <a:pPr/>
              <a:t>10/19/2021</a:t>
            </a:fld>
            <a:endParaRPr lang="en-US" dirty="0"/>
          </a:p>
        </p:txBody>
      </p:sp>
      <p:sp>
        <p:nvSpPr>
          <p:cNvPr id="5" name="Footer Placeholder 4"/>
          <p:cNvSpPr>
            <a:spLocks noGrp="1"/>
          </p:cNvSpPr>
          <p:nvPr>
            <p:ph type="ftr" sz="quarter" idx="3"/>
          </p:nvPr>
        </p:nvSpPr>
        <p:spPr/>
        <p:txBody>
          <a:bodyPr/>
          <a:lstStyle/>
          <a:p>
            <a:r>
              <a:rPr lang="en-US"/>
              <a:t>Document reference</a:t>
            </a:r>
            <a:endParaRPr lang="en-US" dirty="0"/>
          </a:p>
        </p:txBody>
      </p:sp>
      <p:sp>
        <p:nvSpPr>
          <p:cNvPr id="6" name="Slide Number Placeholder 5"/>
          <p:cNvSpPr>
            <a:spLocks noGrp="1"/>
          </p:cNvSpPr>
          <p:nvPr>
            <p:ph type="sldNum" sz="quarter" idx="4"/>
          </p:nvPr>
        </p:nvSpPr>
        <p:spPr/>
        <p:txBody>
          <a:bodyPr/>
          <a:lstStyle/>
          <a:p>
            <a:fld id="{17918391-D411-FE40-AAD7-861AE5233E0E}" type="slidenum">
              <a:rPr lang="en-US" smtClean="0"/>
              <a:pPr/>
              <a:t>51</a:t>
            </a:fld>
            <a:endParaRPr lang="en-US" dirty="0"/>
          </a:p>
        </p:txBody>
      </p:sp>
    </p:spTree>
    <p:extLst>
      <p:ext uri="{BB962C8B-B14F-4D97-AF65-F5344CB8AC3E}">
        <p14:creationId xmlns:p14="http://schemas.microsoft.com/office/powerpoint/2010/main" val="120041505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fontScale="90000"/>
          </a:bodyPr>
          <a:lstStyle/>
          <a:p>
            <a:r>
              <a:rPr lang="en-US" dirty="0"/>
              <a:t>The UNICOS PID Controller</a:t>
            </a:r>
            <a:endParaRPr lang="en-GB" dirty="0"/>
          </a:p>
        </p:txBody>
      </p:sp>
      <p:sp>
        <p:nvSpPr>
          <p:cNvPr id="4" name="Date Placeholder 3"/>
          <p:cNvSpPr>
            <a:spLocks noGrp="1"/>
          </p:cNvSpPr>
          <p:nvPr>
            <p:ph type="dt" sz="half" idx="2"/>
          </p:nvPr>
        </p:nvSpPr>
        <p:spPr/>
        <p:txBody>
          <a:bodyPr/>
          <a:lstStyle/>
          <a:p>
            <a:fld id="{B4BFD808-6B56-4447-9401-2398D08EE3C0}" type="datetime1">
              <a:rPr lang="en-US" smtClean="0"/>
              <a:pPr/>
              <a:t>10/19/2021</a:t>
            </a:fld>
            <a:endParaRPr lang="en-US" dirty="0"/>
          </a:p>
        </p:txBody>
      </p:sp>
      <p:sp>
        <p:nvSpPr>
          <p:cNvPr id="5" name="Footer Placeholder 4"/>
          <p:cNvSpPr>
            <a:spLocks noGrp="1"/>
          </p:cNvSpPr>
          <p:nvPr>
            <p:ph type="ftr" sz="quarter" idx="3"/>
          </p:nvPr>
        </p:nvSpPr>
        <p:spPr/>
        <p:txBody>
          <a:bodyPr/>
          <a:lstStyle/>
          <a:p>
            <a:r>
              <a:rPr lang="en-US"/>
              <a:t>Document reference</a:t>
            </a:r>
            <a:endParaRPr lang="en-US" dirty="0"/>
          </a:p>
        </p:txBody>
      </p:sp>
      <p:sp>
        <p:nvSpPr>
          <p:cNvPr id="6" name="Slide Number Placeholder 5"/>
          <p:cNvSpPr>
            <a:spLocks noGrp="1"/>
          </p:cNvSpPr>
          <p:nvPr>
            <p:ph type="sldNum" sz="quarter" idx="4"/>
          </p:nvPr>
        </p:nvSpPr>
        <p:spPr/>
        <p:txBody>
          <a:bodyPr/>
          <a:lstStyle/>
          <a:p>
            <a:fld id="{17918391-D411-FE40-AAD7-861AE5233E0E}" type="slidenum">
              <a:rPr lang="en-US" smtClean="0"/>
              <a:pPr/>
              <a:t>52</a:t>
            </a:fld>
            <a:endParaRPr lang="en-US" dirty="0"/>
          </a:p>
        </p:txBody>
      </p:sp>
      <p:sp>
        <p:nvSpPr>
          <p:cNvPr id="8" name="Text Placeholder 7"/>
          <p:cNvSpPr>
            <a:spLocks noGrp="1"/>
          </p:cNvSpPr>
          <p:nvPr>
            <p:ph type="body" idx="10"/>
          </p:nvPr>
        </p:nvSpPr>
        <p:spPr/>
        <p:txBody>
          <a:bodyPr/>
          <a:lstStyle/>
          <a:p>
            <a:r>
              <a:rPr lang="en-US" dirty="0"/>
              <a:t>Features and quirks</a:t>
            </a:r>
            <a:endParaRPr lang="en-GB" dirty="0"/>
          </a:p>
        </p:txBody>
      </p:sp>
    </p:spTree>
    <p:extLst>
      <p:ext uri="{BB962C8B-B14F-4D97-AF65-F5344CB8AC3E}">
        <p14:creationId xmlns:p14="http://schemas.microsoft.com/office/powerpoint/2010/main" val="410155138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fontScale="90000"/>
          </a:bodyPr>
          <a:lstStyle/>
          <a:p>
            <a:r>
              <a:rPr lang="en-US" dirty="0"/>
              <a:t>UNICOS PID Features</a:t>
            </a:r>
            <a:endParaRPr lang="en-GB" dirty="0"/>
          </a:p>
        </p:txBody>
      </p:sp>
      <mc:AlternateContent xmlns:mc="http://schemas.openxmlformats.org/markup-compatibility/2006" xmlns:a14="http://schemas.microsoft.com/office/drawing/2010/main">
        <mc:Choice Requires="a14">
          <p:sp>
            <p:nvSpPr>
              <p:cNvPr id="8" name="Content Placeholder 7"/>
              <p:cNvSpPr>
                <a:spLocks noGrp="1"/>
              </p:cNvSpPr>
              <p:nvPr>
                <p:ph idx="1"/>
              </p:nvPr>
            </p:nvSpPr>
            <p:spPr/>
            <p:txBody>
              <a:bodyPr>
                <a:normAutofit fontScale="92500"/>
              </a:bodyPr>
              <a:lstStyle/>
              <a:p>
                <a:r>
                  <a:rPr lang="en-US" dirty="0"/>
                  <a:t>Uses the ISA standard equation we just derived</a:t>
                </a:r>
              </a:p>
              <a:p>
                <a:r>
                  <a:rPr lang="en-US" dirty="0"/>
                  <a:t>Parameterized by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𝑘</m:t>
                        </m:r>
                      </m:e>
                      <m:sub>
                        <m:r>
                          <a:rPr lang="en-US" i="1">
                            <a:latin typeface="Cambria Math" panose="02040503050406030204" pitchFamily="18" charset="0"/>
                          </a:rPr>
                          <m:t>𝑝</m:t>
                        </m:r>
                      </m:sub>
                    </m:sSub>
                  </m:oMath>
                </a14:m>
                <a:r>
                  <a:rPr lang="en-GB" dirty="0"/>
                  <a:t>,</a:t>
                </a:r>
                <a:r>
                  <a:rPr lang="en-US" dirty="0"/>
                  <a:t>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𝑇</m:t>
                        </m:r>
                      </m:e>
                      <m:sub>
                        <m:r>
                          <a:rPr lang="en-US" i="1">
                            <a:latin typeface="Cambria Math" panose="02040503050406030204" pitchFamily="18" charset="0"/>
                          </a:rPr>
                          <m:t>𝑖</m:t>
                        </m:r>
                      </m:sub>
                    </m:sSub>
                  </m:oMath>
                </a14:m>
                <a:r>
                  <a:rPr lang="en-GB" dirty="0"/>
                  <a:t>,</a:t>
                </a:r>
                <a:r>
                  <a:rPr lang="en-US" dirty="0"/>
                  <a:t>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𝑇</m:t>
                        </m:r>
                      </m:e>
                      <m:sub>
                        <m:r>
                          <a:rPr lang="en-US" i="1">
                            <a:latin typeface="Cambria Math" panose="02040503050406030204" pitchFamily="18" charset="0"/>
                          </a:rPr>
                          <m:t>𝑑</m:t>
                        </m:r>
                      </m:sub>
                    </m:sSub>
                  </m:oMath>
                </a14:m>
                <a:r>
                  <a:rPr lang="en-GB" dirty="0"/>
                  <a:t>,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𝑇</m:t>
                        </m:r>
                      </m:e>
                      <m:sub>
                        <m:r>
                          <a:rPr lang="en-US" i="1">
                            <a:latin typeface="Cambria Math" panose="02040503050406030204" pitchFamily="18" charset="0"/>
                          </a:rPr>
                          <m:t>𝑑𝑠</m:t>
                        </m:r>
                      </m:sub>
                    </m:sSub>
                  </m:oMath>
                </a14:m>
                <a:endParaRPr lang="en-GB" dirty="0"/>
              </a:p>
              <a:p>
                <a:r>
                  <a:rPr lang="en-US" dirty="0"/>
                  <a:t>Includes </a:t>
                </a:r>
                <a:r>
                  <a:rPr lang="en-US" b="1" dirty="0"/>
                  <a:t>limits</a:t>
                </a:r>
                <a:r>
                  <a:rPr lang="en-US" dirty="0"/>
                  <a:t> and </a:t>
                </a:r>
                <a:r>
                  <a:rPr lang="en-US" b="1" dirty="0"/>
                  <a:t>ramps</a:t>
                </a:r>
                <a:r>
                  <a:rPr lang="en-US" dirty="0"/>
                  <a:t> on </a:t>
                </a:r>
                <a:r>
                  <a:rPr lang="en-US" b="1" dirty="0" err="1"/>
                  <a:t>setpoint</a:t>
                </a:r>
                <a:r>
                  <a:rPr lang="en-US" dirty="0"/>
                  <a:t> and </a:t>
                </a:r>
                <a:r>
                  <a:rPr lang="en-US" b="1" dirty="0"/>
                  <a:t>output</a:t>
                </a:r>
              </a:p>
              <a:p>
                <a:r>
                  <a:rPr lang="en-US" dirty="0"/>
                  <a:t>Can use scaling on </a:t>
                </a:r>
                <a:r>
                  <a:rPr lang="en-US" b="1" dirty="0"/>
                  <a:t>input</a:t>
                </a:r>
                <a:r>
                  <a:rPr lang="en-US" dirty="0"/>
                  <a:t>, or both </a:t>
                </a:r>
                <a:r>
                  <a:rPr lang="en-US" b="1" dirty="0"/>
                  <a:t>input</a:t>
                </a:r>
                <a:r>
                  <a:rPr lang="en-US" dirty="0"/>
                  <a:t> and </a:t>
                </a:r>
                <a:r>
                  <a:rPr lang="en-US" b="1" dirty="0"/>
                  <a:t>output</a:t>
                </a:r>
                <a:endParaRPr lang="en-GB" b="1" dirty="0"/>
              </a:p>
            </p:txBody>
          </p:sp>
        </mc:Choice>
        <mc:Fallback xmlns="">
          <p:sp>
            <p:nvSpPr>
              <p:cNvPr id="8" name="Content Placeholder 7"/>
              <p:cNvSpPr>
                <a:spLocks noGrp="1" noRot="1" noChangeAspect="1" noMove="1" noResize="1" noEditPoints="1" noAdjustHandles="1" noChangeArrowheads="1" noChangeShapeType="1" noTextEdit="1"/>
              </p:cNvSpPr>
              <p:nvPr>
                <p:ph idx="1"/>
              </p:nvPr>
            </p:nvSpPr>
            <p:spPr>
              <a:blipFill>
                <a:blip r:embed="rId2"/>
                <a:stretch>
                  <a:fillRect l="-444" t="-1901" r="-444"/>
                </a:stretch>
              </a:blipFill>
            </p:spPr>
            <p:txBody>
              <a:bodyPr/>
              <a:lstStyle/>
              <a:p>
                <a:r>
                  <a:rPr lang="en-GB">
                    <a:noFill/>
                  </a:rPr>
                  <a:t> </a:t>
                </a:r>
              </a:p>
            </p:txBody>
          </p:sp>
        </mc:Fallback>
      </mc:AlternateContent>
      <p:sp>
        <p:nvSpPr>
          <p:cNvPr id="3" name="Date Placeholder 2"/>
          <p:cNvSpPr>
            <a:spLocks noGrp="1"/>
          </p:cNvSpPr>
          <p:nvPr>
            <p:ph type="dt" sz="half" idx="2"/>
          </p:nvPr>
        </p:nvSpPr>
        <p:spPr/>
        <p:txBody>
          <a:bodyPr/>
          <a:lstStyle/>
          <a:p>
            <a:fld id="{B4BFD808-6B56-4447-9401-2398D08EE3C0}" type="datetime1">
              <a:rPr lang="en-US" smtClean="0"/>
              <a:pPr/>
              <a:t>10/19/2021</a:t>
            </a:fld>
            <a:endParaRPr lang="en-US" dirty="0"/>
          </a:p>
        </p:txBody>
      </p:sp>
      <p:sp>
        <p:nvSpPr>
          <p:cNvPr id="4" name="Footer Placeholder 3"/>
          <p:cNvSpPr>
            <a:spLocks noGrp="1"/>
          </p:cNvSpPr>
          <p:nvPr>
            <p:ph type="ftr" sz="quarter" idx="3"/>
          </p:nvPr>
        </p:nvSpPr>
        <p:spPr/>
        <p:txBody>
          <a:bodyPr/>
          <a:lstStyle/>
          <a:p>
            <a:r>
              <a:rPr lang="en-US"/>
              <a:t>Document reference</a:t>
            </a:r>
            <a:endParaRPr lang="en-US" dirty="0"/>
          </a:p>
        </p:txBody>
      </p:sp>
      <p:sp>
        <p:nvSpPr>
          <p:cNvPr id="5" name="Slide Number Placeholder 4"/>
          <p:cNvSpPr>
            <a:spLocks noGrp="1"/>
          </p:cNvSpPr>
          <p:nvPr>
            <p:ph type="sldNum" sz="quarter" idx="4"/>
          </p:nvPr>
        </p:nvSpPr>
        <p:spPr/>
        <p:txBody>
          <a:bodyPr/>
          <a:lstStyle/>
          <a:p>
            <a:fld id="{17918391-D411-FE40-AAD7-861AE5233E0E}" type="slidenum">
              <a:rPr lang="en-US" smtClean="0"/>
              <a:pPr/>
              <a:t>53</a:t>
            </a:fld>
            <a:endParaRPr lang="en-US" dirty="0"/>
          </a:p>
        </p:txBody>
      </p:sp>
    </p:spTree>
    <p:extLst>
      <p:ext uri="{BB962C8B-B14F-4D97-AF65-F5344CB8AC3E}">
        <p14:creationId xmlns:p14="http://schemas.microsoft.com/office/powerpoint/2010/main" val="118450312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UNICOS PID Modes</a:t>
            </a:r>
            <a:endParaRPr lang="en-GB" dirty="0"/>
          </a:p>
        </p:txBody>
      </p:sp>
      <p:pic>
        <p:nvPicPr>
          <p:cNvPr id="7" name="Content Placeholder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293214" y="993775"/>
            <a:ext cx="2557571" cy="3203575"/>
          </a:xfrm>
        </p:spPr>
      </p:pic>
      <p:sp>
        <p:nvSpPr>
          <p:cNvPr id="4" name="Date Placeholder 3"/>
          <p:cNvSpPr>
            <a:spLocks noGrp="1"/>
          </p:cNvSpPr>
          <p:nvPr>
            <p:ph type="dt" sz="half" idx="2"/>
          </p:nvPr>
        </p:nvSpPr>
        <p:spPr/>
        <p:txBody>
          <a:bodyPr/>
          <a:lstStyle/>
          <a:p>
            <a:fld id="{B4BFD808-6B56-4447-9401-2398D08EE3C0}" type="datetime1">
              <a:rPr lang="en-US" smtClean="0"/>
              <a:pPr/>
              <a:t>10/19/2021</a:t>
            </a:fld>
            <a:endParaRPr lang="en-US" dirty="0"/>
          </a:p>
        </p:txBody>
      </p:sp>
      <p:sp>
        <p:nvSpPr>
          <p:cNvPr id="5" name="Footer Placeholder 4"/>
          <p:cNvSpPr>
            <a:spLocks noGrp="1"/>
          </p:cNvSpPr>
          <p:nvPr>
            <p:ph type="ftr" sz="quarter" idx="3"/>
          </p:nvPr>
        </p:nvSpPr>
        <p:spPr/>
        <p:txBody>
          <a:bodyPr/>
          <a:lstStyle/>
          <a:p>
            <a:r>
              <a:rPr lang="en-US"/>
              <a:t>Document reference</a:t>
            </a:r>
            <a:endParaRPr lang="en-US" dirty="0"/>
          </a:p>
        </p:txBody>
      </p:sp>
      <p:sp>
        <p:nvSpPr>
          <p:cNvPr id="6" name="Slide Number Placeholder 5"/>
          <p:cNvSpPr>
            <a:spLocks noGrp="1"/>
          </p:cNvSpPr>
          <p:nvPr>
            <p:ph type="sldNum" sz="quarter" idx="4"/>
          </p:nvPr>
        </p:nvSpPr>
        <p:spPr/>
        <p:txBody>
          <a:bodyPr/>
          <a:lstStyle/>
          <a:p>
            <a:fld id="{17918391-D411-FE40-AAD7-861AE5233E0E}" type="slidenum">
              <a:rPr lang="en-US" smtClean="0"/>
              <a:pPr/>
              <a:t>54</a:t>
            </a:fld>
            <a:endParaRPr lang="en-US" dirty="0"/>
          </a:p>
        </p:txBody>
      </p:sp>
      <p:sp>
        <p:nvSpPr>
          <p:cNvPr id="9" name="TextBox 8"/>
          <p:cNvSpPr txBox="1"/>
          <p:nvPr/>
        </p:nvSpPr>
        <p:spPr>
          <a:xfrm>
            <a:off x="5411544" y="1538102"/>
            <a:ext cx="3339376" cy="646331"/>
          </a:xfrm>
          <a:prstGeom prst="rect">
            <a:avLst/>
          </a:prstGeom>
          <a:noFill/>
        </p:spPr>
        <p:txBody>
          <a:bodyPr wrap="none" rtlCol="0">
            <a:spAutoFit/>
          </a:bodyPr>
          <a:lstStyle/>
          <a:p>
            <a:r>
              <a:rPr lang="en-US" dirty="0"/>
              <a:t>Point to note:</a:t>
            </a:r>
          </a:p>
          <a:p>
            <a:r>
              <a:rPr lang="en-US" dirty="0"/>
              <a:t>Manual Mode is not open loop!</a:t>
            </a:r>
          </a:p>
        </p:txBody>
      </p:sp>
      <p:sp>
        <p:nvSpPr>
          <p:cNvPr id="10" name="TextBox 9"/>
          <p:cNvSpPr txBox="1"/>
          <p:nvPr/>
        </p:nvSpPr>
        <p:spPr>
          <a:xfrm>
            <a:off x="5635782" y="3127972"/>
            <a:ext cx="3147015" cy="646331"/>
          </a:xfrm>
          <a:prstGeom prst="rect">
            <a:avLst/>
          </a:prstGeom>
          <a:noFill/>
        </p:spPr>
        <p:txBody>
          <a:bodyPr wrap="none" rtlCol="0">
            <a:spAutoFit/>
          </a:bodyPr>
          <a:lstStyle/>
          <a:p>
            <a:r>
              <a:rPr lang="en-US" dirty="0"/>
              <a:t>Use Output positioning to set</a:t>
            </a:r>
          </a:p>
          <a:p>
            <a:r>
              <a:rPr lang="en-US" dirty="0"/>
              <a:t>open loop control output</a:t>
            </a:r>
            <a:endParaRPr lang="en-GB" dirty="0"/>
          </a:p>
        </p:txBody>
      </p:sp>
    </p:spTree>
    <p:extLst>
      <p:ext uri="{BB962C8B-B14F-4D97-AF65-F5344CB8AC3E}">
        <p14:creationId xmlns:p14="http://schemas.microsoft.com/office/powerpoint/2010/main" val="19892643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UNICOS PID Output Calculation</a:t>
            </a:r>
            <a:endParaRPr lang="en-GB" dirty="0"/>
          </a:p>
        </p:txBody>
      </p:sp>
      <p:pic>
        <p:nvPicPr>
          <p:cNvPr id="7" name="Content Placeholder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52259" y="993775"/>
            <a:ext cx="7239481" cy="3203575"/>
          </a:xfrm>
        </p:spPr>
      </p:pic>
      <p:sp>
        <p:nvSpPr>
          <p:cNvPr id="4" name="Date Placeholder 3"/>
          <p:cNvSpPr>
            <a:spLocks noGrp="1"/>
          </p:cNvSpPr>
          <p:nvPr>
            <p:ph type="dt" sz="half" idx="2"/>
          </p:nvPr>
        </p:nvSpPr>
        <p:spPr/>
        <p:txBody>
          <a:bodyPr/>
          <a:lstStyle/>
          <a:p>
            <a:fld id="{B4BFD808-6B56-4447-9401-2398D08EE3C0}" type="datetime1">
              <a:rPr lang="en-US" smtClean="0"/>
              <a:pPr/>
              <a:t>10/19/2021</a:t>
            </a:fld>
            <a:endParaRPr lang="en-US" dirty="0"/>
          </a:p>
        </p:txBody>
      </p:sp>
      <p:sp>
        <p:nvSpPr>
          <p:cNvPr id="5" name="Footer Placeholder 4"/>
          <p:cNvSpPr>
            <a:spLocks noGrp="1"/>
          </p:cNvSpPr>
          <p:nvPr>
            <p:ph type="ftr" sz="quarter" idx="3"/>
          </p:nvPr>
        </p:nvSpPr>
        <p:spPr/>
        <p:txBody>
          <a:bodyPr/>
          <a:lstStyle/>
          <a:p>
            <a:r>
              <a:rPr lang="en-US"/>
              <a:t>Document reference</a:t>
            </a:r>
            <a:endParaRPr lang="en-US" dirty="0"/>
          </a:p>
        </p:txBody>
      </p:sp>
      <p:sp>
        <p:nvSpPr>
          <p:cNvPr id="6" name="Slide Number Placeholder 5"/>
          <p:cNvSpPr>
            <a:spLocks noGrp="1"/>
          </p:cNvSpPr>
          <p:nvPr>
            <p:ph type="sldNum" sz="quarter" idx="4"/>
          </p:nvPr>
        </p:nvSpPr>
        <p:spPr/>
        <p:txBody>
          <a:bodyPr/>
          <a:lstStyle/>
          <a:p>
            <a:fld id="{17918391-D411-FE40-AAD7-861AE5233E0E}" type="slidenum">
              <a:rPr lang="en-US" smtClean="0"/>
              <a:pPr/>
              <a:t>55</a:t>
            </a:fld>
            <a:endParaRPr lang="en-US" dirty="0"/>
          </a:p>
        </p:txBody>
      </p:sp>
      <p:sp>
        <p:nvSpPr>
          <p:cNvPr id="8" name="TextBox 7"/>
          <p:cNvSpPr txBox="1"/>
          <p:nvPr/>
        </p:nvSpPr>
        <p:spPr>
          <a:xfrm>
            <a:off x="3426737" y="2331267"/>
            <a:ext cx="1903085" cy="369332"/>
          </a:xfrm>
          <a:prstGeom prst="rect">
            <a:avLst/>
          </a:prstGeom>
          <a:noFill/>
        </p:spPr>
        <p:txBody>
          <a:bodyPr wrap="none" rtlCol="0">
            <a:spAutoFit/>
          </a:bodyPr>
          <a:lstStyle/>
          <a:p>
            <a:r>
              <a:rPr lang="en-US" dirty="0"/>
              <a:t>Note the scaling!</a:t>
            </a:r>
            <a:endParaRPr lang="en-GB" dirty="0"/>
          </a:p>
        </p:txBody>
      </p:sp>
    </p:spTree>
    <p:extLst>
      <p:ext uri="{BB962C8B-B14F-4D97-AF65-F5344CB8AC3E}">
        <p14:creationId xmlns:p14="http://schemas.microsoft.com/office/powerpoint/2010/main" val="403216262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UNICOS PID Scaling</a:t>
            </a:r>
            <a:endParaRPr lang="en-GB" dirty="0"/>
          </a:p>
        </p:txBody>
      </p:sp>
      <p:sp>
        <p:nvSpPr>
          <p:cNvPr id="3" name="Content Placeholder 2"/>
          <p:cNvSpPr>
            <a:spLocks noGrp="1"/>
          </p:cNvSpPr>
          <p:nvPr>
            <p:ph idx="1"/>
          </p:nvPr>
        </p:nvSpPr>
        <p:spPr/>
        <p:txBody>
          <a:bodyPr/>
          <a:lstStyle/>
          <a:p>
            <a:r>
              <a:rPr lang="en-US" dirty="0"/>
              <a:t>The scaling features are a little tricky, and have important consequences when tuning the controller!</a:t>
            </a:r>
          </a:p>
          <a:p>
            <a:r>
              <a:rPr lang="en-US" dirty="0"/>
              <a:t>Need to be very careful when applying tuning results! (More on this later!)</a:t>
            </a:r>
            <a:endParaRPr lang="en-GB" dirty="0"/>
          </a:p>
        </p:txBody>
      </p:sp>
      <p:sp>
        <p:nvSpPr>
          <p:cNvPr id="4" name="Date Placeholder 3"/>
          <p:cNvSpPr>
            <a:spLocks noGrp="1"/>
          </p:cNvSpPr>
          <p:nvPr>
            <p:ph type="dt" sz="half" idx="2"/>
          </p:nvPr>
        </p:nvSpPr>
        <p:spPr/>
        <p:txBody>
          <a:bodyPr/>
          <a:lstStyle/>
          <a:p>
            <a:fld id="{B4BFD808-6B56-4447-9401-2398D08EE3C0}" type="datetime1">
              <a:rPr lang="en-US" smtClean="0"/>
              <a:pPr/>
              <a:t>10/19/2021</a:t>
            </a:fld>
            <a:endParaRPr lang="en-US" dirty="0"/>
          </a:p>
        </p:txBody>
      </p:sp>
      <p:sp>
        <p:nvSpPr>
          <p:cNvPr id="5" name="Footer Placeholder 4"/>
          <p:cNvSpPr>
            <a:spLocks noGrp="1"/>
          </p:cNvSpPr>
          <p:nvPr>
            <p:ph type="ftr" sz="quarter" idx="3"/>
          </p:nvPr>
        </p:nvSpPr>
        <p:spPr/>
        <p:txBody>
          <a:bodyPr/>
          <a:lstStyle/>
          <a:p>
            <a:r>
              <a:rPr lang="en-US"/>
              <a:t>Document reference</a:t>
            </a:r>
            <a:endParaRPr lang="en-US" dirty="0"/>
          </a:p>
        </p:txBody>
      </p:sp>
      <p:sp>
        <p:nvSpPr>
          <p:cNvPr id="6" name="Slide Number Placeholder 5"/>
          <p:cNvSpPr>
            <a:spLocks noGrp="1"/>
          </p:cNvSpPr>
          <p:nvPr>
            <p:ph type="sldNum" sz="quarter" idx="4"/>
          </p:nvPr>
        </p:nvSpPr>
        <p:spPr/>
        <p:txBody>
          <a:bodyPr/>
          <a:lstStyle/>
          <a:p>
            <a:fld id="{17918391-D411-FE40-AAD7-861AE5233E0E}" type="slidenum">
              <a:rPr lang="en-US" smtClean="0"/>
              <a:pPr/>
              <a:t>56</a:t>
            </a:fld>
            <a:endParaRPr lang="en-US" dirty="0"/>
          </a:p>
        </p:txBody>
      </p:sp>
    </p:spTree>
    <p:extLst>
      <p:ext uri="{BB962C8B-B14F-4D97-AF65-F5344CB8AC3E}">
        <p14:creationId xmlns:p14="http://schemas.microsoft.com/office/powerpoint/2010/main" val="401892160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Scaling types</a:t>
            </a:r>
            <a:endParaRPr lang="en-GB" dirty="0"/>
          </a:p>
        </p:txBody>
      </p:sp>
      <p:sp>
        <p:nvSpPr>
          <p:cNvPr id="3" name="Content Placeholder 2"/>
          <p:cNvSpPr>
            <a:spLocks noGrp="1"/>
          </p:cNvSpPr>
          <p:nvPr>
            <p:ph idx="1"/>
          </p:nvPr>
        </p:nvSpPr>
        <p:spPr/>
        <p:txBody>
          <a:bodyPr/>
          <a:lstStyle/>
          <a:p>
            <a:r>
              <a:rPr lang="en-US" dirty="0"/>
              <a:t>There are three types of scaling</a:t>
            </a:r>
          </a:p>
          <a:p>
            <a:pPr lvl="1"/>
            <a:r>
              <a:rPr lang="en-US" dirty="0"/>
              <a:t>No scaling</a:t>
            </a:r>
          </a:p>
          <a:p>
            <a:pPr lvl="1"/>
            <a:r>
              <a:rPr lang="en-US" dirty="0"/>
              <a:t>Input scaling</a:t>
            </a:r>
          </a:p>
          <a:p>
            <a:pPr lvl="1"/>
            <a:r>
              <a:rPr lang="en-US" dirty="0"/>
              <a:t>Input and output (Full) scaling</a:t>
            </a:r>
          </a:p>
        </p:txBody>
      </p:sp>
      <p:sp>
        <p:nvSpPr>
          <p:cNvPr id="4" name="Date Placeholder 3"/>
          <p:cNvSpPr>
            <a:spLocks noGrp="1"/>
          </p:cNvSpPr>
          <p:nvPr>
            <p:ph type="dt" sz="half" idx="2"/>
          </p:nvPr>
        </p:nvSpPr>
        <p:spPr/>
        <p:txBody>
          <a:bodyPr/>
          <a:lstStyle/>
          <a:p>
            <a:fld id="{B4BFD808-6B56-4447-9401-2398D08EE3C0}" type="datetime1">
              <a:rPr lang="en-US" smtClean="0"/>
              <a:pPr/>
              <a:t>10/19/2021</a:t>
            </a:fld>
            <a:endParaRPr lang="en-US" dirty="0"/>
          </a:p>
        </p:txBody>
      </p:sp>
      <p:sp>
        <p:nvSpPr>
          <p:cNvPr id="5" name="Footer Placeholder 4"/>
          <p:cNvSpPr>
            <a:spLocks noGrp="1"/>
          </p:cNvSpPr>
          <p:nvPr>
            <p:ph type="ftr" sz="quarter" idx="3"/>
          </p:nvPr>
        </p:nvSpPr>
        <p:spPr/>
        <p:txBody>
          <a:bodyPr/>
          <a:lstStyle/>
          <a:p>
            <a:r>
              <a:rPr lang="en-US"/>
              <a:t>Document reference</a:t>
            </a:r>
            <a:endParaRPr lang="en-US" dirty="0"/>
          </a:p>
        </p:txBody>
      </p:sp>
      <p:sp>
        <p:nvSpPr>
          <p:cNvPr id="6" name="Slide Number Placeholder 5"/>
          <p:cNvSpPr>
            <a:spLocks noGrp="1"/>
          </p:cNvSpPr>
          <p:nvPr>
            <p:ph type="sldNum" sz="quarter" idx="4"/>
          </p:nvPr>
        </p:nvSpPr>
        <p:spPr/>
        <p:txBody>
          <a:bodyPr/>
          <a:lstStyle/>
          <a:p>
            <a:fld id="{17918391-D411-FE40-AAD7-861AE5233E0E}" type="slidenum">
              <a:rPr lang="en-US" smtClean="0"/>
              <a:pPr/>
              <a:t>57</a:t>
            </a:fld>
            <a:endParaRPr lang="en-US" dirty="0"/>
          </a:p>
        </p:txBody>
      </p:sp>
    </p:spTree>
    <p:extLst>
      <p:ext uri="{BB962C8B-B14F-4D97-AF65-F5344CB8AC3E}">
        <p14:creationId xmlns:p14="http://schemas.microsoft.com/office/powerpoint/2010/main" val="177774340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No Scaling</a:t>
            </a:r>
            <a:endParaRPr lang="en-GB" dirty="0"/>
          </a:p>
        </p:txBody>
      </p:sp>
      <p:sp>
        <p:nvSpPr>
          <p:cNvPr id="3" name="Content Placeholder 2"/>
          <p:cNvSpPr>
            <a:spLocks noGrp="1"/>
          </p:cNvSpPr>
          <p:nvPr>
            <p:ph idx="1"/>
          </p:nvPr>
        </p:nvSpPr>
        <p:spPr/>
        <p:txBody>
          <a:bodyPr/>
          <a:lstStyle/>
          <a:p>
            <a:r>
              <a:rPr lang="en-US" dirty="0"/>
              <a:t>This is the simplest. The inputs and outputs are applied directly to the PID equation, so it operates on engineering values.  For example the MV and SP may be temperatures, and the output a power command to a heater</a:t>
            </a:r>
            <a:endParaRPr lang="en-GB" dirty="0"/>
          </a:p>
        </p:txBody>
      </p:sp>
      <p:sp>
        <p:nvSpPr>
          <p:cNvPr id="4" name="Date Placeholder 3"/>
          <p:cNvSpPr>
            <a:spLocks noGrp="1"/>
          </p:cNvSpPr>
          <p:nvPr>
            <p:ph type="dt" sz="half" idx="2"/>
          </p:nvPr>
        </p:nvSpPr>
        <p:spPr/>
        <p:txBody>
          <a:bodyPr/>
          <a:lstStyle/>
          <a:p>
            <a:fld id="{B4BFD808-6B56-4447-9401-2398D08EE3C0}" type="datetime1">
              <a:rPr lang="en-US" smtClean="0"/>
              <a:pPr/>
              <a:t>10/19/2021</a:t>
            </a:fld>
            <a:endParaRPr lang="en-US" dirty="0"/>
          </a:p>
        </p:txBody>
      </p:sp>
      <p:sp>
        <p:nvSpPr>
          <p:cNvPr id="5" name="Footer Placeholder 4"/>
          <p:cNvSpPr>
            <a:spLocks noGrp="1"/>
          </p:cNvSpPr>
          <p:nvPr>
            <p:ph type="ftr" sz="quarter" idx="3"/>
          </p:nvPr>
        </p:nvSpPr>
        <p:spPr/>
        <p:txBody>
          <a:bodyPr/>
          <a:lstStyle/>
          <a:p>
            <a:r>
              <a:rPr lang="en-US"/>
              <a:t>Document reference</a:t>
            </a:r>
            <a:endParaRPr lang="en-US" dirty="0"/>
          </a:p>
        </p:txBody>
      </p:sp>
      <p:sp>
        <p:nvSpPr>
          <p:cNvPr id="6" name="Slide Number Placeholder 5"/>
          <p:cNvSpPr>
            <a:spLocks noGrp="1"/>
          </p:cNvSpPr>
          <p:nvPr>
            <p:ph type="sldNum" sz="quarter" idx="4"/>
          </p:nvPr>
        </p:nvSpPr>
        <p:spPr/>
        <p:txBody>
          <a:bodyPr/>
          <a:lstStyle/>
          <a:p>
            <a:fld id="{17918391-D411-FE40-AAD7-861AE5233E0E}" type="slidenum">
              <a:rPr lang="en-US" smtClean="0"/>
              <a:pPr/>
              <a:t>58</a:t>
            </a:fld>
            <a:endParaRPr lang="en-US" dirty="0"/>
          </a:p>
        </p:txBody>
      </p:sp>
    </p:spTree>
    <p:extLst>
      <p:ext uri="{BB962C8B-B14F-4D97-AF65-F5344CB8AC3E}">
        <p14:creationId xmlns:p14="http://schemas.microsoft.com/office/powerpoint/2010/main" val="351489631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Input Scaling</a:t>
            </a:r>
            <a:endParaRPr lang="en-GB" dirty="0"/>
          </a:p>
        </p:txBody>
      </p:sp>
      <p:sp>
        <p:nvSpPr>
          <p:cNvPr id="3" name="Content Placeholder 2"/>
          <p:cNvSpPr>
            <a:spLocks noGrp="1"/>
          </p:cNvSpPr>
          <p:nvPr>
            <p:ph idx="1"/>
          </p:nvPr>
        </p:nvSpPr>
        <p:spPr/>
        <p:txBody>
          <a:bodyPr>
            <a:normAutofit lnSpcReduction="10000"/>
          </a:bodyPr>
          <a:lstStyle/>
          <a:p>
            <a:r>
              <a:rPr lang="en-US" dirty="0"/>
              <a:t>Here the input is scaled from engineering values to a normalized value in the range 0-100%. Scaling parameters must be provided. For example 0 bar and 10 bar could be the low and high limits, which are then mapped to 0% and 100% as seen by the PID algorithm.</a:t>
            </a:r>
            <a:endParaRPr lang="en-GB" dirty="0"/>
          </a:p>
        </p:txBody>
      </p:sp>
      <p:sp>
        <p:nvSpPr>
          <p:cNvPr id="4" name="Date Placeholder 3"/>
          <p:cNvSpPr>
            <a:spLocks noGrp="1"/>
          </p:cNvSpPr>
          <p:nvPr>
            <p:ph type="dt" sz="half" idx="2"/>
          </p:nvPr>
        </p:nvSpPr>
        <p:spPr/>
        <p:txBody>
          <a:bodyPr/>
          <a:lstStyle/>
          <a:p>
            <a:fld id="{B4BFD808-6B56-4447-9401-2398D08EE3C0}" type="datetime1">
              <a:rPr lang="en-US" smtClean="0"/>
              <a:pPr/>
              <a:t>10/19/2021</a:t>
            </a:fld>
            <a:endParaRPr lang="en-US" dirty="0"/>
          </a:p>
        </p:txBody>
      </p:sp>
      <p:sp>
        <p:nvSpPr>
          <p:cNvPr id="5" name="Footer Placeholder 4"/>
          <p:cNvSpPr>
            <a:spLocks noGrp="1"/>
          </p:cNvSpPr>
          <p:nvPr>
            <p:ph type="ftr" sz="quarter" idx="3"/>
          </p:nvPr>
        </p:nvSpPr>
        <p:spPr/>
        <p:txBody>
          <a:bodyPr/>
          <a:lstStyle/>
          <a:p>
            <a:r>
              <a:rPr lang="en-US"/>
              <a:t>Document reference</a:t>
            </a:r>
            <a:endParaRPr lang="en-US" dirty="0"/>
          </a:p>
        </p:txBody>
      </p:sp>
      <p:sp>
        <p:nvSpPr>
          <p:cNvPr id="6" name="Slide Number Placeholder 5"/>
          <p:cNvSpPr>
            <a:spLocks noGrp="1"/>
          </p:cNvSpPr>
          <p:nvPr>
            <p:ph type="sldNum" sz="quarter" idx="4"/>
          </p:nvPr>
        </p:nvSpPr>
        <p:spPr/>
        <p:txBody>
          <a:bodyPr/>
          <a:lstStyle/>
          <a:p>
            <a:fld id="{17918391-D411-FE40-AAD7-861AE5233E0E}" type="slidenum">
              <a:rPr lang="en-US" smtClean="0"/>
              <a:pPr/>
              <a:t>59</a:t>
            </a:fld>
            <a:endParaRPr lang="en-US" dirty="0"/>
          </a:p>
        </p:txBody>
      </p:sp>
    </p:spTree>
    <p:extLst>
      <p:ext uri="{BB962C8B-B14F-4D97-AF65-F5344CB8AC3E}">
        <p14:creationId xmlns:p14="http://schemas.microsoft.com/office/powerpoint/2010/main" val="354843483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Full Scaling (Input and Output)</a:t>
            </a:r>
            <a:endParaRPr lang="en-GB" dirty="0"/>
          </a:p>
        </p:txBody>
      </p:sp>
      <p:sp>
        <p:nvSpPr>
          <p:cNvPr id="3" name="Content Placeholder 2"/>
          <p:cNvSpPr>
            <a:spLocks noGrp="1"/>
          </p:cNvSpPr>
          <p:nvPr>
            <p:ph idx="1"/>
          </p:nvPr>
        </p:nvSpPr>
        <p:spPr/>
        <p:txBody>
          <a:bodyPr/>
          <a:lstStyle/>
          <a:p>
            <a:r>
              <a:rPr lang="en-US" dirty="0"/>
              <a:t>The input is converted to a 0-100% signal as before, and now the output of the controller is converted from 0-100% to engineering values before being applied to the process</a:t>
            </a:r>
          </a:p>
        </p:txBody>
      </p:sp>
      <p:sp>
        <p:nvSpPr>
          <p:cNvPr id="4" name="Date Placeholder 3"/>
          <p:cNvSpPr>
            <a:spLocks noGrp="1"/>
          </p:cNvSpPr>
          <p:nvPr>
            <p:ph type="dt" sz="half" idx="2"/>
          </p:nvPr>
        </p:nvSpPr>
        <p:spPr/>
        <p:txBody>
          <a:bodyPr/>
          <a:lstStyle/>
          <a:p>
            <a:fld id="{B4BFD808-6B56-4447-9401-2398D08EE3C0}" type="datetime1">
              <a:rPr lang="en-US" smtClean="0"/>
              <a:pPr/>
              <a:t>10/19/2021</a:t>
            </a:fld>
            <a:endParaRPr lang="en-US" dirty="0"/>
          </a:p>
        </p:txBody>
      </p:sp>
      <p:sp>
        <p:nvSpPr>
          <p:cNvPr id="5" name="Footer Placeholder 4"/>
          <p:cNvSpPr>
            <a:spLocks noGrp="1"/>
          </p:cNvSpPr>
          <p:nvPr>
            <p:ph type="ftr" sz="quarter" idx="3"/>
          </p:nvPr>
        </p:nvSpPr>
        <p:spPr/>
        <p:txBody>
          <a:bodyPr/>
          <a:lstStyle/>
          <a:p>
            <a:r>
              <a:rPr lang="en-US"/>
              <a:t>Document reference</a:t>
            </a:r>
            <a:endParaRPr lang="en-US" dirty="0"/>
          </a:p>
        </p:txBody>
      </p:sp>
      <p:sp>
        <p:nvSpPr>
          <p:cNvPr id="6" name="Slide Number Placeholder 5"/>
          <p:cNvSpPr>
            <a:spLocks noGrp="1"/>
          </p:cNvSpPr>
          <p:nvPr>
            <p:ph type="sldNum" sz="quarter" idx="4"/>
          </p:nvPr>
        </p:nvSpPr>
        <p:spPr/>
        <p:txBody>
          <a:bodyPr/>
          <a:lstStyle/>
          <a:p>
            <a:fld id="{17918391-D411-FE40-AAD7-861AE5233E0E}" type="slidenum">
              <a:rPr lang="en-US" smtClean="0"/>
              <a:pPr/>
              <a:t>60</a:t>
            </a:fld>
            <a:endParaRPr lang="en-US" dirty="0"/>
          </a:p>
        </p:txBody>
      </p:sp>
    </p:spTree>
    <p:extLst>
      <p:ext uri="{BB962C8B-B14F-4D97-AF65-F5344CB8AC3E}">
        <p14:creationId xmlns:p14="http://schemas.microsoft.com/office/powerpoint/2010/main" val="77610019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Scaling Pitfalls</a:t>
            </a:r>
            <a:endParaRPr lang="en-GB"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dirty="0"/>
                  <a:t>Note that the values of SP, MV and controller output you see in the faceplate are NOT the same as the PID equation ‘sees’ if you use scaling!</a:t>
                </a:r>
              </a:p>
              <a:p>
                <a:r>
                  <a:rPr lang="en-US" dirty="0"/>
                  <a:t>If you change the scaling type you MUST scale your controller parameters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𝑘</m:t>
                        </m:r>
                      </m:e>
                      <m:sub>
                        <m:r>
                          <a:rPr lang="en-US" i="1">
                            <a:latin typeface="Cambria Math" panose="02040503050406030204" pitchFamily="18" charset="0"/>
                          </a:rPr>
                          <m:t>𝑝</m:t>
                        </m:r>
                      </m:sub>
                    </m:sSub>
                  </m:oMath>
                </a14:m>
                <a:r>
                  <a:rPr lang="en-US" dirty="0"/>
                  <a:t>)!</a:t>
                </a:r>
                <a:endParaRPr lang="en-GB"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l="-519" t="-2471" r="-2444"/>
                </a:stretch>
              </a:blipFill>
            </p:spPr>
            <p:txBody>
              <a:bodyPr/>
              <a:lstStyle/>
              <a:p>
                <a:r>
                  <a:rPr lang="en-GB">
                    <a:noFill/>
                  </a:rPr>
                  <a:t> </a:t>
                </a:r>
              </a:p>
            </p:txBody>
          </p:sp>
        </mc:Fallback>
      </mc:AlternateContent>
      <p:sp>
        <p:nvSpPr>
          <p:cNvPr id="4" name="Date Placeholder 3"/>
          <p:cNvSpPr>
            <a:spLocks noGrp="1"/>
          </p:cNvSpPr>
          <p:nvPr>
            <p:ph type="dt" sz="half" idx="2"/>
          </p:nvPr>
        </p:nvSpPr>
        <p:spPr/>
        <p:txBody>
          <a:bodyPr/>
          <a:lstStyle/>
          <a:p>
            <a:fld id="{B4BFD808-6B56-4447-9401-2398D08EE3C0}" type="datetime1">
              <a:rPr lang="en-US" smtClean="0"/>
              <a:pPr/>
              <a:t>10/19/2021</a:t>
            </a:fld>
            <a:endParaRPr lang="en-US" dirty="0"/>
          </a:p>
        </p:txBody>
      </p:sp>
      <p:sp>
        <p:nvSpPr>
          <p:cNvPr id="5" name="Footer Placeholder 4"/>
          <p:cNvSpPr>
            <a:spLocks noGrp="1"/>
          </p:cNvSpPr>
          <p:nvPr>
            <p:ph type="ftr" sz="quarter" idx="3"/>
          </p:nvPr>
        </p:nvSpPr>
        <p:spPr/>
        <p:txBody>
          <a:bodyPr/>
          <a:lstStyle/>
          <a:p>
            <a:r>
              <a:rPr lang="en-US"/>
              <a:t>Document reference</a:t>
            </a:r>
            <a:endParaRPr lang="en-US" dirty="0"/>
          </a:p>
        </p:txBody>
      </p:sp>
      <p:sp>
        <p:nvSpPr>
          <p:cNvPr id="6" name="Slide Number Placeholder 5"/>
          <p:cNvSpPr>
            <a:spLocks noGrp="1"/>
          </p:cNvSpPr>
          <p:nvPr>
            <p:ph type="sldNum" sz="quarter" idx="4"/>
          </p:nvPr>
        </p:nvSpPr>
        <p:spPr/>
        <p:txBody>
          <a:bodyPr/>
          <a:lstStyle/>
          <a:p>
            <a:fld id="{17918391-D411-FE40-AAD7-861AE5233E0E}" type="slidenum">
              <a:rPr lang="en-US" smtClean="0"/>
              <a:pPr/>
              <a:t>61</a:t>
            </a:fld>
            <a:endParaRPr lang="en-US" dirty="0"/>
          </a:p>
        </p:txBody>
      </p:sp>
    </p:spTree>
    <p:extLst>
      <p:ext uri="{BB962C8B-B14F-4D97-AF65-F5344CB8AC3E}">
        <p14:creationId xmlns:p14="http://schemas.microsoft.com/office/powerpoint/2010/main" val="390091436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fontScale="90000"/>
          </a:bodyPr>
          <a:lstStyle/>
          <a:p>
            <a:r>
              <a:rPr lang="en-US" dirty="0"/>
              <a:t>Manual PID Tuning</a:t>
            </a:r>
            <a:endParaRPr lang="en-GB" dirty="0"/>
          </a:p>
        </p:txBody>
      </p:sp>
      <p:sp>
        <p:nvSpPr>
          <p:cNvPr id="4" name="Date Placeholder 3"/>
          <p:cNvSpPr>
            <a:spLocks noGrp="1"/>
          </p:cNvSpPr>
          <p:nvPr>
            <p:ph type="dt" sz="half" idx="2"/>
          </p:nvPr>
        </p:nvSpPr>
        <p:spPr/>
        <p:txBody>
          <a:bodyPr/>
          <a:lstStyle/>
          <a:p>
            <a:fld id="{B4BFD808-6B56-4447-9401-2398D08EE3C0}" type="datetime1">
              <a:rPr lang="en-US" smtClean="0"/>
              <a:pPr/>
              <a:t>10/19/2021</a:t>
            </a:fld>
            <a:endParaRPr lang="en-US" dirty="0"/>
          </a:p>
        </p:txBody>
      </p:sp>
      <p:sp>
        <p:nvSpPr>
          <p:cNvPr id="5" name="Footer Placeholder 4"/>
          <p:cNvSpPr>
            <a:spLocks noGrp="1"/>
          </p:cNvSpPr>
          <p:nvPr>
            <p:ph type="ftr" sz="quarter" idx="3"/>
          </p:nvPr>
        </p:nvSpPr>
        <p:spPr/>
        <p:txBody>
          <a:bodyPr/>
          <a:lstStyle/>
          <a:p>
            <a:r>
              <a:rPr lang="en-US"/>
              <a:t>Document reference</a:t>
            </a:r>
            <a:endParaRPr lang="en-US" dirty="0"/>
          </a:p>
        </p:txBody>
      </p:sp>
      <p:sp>
        <p:nvSpPr>
          <p:cNvPr id="6" name="Slide Number Placeholder 5"/>
          <p:cNvSpPr>
            <a:spLocks noGrp="1"/>
          </p:cNvSpPr>
          <p:nvPr>
            <p:ph type="sldNum" sz="quarter" idx="4"/>
          </p:nvPr>
        </p:nvSpPr>
        <p:spPr/>
        <p:txBody>
          <a:bodyPr/>
          <a:lstStyle/>
          <a:p>
            <a:fld id="{17918391-D411-FE40-AAD7-861AE5233E0E}" type="slidenum">
              <a:rPr lang="en-US" smtClean="0"/>
              <a:pPr/>
              <a:t>62</a:t>
            </a:fld>
            <a:endParaRPr lang="en-US" dirty="0"/>
          </a:p>
        </p:txBody>
      </p:sp>
      <p:sp>
        <p:nvSpPr>
          <p:cNvPr id="8" name="Text Placeholder 7"/>
          <p:cNvSpPr>
            <a:spLocks noGrp="1"/>
          </p:cNvSpPr>
          <p:nvPr>
            <p:ph type="body" idx="10"/>
          </p:nvPr>
        </p:nvSpPr>
        <p:spPr/>
        <p:txBody>
          <a:bodyPr/>
          <a:lstStyle/>
          <a:p>
            <a:endParaRPr lang="en-GB" dirty="0"/>
          </a:p>
        </p:txBody>
      </p:sp>
    </p:spTree>
    <p:extLst>
      <p:ext uri="{BB962C8B-B14F-4D97-AF65-F5344CB8AC3E}">
        <p14:creationId xmlns:p14="http://schemas.microsoft.com/office/powerpoint/2010/main" val="220018539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fontScale="90000"/>
          </a:bodyPr>
          <a:lstStyle/>
          <a:p>
            <a:r>
              <a:rPr lang="en-US" dirty="0"/>
              <a:t>P, PI, PD, PID?</a:t>
            </a:r>
            <a:endParaRPr lang="en-GB" dirty="0"/>
          </a:p>
        </p:txBody>
      </p:sp>
      <mc:AlternateContent xmlns:mc="http://schemas.openxmlformats.org/markup-compatibility/2006" xmlns:a14="http://schemas.microsoft.com/office/drawing/2010/main">
        <mc:Choice Requires="a14">
          <p:sp>
            <p:nvSpPr>
              <p:cNvPr id="8" name="Content Placeholder 7"/>
              <p:cNvSpPr>
                <a:spLocks noGrp="1"/>
              </p:cNvSpPr>
              <p:nvPr>
                <p:ph idx="1"/>
              </p:nvPr>
            </p:nvSpPr>
            <p:spPr/>
            <p:txBody>
              <a:bodyPr/>
              <a:lstStyle/>
              <a:p>
                <a:pPr marL="36576" indent="0">
                  <a:buNone/>
                </a:pPr>
                <a:r>
                  <a:rPr lang="en-US" dirty="0"/>
                  <a:t>For the complete PID controller we have 4 parameters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𝑘</m:t>
                        </m:r>
                      </m:e>
                      <m:sub>
                        <m:r>
                          <a:rPr lang="en-US" i="1">
                            <a:latin typeface="Cambria Math" panose="02040503050406030204" pitchFamily="18" charset="0"/>
                          </a:rPr>
                          <m:t>𝑝</m:t>
                        </m:r>
                      </m:sub>
                    </m:sSub>
                  </m:oMath>
                </a14:m>
                <a:r>
                  <a:rPr lang="en-GB" dirty="0"/>
                  <a:t>,</a:t>
                </a:r>
                <a:r>
                  <a:rPr lang="en-US" dirty="0"/>
                  <a:t>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𝑇</m:t>
                        </m:r>
                      </m:e>
                      <m:sub>
                        <m:r>
                          <a:rPr lang="en-US" i="1">
                            <a:latin typeface="Cambria Math" panose="02040503050406030204" pitchFamily="18" charset="0"/>
                          </a:rPr>
                          <m:t>𝑖</m:t>
                        </m:r>
                      </m:sub>
                    </m:sSub>
                  </m:oMath>
                </a14:m>
                <a:r>
                  <a:rPr lang="en-GB" dirty="0"/>
                  <a:t>,</a:t>
                </a:r>
                <a:r>
                  <a:rPr lang="en-US" dirty="0"/>
                  <a:t>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𝑇</m:t>
                        </m:r>
                      </m:e>
                      <m:sub>
                        <m:r>
                          <a:rPr lang="en-US" i="1">
                            <a:latin typeface="Cambria Math" panose="02040503050406030204" pitchFamily="18" charset="0"/>
                          </a:rPr>
                          <m:t>𝑑</m:t>
                        </m:r>
                      </m:sub>
                    </m:sSub>
                  </m:oMath>
                </a14:m>
                <a:r>
                  <a:rPr lang="en-GB" dirty="0"/>
                  <a:t>,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𝑇</m:t>
                        </m:r>
                      </m:e>
                      <m:sub>
                        <m:r>
                          <a:rPr lang="en-US" i="1">
                            <a:latin typeface="Cambria Math" panose="02040503050406030204" pitchFamily="18" charset="0"/>
                          </a:rPr>
                          <m:t>𝑑𝑠</m:t>
                        </m:r>
                      </m:sub>
                    </m:sSub>
                  </m:oMath>
                </a14:m>
                <a:endParaRPr lang="en-GB" dirty="0"/>
              </a:p>
              <a:p>
                <a:pPr marL="36576" indent="0">
                  <a:buNone/>
                </a:pPr>
                <a:r>
                  <a:rPr lang="en-US" dirty="0"/>
                  <a:t>But we can also choose to use only parts of the controller, for example just, PI, giving 2 parameters to choose.</a:t>
                </a:r>
              </a:p>
              <a:p>
                <a:pPr marL="36576" indent="0">
                  <a:buNone/>
                </a:pPr>
                <a:r>
                  <a:rPr lang="en-US" dirty="0"/>
                  <a:t>How do we know when to use what?</a:t>
                </a:r>
                <a:endParaRPr lang="en-GB" dirty="0"/>
              </a:p>
            </p:txBody>
          </p:sp>
        </mc:Choice>
        <mc:Fallback xmlns="">
          <p:sp>
            <p:nvSpPr>
              <p:cNvPr id="8" name="Content Placeholder 7"/>
              <p:cNvSpPr>
                <a:spLocks noGrp="1" noRot="1" noChangeAspect="1" noMove="1" noResize="1" noEditPoints="1" noAdjustHandles="1" noChangeArrowheads="1" noChangeShapeType="1" noTextEdit="1"/>
              </p:cNvSpPr>
              <p:nvPr>
                <p:ph idx="1"/>
              </p:nvPr>
            </p:nvSpPr>
            <p:spPr>
              <a:blipFill>
                <a:blip r:embed="rId2"/>
                <a:stretch>
                  <a:fillRect l="-1259" t="-2471" r="-2593" b="-1141"/>
                </a:stretch>
              </a:blipFill>
            </p:spPr>
            <p:txBody>
              <a:bodyPr/>
              <a:lstStyle/>
              <a:p>
                <a:r>
                  <a:rPr lang="en-GB">
                    <a:noFill/>
                  </a:rPr>
                  <a:t> </a:t>
                </a:r>
              </a:p>
            </p:txBody>
          </p:sp>
        </mc:Fallback>
      </mc:AlternateContent>
      <p:sp>
        <p:nvSpPr>
          <p:cNvPr id="3" name="Date Placeholder 2"/>
          <p:cNvSpPr>
            <a:spLocks noGrp="1"/>
          </p:cNvSpPr>
          <p:nvPr>
            <p:ph type="dt" sz="half" idx="2"/>
          </p:nvPr>
        </p:nvSpPr>
        <p:spPr/>
        <p:txBody>
          <a:bodyPr/>
          <a:lstStyle/>
          <a:p>
            <a:fld id="{B4BFD808-6B56-4447-9401-2398D08EE3C0}" type="datetime1">
              <a:rPr lang="en-US" smtClean="0"/>
              <a:pPr/>
              <a:t>10/19/2021</a:t>
            </a:fld>
            <a:endParaRPr lang="en-US" dirty="0"/>
          </a:p>
        </p:txBody>
      </p:sp>
      <p:sp>
        <p:nvSpPr>
          <p:cNvPr id="4" name="Footer Placeholder 3"/>
          <p:cNvSpPr>
            <a:spLocks noGrp="1"/>
          </p:cNvSpPr>
          <p:nvPr>
            <p:ph type="ftr" sz="quarter" idx="3"/>
          </p:nvPr>
        </p:nvSpPr>
        <p:spPr/>
        <p:txBody>
          <a:bodyPr/>
          <a:lstStyle/>
          <a:p>
            <a:r>
              <a:rPr lang="en-US"/>
              <a:t>Document reference</a:t>
            </a:r>
            <a:endParaRPr lang="en-US" dirty="0"/>
          </a:p>
        </p:txBody>
      </p:sp>
      <p:sp>
        <p:nvSpPr>
          <p:cNvPr id="5" name="Slide Number Placeholder 4"/>
          <p:cNvSpPr>
            <a:spLocks noGrp="1"/>
          </p:cNvSpPr>
          <p:nvPr>
            <p:ph type="sldNum" sz="quarter" idx="4"/>
          </p:nvPr>
        </p:nvSpPr>
        <p:spPr/>
        <p:txBody>
          <a:bodyPr/>
          <a:lstStyle/>
          <a:p>
            <a:fld id="{17918391-D411-FE40-AAD7-861AE5233E0E}" type="slidenum">
              <a:rPr lang="en-US" smtClean="0"/>
              <a:pPr/>
              <a:t>63</a:t>
            </a:fld>
            <a:endParaRPr lang="en-US" dirty="0"/>
          </a:p>
        </p:txBody>
      </p:sp>
    </p:spTree>
    <p:extLst>
      <p:ext uri="{BB962C8B-B14F-4D97-AF65-F5344CB8AC3E}">
        <p14:creationId xmlns:p14="http://schemas.microsoft.com/office/powerpoint/2010/main" val="426855246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Process Model</a:t>
            </a:r>
            <a:endParaRPr lang="en-GB" dirty="0"/>
          </a:p>
        </p:txBody>
      </p:sp>
      <p:sp>
        <p:nvSpPr>
          <p:cNvPr id="3" name="Content Placeholder 2"/>
          <p:cNvSpPr>
            <a:spLocks noGrp="1"/>
          </p:cNvSpPr>
          <p:nvPr>
            <p:ph idx="1"/>
          </p:nvPr>
        </p:nvSpPr>
        <p:spPr/>
        <p:txBody>
          <a:bodyPr/>
          <a:lstStyle/>
          <a:p>
            <a:pPr marL="36576" indent="0">
              <a:buNone/>
            </a:pPr>
            <a:r>
              <a:rPr lang="en-US" dirty="0"/>
              <a:t>We now know exactly what’s inside our controller, but so far we haven’t said anything about what’s inside our process!</a:t>
            </a:r>
          </a:p>
          <a:p>
            <a:pPr marL="36576" indent="0">
              <a:buNone/>
            </a:pPr>
            <a:r>
              <a:rPr lang="en-US" dirty="0"/>
              <a:t>To be able to tune the controller, we need to know something about it.</a:t>
            </a:r>
            <a:endParaRPr lang="en-GB" dirty="0"/>
          </a:p>
        </p:txBody>
      </p:sp>
      <p:sp>
        <p:nvSpPr>
          <p:cNvPr id="4" name="Date Placeholder 3"/>
          <p:cNvSpPr>
            <a:spLocks noGrp="1"/>
          </p:cNvSpPr>
          <p:nvPr>
            <p:ph type="dt" sz="half" idx="2"/>
          </p:nvPr>
        </p:nvSpPr>
        <p:spPr/>
        <p:txBody>
          <a:bodyPr/>
          <a:lstStyle/>
          <a:p>
            <a:fld id="{B4BFD808-6B56-4447-9401-2398D08EE3C0}" type="datetime1">
              <a:rPr lang="en-US" smtClean="0"/>
              <a:pPr/>
              <a:t>10/19/2021</a:t>
            </a:fld>
            <a:endParaRPr lang="en-US" dirty="0"/>
          </a:p>
        </p:txBody>
      </p:sp>
      <p:sp>
        <p:nvSpPr>
          <p:cNvPr id="5" name="Footer Placeholder 4"/>
          <p:cNvSpPr>
            <a:spLocks noGrp="1"/>
          </p:cNvSpPr>
          <p:nvPr>
            <p:ph type="ftr" sz="quarter" idx="3"/>
          </p:nvPr>
        </p:nvSpPr>
        <p:spPr/>
        <p:txBody>
          <a:bodyPr/>
          <a:lstStyle/>
          <a:p>
            <a:r>
              <a:rPr lang="en-US"/>
              <a:t>Document reference</a:t>
            </a:r>
            <a:endParaRPr lang="en-US" dirty="0"/>
          </a:p>
        </p:txBody>
      </p:sp>
      <p:sp>
        <p:nvSpPr>
          <p:cNvPr id="6" name="Slide Number Placeholder 5"/>
          <p:cNvSpPr>
            <a:spLocks noGrp="1"/>
          </p:cNvSpPr>
          <p:nvPr>
            <p:ph type="sldNum" sz="quarter" idx="4"/>
          </p:nvPr>
        </p:nvSpPr>
        <p:spPr/>
        <p:txBody>
          <a:bodyPr/>
          <a:lstStyle/>
          <a:p>
            <a:fld id="{17918391-D411-FE40-AAD7-861AE5233E0E}" type="slidenum">
              <a:rPr lang="en-US" smtClean="0"/>
              <a:pPr/>
              <a:t>64</a:t>
            </a:fld>
            <a:endParaRPr lang="en-US" dirty="0"/>
          </a:p>
        </p:txBody>
      </p:sp>
    </p:spTree>
    <p:extLst>
      <p:ext uri="{BB962C8B-B14F-4D97-AF65-F5344CB8AC3E}">
        <p14:creationId xmlns:p14="http://schemas.microsoft.com/office/powerpoint/2010/main" val="41049908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Open Loop Step Response</a:t>
            </a:r>
            <a:endParaRPr lang="en-GB" dirty="0"/>
          </a:p>
        </p:txBody>
      </p:sp>
      <p:sp>
        <p:nvSpPr>
          <p:cNvPr id="3" name="Content Placeholder 2"/>
          <p:cNvSpPr>
            <a:spLocks noGrp="1"/>
          </p:cNvSpPr>
          <p:nvPr>
            <p:ph idx="1"/>
          </p:nvPr>
        </p:nvSpPr>
        <p:spPr/>
        <p:txBody>
          <a:bodyPr/>
          <a:lstStyle/>
          <a:p>
            <a:r>
              <a:rPr lang="en-US" dirty="0"/>
              <a:t>A good starting point is to make an open loop step test on the process</a:t>
            </a:r>
          </a:p>
          <a:p>
            <a:r>
              <a:rPr lang="en-US" dirty="0"/>
              <a:t>Note that this is a step on the controller output, not on the </a:t>
            </a:r>
            <a:r>
              <a:rPr lang="en-US" dirty="0" err="1"/>
              <a:t>setpoint</a:t>
            </a:r>
            <a:r>
              <a:rPr lang="en-US" dirty="0"/>
              <a:t>!</a:t>
            </a:r>
            <a:endParaRPr lang="en-GB" dirty="0"/>
          </a:p>
        </p:txBody>
      </p:sp>
      <p:sp>
        <p:nvSpPr>
          <p:cNvPr id="4" name="Date Placeholder 3"/>
          <p:cNvSpPr>
            <a:spLocks noGrp="1"/>
          </p:cNvSpPr>
          <p:nvPr>
            <p:ph type="dt" sz="half" idx="2"/>
          </p:nvPr>
        </p:nvSpPr>
        <p:spPr/>
        <p:txBody>
          <a:bodyPr/>
          <a:lstStyle/>
          <a:p>
            <a:fld id="{B4BFD808-6B56-4447-9401-2398D08EE3C0}" type="datetime1">
              <a:rPr lang="en-US" smtClean="0"/>
              <a:pPr/>
              <a:t>10/19/2021</a:t>
            </a:fld>
            <a:endParaRPr lang="en-US" dirty="0"/>
          </a:p>
        </p:txBody>
      </p:sp>
      <p:sp>
        <p:nvSpPr>
          <p:cNvPr id="5" name="Footer Placeholder 4"/>
          <p:cNvSpPr>
            <a:spLocks noGrp="1"/>
          </p:cNvSpPr>
          <p:nvPr>
            <p:ph type="ftr" sz="quarter" idx="3"/>
          </p:nvPr>
        </p:nvSpPr>
        <p:spPr/>
        <p:txBody>
          <a:bodyPr/>
          <a:lstStyle/>
          <a:p>
            <a:r>
              <a:rPr lang="en-US"/>
              <a:t>Document reference</a:t>
            </a:r>
            <a:endParaRPr lang="en-US" dirty="0"/>
          </a:p>
        </p:txBody>
      </p:sp>
      <p:sp>
        <p:nvSpPr>
          <p:cNvPr id="6" name="Slide Number Placeholder 5"/>
          <p:cNvSpPr>
            <a:spLocks noGrp="1"/>
          </p:cNvSpPr>
          <p:nvPr>
            <p:ph type="sldNum" sz="quarter" idx="4"/>
          </p:nvPr>
        </p:nvSpPr>
        <p:spPr/>
        <p:txBody>
          <a:bodyPr/>
          <a:lstStyle/>
          <a:p>
            <a:fld id="{17918391-D411-FE40-AAD7-861AE5233E0E}" type="slidenum">
              <a:rPr lang="en-US" smtClean="0"/>
              <a:pPr/>
              <a:t>65</a:t>
            </a:fld>
            <a:endParaRPr lang="en-US" dirty="0"/>
          </a:p>
        </p:txBody>
      </p:sp>
    </p:spTree>
    <p:extLst>
      <p:ext uri="{BB962C8B-B14F-4D97-AF65-F5344CB8AC3E}">
        <p14:creationId xmlns:p14="http://schemas.microsoft.com/office/powerpoint/2010/main" val="5083326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Open Loop Step Response</a:t>
            </a:r>
            <a:endParaRPr lang="en-GB" dirty="0"/>
          </a:p>
        </p:txBody>
      </p:sp>
      <p:pic>
        <p:nvPicPr>
          <p:cNvPr id="7" name="Content Placeholder 6"/>
          <p:cNvPicPr>
            <a:picLocks noGrp="1" noChangeAspect="1"/>
          </p:cNvPicPr>
          <p:nvPr>
            <p:ph sz="half" idx="1"/>
          </p:nvPr>
        </p:nvPicPr>
        <p:blipFill>
          <a:blip r:embed="rId2"/>
          <a:stretch>
            <a:fillRect/>
          </a:stretch>
        </p:blipFill>
        <p:spPr>
          <a:xfrm>
            <a:off x="457200" y="1619046"/>
            <a:ext cx="3657600" cy="2424521"/>
          </a:xfrm>
          <a:prstGeom prst="rect">
            <a:avLst/>
          </a:prstGeom>
        </p:spPr>
      </p:pic>
      <p:sp>
        <p:nvSpPr>
          <p:cNvPr id="8" name="Content Placeholder 7"/>
          <p:cNvSpPr>
            <a:spLocks noGrp="1"/>
          </p:cNvSpPr>
          <p:nvPr>
            <p:ph sz="half" idx="2"/>
          </p:nvPr>
        </p:nvSpPr>
        <p:spPr/>
        <p:txBody>
          <a:bodyPr/>
          <a:lstStyle/>
          <a:p>
            <a:pPr marL="36576" indent="0">
              <a:buNone/>
            </a:pPr>
            <a:r>
              <a:rPr lang="en-US" dirty="0"/>
              <a:t>If our step response looks something like this, we have a stable system with a first order response</a:t>
            </a:r>
            <a:endParaRPr lang="en-GB" dirty="0"/>
          </a:p>
        </p:txBody>
      </p:sp>
      <p:sp>
        <p:nvSpPr>
          <p:cNvPr id="5" name="Footer Placeholder 4"/>
          <p:cNvSpPr>
            <a:spLocks noGrp="1"/>
          </p:cNvSpPr>
          <p:nvPr>
            <p:ph type="ftr" sz="quarter" idx="3"/>
          </p:nvPr>
        </p:nvSpPr>
        <p:spPr/>
        <p:txBody>
          <a:bodyPr/>
          <a:lstStyle/>
          <a:p>
            <a:r>
              <a:rPr lang="en-US"/>
              <a:t>Document reference</a:t>
            </a:r>
            <a:endParaRPr lang="en-US" dirty="0"/>
          </a:p>
        </p:txBody>
      </p:sp>
      <p:sp>
        <p:nvSpPr>
          <p:cNvPr id="6" name="Slide Number Placeholder 5"/>
          <p:cNvSpPr>
            <a:spLocks noGrp="1"/>
          </p:cNvSpPr>
          <p:nvPr>
            <p:ph type="sldNum" sz="quarter" idx="4"/>
          </p:nvPr>
        </p:nvSpPr>
        <p:spPr/>
        <p:txBody>
          <a:bodyPr/>
          <a:lstStyle/>
          <a:p>
            <a:fld id="{17918391-D411-FE40-AAD7-861AE5233E0E}" type="slidenum">
              <a:rPr lang="en-US" smtClean="0"/>
              <a:pPr/>
              <a:t>66</a:t>
            </a:fld>
            <a:endParaRPr lang="en-US" dirty="0"/>
          </a:p>
        </p:txBody>
      </p:sp>
      <p:sp>
        <p:nvSpPr>
          <p:cNvPr id="4" name="Date Placeholder 3"/>
          <p:cNvSpPr>
            <a:spLocks noGrp="1"/>
          </p:cNvSpPr>
          <p:nvPr>
            <p:ph type="dt" sz="half" idx="4294967295"/>
          </p:nvPr>
        </p:nvSpPr>
        <p:spPr>
          <a:xfrm>
            <a:off x="0" y="4772025"/>
            <a:ext cx="2133600" cy="273050"/>
          </a:xfrm>
        </p:spPr>
        <p:txBody>
          <a:bodyPr/>
          <a:lstStyle/>
          <a:p>
            <a:fld id="{B4BFD808-6B56-4447-9401-2398D08EE3C0}" type="datetime1">
              <a:rPr lang="en-US" smtClean="0"/>
              <a:pPr/>
              <a:t>10/19/2021</a:t>
            </a:fld>
            <a:endParaRPr lang="en-US" dirty="0"/>
          </a:p>
        </p:txBody>
      </p:sp>
      <p:pic>
        <p:nvPicPr>
          <p:cNvPr id="9" name="Picture 8"/>
          <p:cNvPicPr>
            <a:picLocks noChangeAspect="1"/>
          </p:cNvPicPr>
          <p:nvPr/>
        </p:nvPicPr>
        <p:blipFill>
          <a:blip r:embed="rId3"/>
          <a:stretch>
            <a:fillRect/>
          </a:stretch>
        </p:blipFill>
        <p:spPr>
          <a:xfrm>
            <a:off x="4699413" y="3336599"/>
            <a:ext cx="2439720" cy="805899"/>
          </a:xfrm>
          <a:prstGeom prst="rect">
            <a:avLst/>
          </a:prstGeom>
        </p:spPr>
      </p:pic>
    </p:spTree>
    <p:extLst>
      <p:ext uri="{BB962C8B-B14F-4D97-AF65-F5344CB8AC3E}">
        <p14:creationId xmlns:p14="http://schemas.microsoft.com/office/powerpoint/2010/main" val="299764484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normAutofit/>
          </a:bodyPr>
          <a:lstStyle/>
          <a:p>
            <a:r>
              <a:rPr lang="en-US" dirty="0"/>
              <a:t>First Order System</a:t>
            </a:r>
            <a:endParaRPr lang="en-GB" dirty="0"/>
          </a:p>
        </p:txBody>
      </p:sp>
      <mc:AlternateContent xmlns:mc="http://schemas.openxmlformats.org/markup-compatibility/2006" xmlns:a14="http://schemas.microsoft.com/office/drawing/2010/main">
        <mc:Choice Requires="a14">
          <p:sp>
            <p:nvSpPr>
              <p:cNvPr id="10" name="Content Placeholder 9"/>
              <p:cNvSpPr>
                <a:spLocks noGrp="1"/>
              </p:cNvSpPr>
              <p:nvPr>
                <p:ph sz="half" idx="1"/>
              </p:nvPr>
            </p:nvSpPr>
            <p:spPr/>
            <p:txBody>
              <a:bodyPr/>
              <a:lstStyle/>
              <a:p>
                <a:pPr marL="36576" indent="0">
                  <a:buNone/>
                </a:pPr>
                <a:r>
                  <a:rPr lang="en-US" dirty="0"/>
                  <a:t>We can get 3 pieces of information about the process:</a:t>
                </a:r>
              </a:p>
              <a:p>
                <a:r>
                  <a:rPr lang="en-US" dirty="0"/>
                  <a:t>Process Gain </a:t>
                </a:r>
                <a14:m>
                  <m:oMath xmlns:m="http://schemas.openxmlformats.org/officeDocument/2006/math">
                    <m:r>
                      <a:rPr lang="en-US" b="0" i="1" smtClean="0">
                        <a:latin typeface="Cambria Math" panose="02040503050406030204" pitchFamily="18" charset="0"/>
                      </a:rPr>
                      <m:t>𝐾</m:t>
                    </m:r>
                  </m:oMath>
                </a14:m>
                <a:endParaRPr lang="en-GB" dirty="0"/>
              </a:p>
              <a:p>
                <a:r>
                  <a:rPr lang="en-US" dirty="0"/>
                  <a:t>Time Constant </a:t>
                </a:r>
                <a14:m>
                  <m:oMath xmlns:m="http://schemas.openxmlformats.org/officeDocument/2006/math">
                    <m:r>
                      <a:rPr lang="en-US" b="0" i="1" smtClean="0">
                        <a:latin typeface="Cambria Math" panose="02040503050406030204" pitchFamily="18" charset="0"/>
                      </a:rPr>
                      <m:t>𝑇</m:t>
                    </m:r>
                  </m:oMath>
                </a14:m>
                <a:endParaRPr lang="en-US" b="0" dirty="0"/>
              </a:p>
              <a:p>
                <a:r>
                  <a:rPr lang="en-US" dirty="0"/>
                  <a:t>Time Delay </a:t>
                </a:r>
                <a14:m>
                  <m:oMath xmlns:m="http://schemas.openxmlformats.org/officeDocument/2006/math">
                    <m:r>
                      <a:rPr lang="en-US" i="1" smtClean="0">
                        <a:latin typeface="Cambria Math" panose="02040503050406030204" pitchFamily="18" charset="0"/>
                        <a:ea typeface="Cambria Math" panose="02040503050406030204" pitchFamily="18" charset="0"/>
                      </a:rPr>
                      <m:t>𝜏</m:t>
                    </m:r>
                  </m:oMath>
                </a14:m>
                <a:endParaRPr lang="en-GB" dirty="0"/>
              </a:p>
            </p:txBody>
          </p:sp>
        </mc:Choice>
        <mc:Fallback xmlns="">
          <p:sp>
            <p:nvSpPr>
              <p:cNvPr id="10" name="Content Placeholder 9"/>
              <p:cNvSpPr>
                <a:spLocks noGrp="1" noRot="1" noChangeAspect="1" noMove="1" noResize="1" noEditPoints="1" noAdjustHandles="1" noChangeArrowheads="1" noChangeShapeType="1" noTextEdit="1"/>
              </p:cNvSpPr>
              <p:nvPr>
                <p:ph sz="half" idx="1"/>
              </p:nvPr>
            </p:nvSpPr>
            <p:spPr>
              <a:blipFill>
                <a:blip r:embed="rId2"/>
                <a:stretch>
                  <a:fillRect l="-2000" t="-1682" r="-3333"/>
                </a:stretch>
              </a:blipFill>
            </p:spPr>
            <p:txBody>
              <a:bodyPr/>
              <a:lstStyle/>
              <a:p>
                <a:r>
                  <a:rPr lang="en-GB">
                    <a:noFill/>
                  </a:rPr>
                  <a:t> </a:t>
                </a:r>
              </a:p>
            </p:txBody>
          </p:sp>
        </mc:Fallback>
      </mc:AlternateContent>
      <p:sp>
        <p:nvSpPr>
          <p:cNvPr id="5" name="Date Placeholder 4"/>
          <p:cNvSpPr>
            <a:spLocks noGrp="1"/>
          </p:cNvSpPr>
          <p:nvPr>
            <p:ph type="dt" sz="half" idx="10"/>
          </p:nvPr>
        </p:nvSpPr>
        <p:spPr/>
        <p:txBody>
          <a:bodyPr/>
          <a:lstStyle/>
          <a:p>
            <a:fld id="{B4BFD808-6B56-4447-9401-2398D08EE3C0}" type="datetime1">
              <a:rPr lang="en-US" smtClean="0"/>
              <a:pPr/>
              <a:t>10/19/2021</a:t>
            </a:fld>
            <a:endParaRPr lang="en-US" dirty="0"/>
          </a:p>
        </p:txBody>
      </p:sp>
      <p:sp>
        <p:nvSpPr>
          <p:cNvPr id="6" name="Footer Placeholder 5"/>
          <p:cNvSpPr>
            <a:spLocks noGrp="1"/>
          </p:cNvSpPr>
          <p:nvPr>
            <p:ph type="ftr" sz="quarter" idx="3"/>
          </p:nvPr>
        </p:nvSpPr>
        <p:spPr/>
        <p:txBody>
          <a:bodyPr/>
          <a:lstStyle/>
          <a:p>
            <a:r>
              <a:rPr lang="en-US"/>
              <a:t>Document reference</a:t>
            </a:r>
            <a:endParaRPr lang="en-US" dirty="0"/>
          </a:p>
        </p:txBody>
      </p:sp>
      <p:sp>
        <p:nvSpPr>
          <p:cNvPr id="7" name="Slide Number Placeholder 6"/>
          <p:cNvSpPr>
            <a:spLocks noGrp="1"/>
          </p:cNvSpPr>
          <p:nvPr>
            <p:ph type="sldNum" sz="quarter" idx="4"/>
          </p:nvPr>
        </p:nvSpPr>
        <p:spPr/>
        <p:txBody>
          <a:bodyPr/>
          <a:lstStyle/>
          <a:p>
            <a:fld id="{17918391-D411-FE40-AAD7-861AE5233E0E}" type="slidenum">
              <a:rPr lang="en-US" smtClean="0"/>
              <a:pPr/>
              <a:t>67</a:t>
            </a:fld>
            <a:endParaRPr lang="en-US" dirty="0"/>
          </a:p>
        </p:txBody>
      </p:sp>
      <p:pic>
        <p:nvPicPr>
          <p:cNvPr id="12" name="Content Placeholder 6"/>
          <p:cNvPicPr>
            <a:picLocks noGrp="1" noChangeAspect="1"/>
          </p:cNvPicPr>
          <p:nvPr>
            <p:ph sz="half" idx="2"/>
          </p:nvPr>
        </p:nvPicPr>
        <p:blipFill>
          <a:blip r:embed="rId3"/>
          <a:stretch>
            <a:fillRect/>
          </a:stretch>
        </p:blipFill>
        <p:spPr>
          <a:xfrm>
            <a:off x="4267200" y="1619046"/>
            <a:ext cx="3657600" cy="2424521"/>
          </a:xfrm>
          <a:prstGeom prst="rect">
            <a:avLst/>
          </a:prstGeom>
        </p:spPr>
      </p:pic>
      <p:pic>
        <p:nvPicPr>
          <p:cNvPr id="13" name="Picture 12"/>
          <p:cNvPicPr>
            <a:picLocks noChangeAspect="1"/>
          </p:cNvPicPr>
          <p:nvPr/>
        </p:nvPicPr>
        <p:blipFill>
          <a:blip r:embed="rId4"/>
          <a:stretch>
            <a:fillRect/>
          </a:stretch>
        </p:blipFill>
        <p:spPr>
          <a:xfrm>
            <a:off x="4267200" y="851989"/>
            <a:ext cx="2439720" cy="805899"/>
          </a:xfrm>
          <a:prstGeom prst="rect">
            <a:avLst/>
          </a:prstGeom>
        </p:spPr>
      </p:pic>
    </p:spTree>
    <p:extLst>
      <p:ext uri="{BB962C8B-B14F-4D97-AF65-F5344CB8AC3E}">
        <p14:creationId xmlns:p14="http://schemas.microsoft.com/office/powerpoint/2010/main" val="341359545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Process Gain</a:t>
            </a:r>
            <a:endParaRPr lang="en-GB" dirty="0"/>
          </a:p>
        </p:txBody>
      </p:sp>
      <mc:AlternateContent xmlns:mc="http://schemas.openxmlformats.org/markup-compatibility/2006" xmlns:a14="http://schemas.microsoft.com/office/drawing/2010/main">
        <mc:Choice Requires="a14">
          <p:sp>
            <p:nvSpPr>
              <p:cNvPr id="3" name="Content Placeholder 2"/>
              <p:cNvSpPr>
                <a:spLocks noGrp="1"/>
              </p:cNvSpPr>
              <p:nvPr>
                <p:ph sz="half" idx="1"/>
              </p:nvPr>
            </p:nvSpPr>
            <p:spPr/>
            <p:txBody>
              <a:bodyPr/>
              <a:lstStyle/>
              <a:p>
                <a:pPr marL="36576" indent="0">
                  <a:buNone/>
                </a:pPr>
                <a:r>
                  <a:rPr lang="en-US" dirty="0"/>
                  <a:t>This is the ratio of the change in MV to the change in control input</a:t>
                </a:r>
              </a:p>
              <a:p>
                <a:pPr marL="36576" indent="0">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𝐾</m:t>
                      </m:r>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𝑌</m:t>
                          </m:r>
                        </m:num>
                        <m:den>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𝑈</m:t>
                          </m:r>
                        </m:den>
                      </m:f>
                    </m:oMath>
                  </m:oMathPara>
                </a14:m>
                <a:endParaRPr lang="en-GB" dirty="0"/>
              </a:p>
              <a:p>
                <a:pPr marL="36576" indent="0">
                  <a:buNone/>
                </a:pPr>
                <a:r>
                  <a:rPr lang="en-US" dirty="0"/>
                  <a:t>In this case </a:t>
                </a:r>
                <a14:m>
                  <m:oMath xmlns:m="http://schemas.openxmlformats.org/officeDocument/2006/math">
                    <m:r>
                      <a:rPr lang="en-US" i="1">
                        <a:latin typeface="Cambria Math" panose="02040503050406030204" pitchFamily="18" charset="0"/>
                      </a:rPr>
                      <m:t>𝐾</m:t>
                    </m:r>
                  </m:oMath>
                </a14:m>
                <a:r>
                  <a:rPr lang="en-GB" dirty="0"/>
                  <a:t> is (20-10)/(5-0) = </a:t>
                </a:r>
                <a:r>
                  <a:rPr lang="en-GB" b="1" dirty="0"/>
                  <a:t>2</a:t>
                </a:r>
              </a:p>
              <a:p>
                <a:pPr marL="36576" indent="0">
                  <a:buNone/>
                </a:pPr>
                <a:endParaRPr lang="en-GB" dirty="0"/>
              </a:p>
            </p:txBody>
          </p:sp>
        </mc:Choice>
        <mc:Fallback xmlns="">
          <p:sp>
            <p:nvSpPr>
              <p:cNvPr id="3" name="Content Placeholder 2"/>
              <p:cNvSpPr>
                <a:spLocks noGrp="1" noRot="1" noChangeAspect="1" noMove="1" noResize="1" noEditPoints="1" noAdjustHandles="1" noChangeArrowheads="1" noChangeShapeType="1" noTextEdit="1"/>
              </p:cNvSpPr>
              <p:nvPr>
                <p:ph sz="half" idx="1"/>
              </p:nvPr>
            </p:nvSpPr>
            <p:spPr>
              <a:blipFill>
                <a:blip r:embed="rId2"/>
                <a:stretch>
                  <a:fillRect l="-2000" t="-1682"/>
                </a:stretch>
              </a:blipFill>
            </p:spPr>
            <p:txBody>
              <a:bodyPr/>
              <a:lstStyle/>
              <a:p>
                <a:r>
                  <a:rPr lang="en-GB">
                    <a:noFill/>
                  </a:rPr>
                  <a:t> </a:t>
                </a:r>
              </a:p>
            </p:txBody>
          </p:sp>
        </mc:Fallback>
      </mc:AlternateContent>
      <p:sp>
        <p:nvSpPr>
          <p:cNvPr id="5" name="Date Placeholder 4"/>
          <p:cNvSpPr>
            <a:spLocks noGrp="1"/>
          </p:cNvSpPr>
          <p:nvPr>
            <p:ph type="dt" sz="half" idx="10"/>
          </p:nvPr>
        </p:nvSpPr>
        <p:spPr/>
        <p:txBody>
          <a:bodyPr/>
          <a:lstStyle/>
          <a:p>
            <a:fld id="{B4BFD808-6B56-4447-9401-2398D08EE3C0}" type="datetime1">
              <a:rPr lang="en-US" smtClean="0"/>
              <a:pPr/>
              <a:t>10/19/2021</a:t>
            </a:fld>
            <a:endParaRPr lang="en-US" dirty="0"/>
          </a:p>
        </p:txBody>
      </p:sp>
      <p:sp>
        <p:nvSpPr>
          <p:cNvPr id="6" name="Footer Placeholder 5"/>
          <p:cNvSpPr>
            <a:spLocks noGrp="1"/>
          </p:cNvSpPr>
          <p:nvPr>
            <p:ph type="ftr" sz="quarter" idx="3"/>
          </p:nvPr>
        </p:nvSpPr>
        <p:spPr/>
        <p:txBody>
          <a:bodyPr/>
          <a:lstStyle/>
          <a:p>
            <a:r>
              <a:rPr lang="en-US"/>
              <a:t>Document reference</a:t>
            </a:r>
            <a:endParaRPr lang="en-US" dirty="0"/>
          </a:p>
        </p:txBody>
      </p:sp>
      <p:sp>
        <p:nvSpPr>
          <p:cNvPr id="7" name="Slide Number Placeholder 6"/>
          <p:cNvSpPr>
            <a:spLocks noGrp="1"/>
          </p:cNvSpPr>
          <p:nvPr>
            <p:ph type="sldNum" sz="quarter" idx="4"/>
          </p:nvPr>
        </p:nvSpPr>
        <p:spPr/>
        <p:txBody>
          <a:bodyPr/>
          <a:lstStyle/>
          <a:p>
            <a:fld id="{17918391-D411-FE40-AAD7-861AE5233E0E}" type="slidenum">
              <a:rPr lang="en-US" smtClean="0"/>
              <a:pPr/>
              <a:t>68</a:t>
            </a:fld>
            <a:endParaRPr lang="en-US" dirty="0"/>
          </a:p>
        </p:txBody>
      </p:sp>
      <p:pic>
        <p:nvPicPr>
          <p:cNvPr id="8" name="Content Placeholder 6"/>
          <p:cNvPicPr>
            <a:picLocks noGrp="1" noChangeAspect="1"/>
          </p:cNvPicPr>
          <p:nvPr>
            <p:ph sz="half" idx="2"/>
          </p:nvPr>
        </p:nvPicPr>
        <p:blipFill>
          <a:blip r:embed="rId3"/>
          <a:stretch>
            <a:fillRect/>
          </a:stretch>
        </p:blipFill>
        <p:spPr>
          <a:xfrm>
            <a:off x="4267200" y="1619046"/>
            <a:ext cx="3657600" cy="2424521"/>
          </a:xfrm>
          <a:prstGeom prst="rect">
            <a:avLst/>
          </a:prstGeom>
        </p:spPr>
      </p:pic>
    </p:spTree>
    <p:extLst>
      <p:ext uri="{BB962C8B-B14F-4D97-AF65-F5344CB8AC3E}">
        <p14:creationId xmlns:p14="http://schemas.microsoft.com/office/powerpoint/2010/main" val="363858346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Time Constant</a:t>
            </a:r>
            <a:endParaRPr lang="en-GB" dirty="0"/>
          </a:p>
        </p:txBody>
      </p:sp>
      <p:sp>
        <p:nvSpPr>
          <p:cNvPr id="3" name="Content Placeholder 2"/>
          <p:cNvSpPr>
            <a:spLocks noGrp="1"/>
          </p:cNvSpPr>
          <p:nvPr>
            <p:ph sz="half" idx="1"/>
          </p:nvPr>
        </p:nvSpPr>
        <p:spPr/>
        <p:txBody>
          <a:bodyPr/>
          <a:lstStyle/>
          <a:p>
            <a:pPr marL="36576" indent="0">
              <a:buNone/>
            </a:pPr>
            <a:r>
              <a:rPr lang="en-US" dirty="0"/>
              <a:t>This is the ‘speed’ of the process.</a:t>
            </a:r>
          </a:p>
          <a:p>
            <a:pPr marL="36576" indent="0">
              <a:buNone/>
            </a:pPr>
            <a:r>
              <a:rPr lang="en-US" dirty="0"/>
              <a:t>To read it from the trend, look for the time it takes for the MV to rise to </a:t>
            </a:r>
            <a:r>
              <a:rPr lang="en-US" b="1" dirty="0"/>
              <a:t>63%</a:t>
            </a:r>
            <a:r>
              <a:rPr lang="en-US" dirty="0"/>
              <a:t> of its final value</a:t>
            </a:r>
          </a:p>
          <a:p>
            <a:pPr marL="36576" indent="0">
              <a:buNone/>
            </a:pPr>
            <a:endParaRPr lang="en-GB" dirty="0"/>
          </a:p>
        </p:txBody>
      </p:sp>
      <p:sp>
        <p:nvSpPr>
          <p:cNvPr id="5" name="Date Placeholder 4"/>
          <p:cNvSpPr>
            <a:spLocks noGrp="1"/>
          </p:cNvSpPr>
          <p:nvPr>
            <p:ph type="dt" sz="half" idx="10"/>
          </p:nvPr>
        </p:nvSpPr>
        <p:spPr/>
        <p:txBody>
          <a:bodyPr/>
          <a:lstStyle/>
          <a:p>
            <a:fld id="{B4BFD808-6B56-4447-9401-2398D08EE3C0}" type="datetime1">
              <a:rPr lang="en-US" smtClean="0"/>
              <a:pPr/>
              <a:t>10/19/2021</a:t>
            </a:fld>
            <a:endParaRPr lang="en-US" dirty="0"/>
          </a:p>
        </p:txBody>
      </p:sp>
      <p:sp>
        <p:nvSpPr>
          <p:cNvPr id="6" name="Footer Placeholder 5"/>
          <p:cNvSpPr>
            <a:spLocks noGrp="1"/>
          </p:cNvSpPr>
          <p:nvPr>
            <p:ph type="ftr" sz="quarter" idx="3"/>
          </p:nvPr>
        </p:nvSpPr>
        <p:spPr/>
        <p:txBody>
          <a:bodyPr/>
          <a:lstStyle/>
          <a:p>
            <a:r>
              <a:rPr lang="en-US"/>
              <a:t>Document reference</a:t>
            </a:r>
            <a:endParaRPr lang="en-US" dirty="0"/>
          </a:p>
        </p:txBody>
      </p:sp>
      <p:sp>
        <p:nvSpPr>
          <p:cNvPr id="7" name="Slide Number Placeholder 6"/>
          <p:cNvSpPr>
            <a:spLocks noGrp="1"/>
          </p:cNvSpPr>
          <p:nvPr>
            <p:ph type="sldNum" sz="quarter" idx="4"/>
          </p:nvPr>
        </p:nvSpPr>
        <p:spPr/>
        <p:txBody>
          <a:bodyPr/>
          <a:lstStyle/>
          <a:p>
            <a:fld id="{17918391-D411-FE40-AAD7-861AE5233E0E}" type="slidenum">
              <a:rPr lang="en-US" smtClean="0"/>
              <a:pPr/>
              <a:t>69</a:t>
            </a:fld>
            <a:endParaRPr lang="en-US" dirty="0"/>
          </a:p>
        </p:txBody>
      </p:sp>
      <p:pic>
        <p:nvPicPr>
          <p:cNvPr id="8" name="Content Placeholder 6"/>
          <p:cNvPicPr>
            <a:picLocks noGrp="1" noChangeAspect="1"/>
          </p:cNvPicPr>
          <p:nvPr>
            <p:ph sz="half" idx="2"/>
          </p:nvPr>
        </p:nvPicPr>
        <p:blipFill>
          <a:blip r:embed="rId2"/>
          <a:stretch>
            <a:fillRect/>
          </a:stretch>
        </p:blipFill>
        <p:spPr>
          <a:xfrm>
            <a:off x="4267200" y="1619046"/>
            <a:ext cx="3657600" cy="2424521"/>
          </a:xfrm>
          <a:prstGeom prst="rect">
            <a:avLst/>
          </a:prstGeom>
        </p:spPr>
      </p:pic>
    </p:spTree>
    <p:extLst>
      <p:ext uri="{BB962C8B-B14F-4D97-AF65-F5344CB8AC3E}">
        <p14:creationId xmlns:p14="http://schemas.microsoft.com/office/powerpoint/2010/main" val="200545792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Time Constant</a:t>
            </a:r>
            <a:endParaRPr lang="en-GB" dirty="0"/>
          </a:p>
        </p:txBody>
      </p:sp>
      <mc:AlternateContent xmlns:mc="http://schemas.openxmlformats.org/markup-compatibility/2006" xmlns:a14="http://schemas.microsoft.com/office/drawing/2010/main">
        <mc:Choice Requires="a14">
          <p:sp>
            <p:nvSpPr>
              <p:cNvPr id="3" name="Content Placeholder 2"/>
              <p:cNvSpPr>
                <a:spLocks noGrp="1"/>
              </p:cNvSpPr>
              <p:nvPr>
                <p:ph sz="half" idx="1"/>
              </p:nvPr>
            </p:nvSpPr>
            <p:spPr/>
            <p:txBody>
              <a:bodyPr/>
              <a:lstStyle/>
              <a:p>
                <a:pPr marL="36576" indent="0">
                  <a:buNone/>
                </a:pPr>
                <a:r>
                  <a:rPr lang="en-US" dirty="0"/>
                  <a:t>Ok, </a:t>
                </a:r>
                <a:r>
                  <a:rPr lang="en-US" b="1" dirty="0"/>
                  <a:t>why 63%??</a:t>
                </a:r>
              </a:p>
              <a:p>
                <a:pPr marL="36576" indent="0">
                  <a:buNone/>
                </a:pPr>
                <a:r>
                  <a:rPr lang="en-US" dirty="0"/>
                  <a:t>Because </a:t>
                </a:r>
                <a14:m>
                  <m:oMath xmlns:m="http://schemas.openxmlformats.org/officeDocument/2006/math">
                    <m:r>
                      <a:rPr lang="en-US" b="0" i="1" smtClean="0">
                        <a:latin typeface="Cambria Math" panose="02040503050406030204" pitchFamily="18" charset="0"/>
                      </a:rPr>
                      <m:t>1−</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𝑒</m:t>
                        </m:r>
                      </m:e>
                      <m:sup>
                        <m:r>
                          <a:rPr lang="en-US" b="0" i="1" smtClean="0">
                            <a:latin typeface="Cambria Math" panose="02040503050406030204" pitchFamily="18" charset="0"/>
                          </a:rPr>
                          <m:t>−1</m:t>
                        </m:r>
                      </m:sup>
                    </m:sSup>
                  </m:oMath>
                </a14:m>
                <a:r>
                  <a:rPr lang="en-GB" dirty="0"/>
                  <a:t> is about 0.63….</a:t>
                </a:r>
              </a:p>
              <a:p>
                <a:pPr marL="36576" indent="0">
                  <a:buNone/>
                </a:pPr>
                <a:r>
                  <a:rPr lang="en-US" dirty="0"/>
                  <a:t>The step response is </a:t>
                </a:r>
                <a14:m>
                  <m:oMath xmlns:m="http://schemas.openxmlformats.org/officeDocument/2006/math">
                    <m:r>
                      <a:rPr lang="en-US" i="1">
                        <a:latin typeface="Cambria Math" panose="02040503050406030204" pitchFamily="18" charset="0"/>
                      </a:rPr>
                      <m:t>1−</m:t>
                    </m:r>
                    <m:sSup>
                      <m:sSupPr>
                        <m:ctrlPr>
                          <a:rPr lang="en-US" i="1">
                            <a:latin typeface="Cambria Math" panose="02040503050406030204" pitchFamily="18" charset="0"/>
                          </a:rPr>
                        </m:ctrlPr>
                      </m:sSupPr>
                      <m:e>
                        <m:r>
                          <a:rPr lang="en-US" i="1">
                            <a:latin typeface="Cambria Math" panose="02040503050406030204" pitchFamily="18" charset="0"/>
                          </a:rPr>
                          <m:t>𝑒</m:t>
                        </m:r>
                      </m:e>
                      <m:sup>
                        <m:r>
                          <a:rPr lang="en-US" i="1">
                            <a:latin typeface="Cambria Math" panose="02040503050406030204" pitchFamily="18" charset="0"/>
                          </a:rPr>
                          <m:t>−</m:t>
                        </m:r>
                        <m:f>
                          <m:fPr>
                            <m:ctrlPr>
                              <a:rPr lang="en-US" i="1" smtClean="0">
                                <a:latin typeface="Cambria Math" panose="02040503050406030204" pitchFamily="18" charset="0"/>
                              </a:rPr>
                            </m:ctrlPr>
                          </m:fPr>
                          <m:num>
                            <m:r>
                              <a:rPr lang="en-US" b="0" i="1" smtClean="0">
                                <a:latin typeface="Cambria Math" panose="02040503050406030204" pitchFamily="18" charset="0"/>
                              </a:rPr>
                              <m:t>𝑡</m:t>
                            </m:r>
                          </m:num>
                          <m:den>
                            <m:r>
                              <a:rPr lang="en-US" b="0" i="1" smtClean="0">
                                <a:latin typeface="Cambria Math" panose="02040503050406030204" pitchFamily="18" charset="0"/>
                              </a:rPr>
                              <m:t>𝑇</m:t>
                            </m:r>
                          </m:den>
                        </m:f>
                      </m:sup>
                    </m:sSup>
                  </m:oMath>
                </a14:m>
                <a:r>
                  <a:rPr lang="en-GB" dirty="0"/>
                  <a:t> so after time </a:t>
                </a:r>
                <a14:m>
                  <m:oMath xmlns:m="http://schemas.openxmlformats.org/officeDocument/2006/math">
                    <m:r>
                      <a:rPr lang="en-US" i="1">
                        <a:latin typeface="Cambria Math" panose="02040503050406030204" pitchFamily="18" charset="0"/>
                      </a:rPr>
                      <m:t>𝑇</m:t>
                    </m:r>
                  </m:oMath>
                </a14:m>
                <a:endParaRPr lang="en-US" dirty="0"/>
              </a:p>
              <a:p>
                <a:pPr marL="36576" indent="0">
                  <a:buNone/>
                </a:pPr>
                <a:r>
                  <a:rPr lang="en-GB" dirty="0"/>
                  <a:t> this is </a:t>
                </a:r>
                <a14:m>
                  <m:oMath xmlns:m="http://schemas.openxmlformats.org/officeDocument/2006/math">
                    <m:r>
                      <a:rPr lang="en-US" i="1">
                        <a:latin typeface="Cambria Math" panose="02040503050406030204" pitchFamily="18" charset="0"/>
                      </a:rPr>
                      <m:t>1−</m:t>
                    </m:r>
                    <m:sSup>
                      <m:sSupPr>
                        <m:ctrlPr>
                          <a:rPr lang="en-US" i="1">
                            <a:latin typeface="Cambria Math" panose="02040503050406030204" pitchFamily="18" charset="0"/>
                          </a:rPr>
                        </m:ctrlPr>
                      </m:sSupPr>
                      <m:e>
                        <m:r>
                          <a:rPr lang="en-US" i="1">
                            <a:latin typeface="Cambria Math" panose="02040503050406030204" pitchFamily="18" charset="0"/>
                          </a:rPr>
                          <m:t>𝑒</m:t>
                        </m:r>
                      </m:e>
                      <m:sup>
                        <m:r>
                          <a:rPr lang="en-US" i="1">
                            <a:latin typeface="Cambria Math" panose="02040503050406030204" pitchFamily="18" charset="0"/>
                          </a:rPr>
                          <m:t>−1</m:t>
                        </m:r>
                      </m:sup>
                    </m:sSup>
                  </m:oMath>
                </a14:m>
                <a:endParaRPr lang="en-GB" dirty="0"/>
              </a:p>
            </p:txBody>
          </p:sp>
        </mc:Choice>
        <mc:Fallback xmlns="">
          <p:sp>
            <p:nvSpPr>
              <p:cNvPr id="3" name="Content Placeholder 2"/>
              <p:cNvSpPr>
                <a:spLocks noGrp="1" noRot="1" noChangeAspect="1" noMove="1" noResize="1" noEditPoints="1" noAdjustHandles="1" noChangeArrowheads="1" noChangeShapeType="1" noTextEdit="1"/>
              </p:cNvSpPr>
              <p:nvPr>
                <p:ph sz="half" idx="1"/>
              </p:nvPr>
            </p:nvSpPr>
            <p:spPr>
              <a:blipFill>
                <a:blip r:embed="rId2"/>
                <a:stretch>
                  <a:fillRect l="-2000" t="-1682"/>
                </a:stretch>
              </a:blipFill>
            </p:spPr>
            <p:txBody>
              <a:bodyPr/>
              <a:lstStyle/>
              <a:p>
                <a:r>
                  <a:rPr lang="en-GB">
                    <a:noFill/>
                  </a:rPr>
                  <a:t> </a:t>
                </a:r>
              </a:p>
            </p:txBody>
          </p:sp>
        </mc:Fallback>
      </mc:AlternateContent>
      <p:sp>
        <p:nvSpPr>
          <p:cNvPr id="5" name="Date Placeholder 4"/>
          <p:cNvSpPr>
            <a:spLocks noGrp="1"/>
          </p:cNvSpPr>
          <p:nvPr>
            <p:ph type="dt" sz="half" idx="10"/>
          </p:nvPr>
        </p:nvSpPr>
        <p:spPr/>
        <p:txBody>
          <a:bodyPr/>
          <a:lstStyle/>
          <a:p>
            <a:fld id="{B4BFD808-6B56-4447-9401-2398D08EE3C0}" type="datetime1">
              <a:rPr lang="en-US" smtClean="0"/>
              <a:pPr/>
              <a:t>10/19/2021</a:t>
            </a:fld>
            <a:endParaRPr lang="en-US" dirty="0"/>
          </a:p>
        </p:txBody>
      </p:sp>
      <p:sp>
        <p:nvSpPr>
          <p:cNvPr id="6" name="Footer Placeholder 5"/>
          <p:cNvSpPr>
            <a:spLocks noGrp="1"/>
          </p:cNvSpPr>
          <p:nvPr>
            <p:ph type="ftr" sz="quarter" idx="3"/>
          </p:nvPr>
        </p:nvSpPr>
        <p:spPr/>
        <p:txBody>
          <a:bodyPr/>
          <a:lstStyle/>
          <a:p>
            <a:r>
              <a:rPr lang="en-US"/>
              <a:t>Document reference</a:t>
            </a:r>
            <a:endParaRPr lang="en-US" dirty="0"/>
          </a:p>
        </p:txBody>
      </p:sp>
      <p:sp>
        <p:nvSpPr>
          <p:cNvPr id="7" name="Slide Number Placeholder 6"/>
          <p:cNvSpPr>
            <a:spLocks noGrp="1"/>
          </p:cNvSpPr>
          <p:nvPr>
            <p:ph type="sldNum" sz="quarter" idx="4"/>
          </p:nvPr>
        </p:nvSpPr>
        <p:spPr/>
        <p:txBody>
          <a:bodyPr/>
          <a:lstStyle/>
          <a:p>
            <a:fld id="{17918391-D411-FE40-AAD7-861AE5233E0E}" type="slidenum">
              <a:rPr lang="en-US" smtClean="0"/>
              <a:pPr/>
              <a:t>70</a:t>
            </a:fld>
            <a:endParaRPr lang="en-US" dirty="0"/>
          </a:p>
        </p:txBody>
      </p:sp>
      <p:pic>
        <p:nvPicPr>
          <p:cNvPr id="8" name="Content Placeholder 6"/>
          <p:cNvPicPr>
            <a:picLocks noGrp="1" noChangeAspect="1"/>
          </p:cNvPicPr>
          <p:nvPr>
            <p:ph sz="half" idx="2"/>
          </p:nvPr>
        </p:nvPicPr>
        <p:blipFill>
          <a:blip r:embed="rId3"/>
          <a:stretch>
            <a:fillRect/>
          </a:stretch>
        </p:blipFill>
        <p:spPr>
          <a:xfrm>
            <a:off x="4267200" y="1619046"/>
            <a:ext cx="3657600" cy="2424521"/>
          </a:xfrm>
          <a:prstGeom prst="rect">
            <a:avLst/>
          </a:prstGeom>
        </p:spPr>
      </p:pic>
    </p:spTree>
    <p:extLst>
      <p:ext uri="{BB962C8B-B14F-4D97-AF65-F5344CB8AC3E}">
        <p14:creationId xmlns:p14="http://schemas.microsoft.com/office/powerpoint/2010/main" val="39508009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Time Delay</a:t>
            </a:r>
            <a:endParaRPr lang="en-GB" dirty="0"/>
          </a:p>
        </p:txBody>
      </p:sp>
      <p:sp>
        <p:nvSpPr>
          <p:cNvPr id="3" name="Content Placeholder 2"/>
          <p:cNvSpPr>
            <a:spLocks noGrp="1"/>
          </p:cNvSpPr>
          <p:nvPr>
            <p:ph sz="half" idx="1"/>
          </p:nvPr>
        </p:nvSpPr>
        <p:spPr/>
        <p:txBody>
          <a:bodyPr/>
          <a:lstStyle/>
          <a:p>
            <a:pPr marL="36576" indent="0">
              <a:buNone/>
            </a:pPr>
            <a:r>
              <a:rPr lang="en-US" dirty="0"/>
              <a:t>This is simpler, it is just the time it takes from the start of the step until the MV starts to move.</a:t>
            </a:r>
            <a:endParaRPr lang="en-GB" dirty="0"/>
          </a:p>
        </p:txBody>
      </p:sp>
      <p:sp>
        <p:nvSpPr>
          <p:cNvPr id="5" name="Date Placeholder 4"/>
          <p:cNvSpPr>
            <a:spLocks noGrp="1"/>
          </p:cNvSpPr>
          <p:nvPr>
            <p:ph type="dt" sz="half" idx="10"/>
          </p:nvPr>
        </p:nvSpPr>
        <p:spPr/>
        <p:txBody>
          <a:bodyPr/>
          <a:lstStyle/>
          <a:p>
            <a:fld id="{B4BFD808-6B56-4447-9401-2398D08EE3C0}" type="datetime1">
              <a:rPr lang="en-US" smtClean="0"/>
              <a:pPr/>
              <a:t>10/19/2021</a:t>
            </a:fld>
            <a:endParaRPr lang="en-US" dirty="0"/>
          </a:p>
        </p:txBody>
      </p:sp>
      <p:sp>
        <p:nvSpPr>
          <p:cNvPr id="6" name="Footer Placeholder 5"/>
          <p:cNvSpPr>
            <a:spLocks noGrp="1"/>
          </p:cNvSpPr>
          <p:nvPr>
            <p:ph type="ftr" sz="quarter" idx="3"/>
          </p:nvPr>
        </p:nvSpPr>
        <p:spPr/>
        <p:txBody>
          <a:bodyPr/>
          <a:lstStyle/>
          <a:p>
            <a:r>
              <a:rPr lang="en-US"/>
              <a:t>Document reference</a:t>
            </a:r>
            <a:endParaRPr lang="en-US" dirty="0"/>
          </a:p>
        </p:txBody>
      </p:sp>
      <p:sp>
        <p:nvSpPr>
          <p:cNvPr id="7" name="Slide Number Placeholder 6"/>
          <p:cNvSpPr>
            <a:spLocks noGrp="1"/>
          </p:cNvSpPr>
          <p:nvPr>
            <p:ph type="sldNum" sz="quarter" idx="4"/>
          </p:nvPr>
        </p:nvSpPr>
        <p:spPr/>
        <p:txBody>
          <a:bodyPr/>
          <a:lstStyle/>
          <a:p>
            <a:fld id="{17918391-D411-FE40-AAD7-861AE5233E0E}" type="slidenum">
              <a:rPr lang="en-US" smtClean="0"/>
              <a:pPr/>
              <a:t>71</a:t>
            </a:fld>
            <a:endParaRPr lang="en-US" dirty="0"/>
          </a:p>
        </p:txBody>
      </p:sp>
      <p:pic>
        <p:nvPicPr>
          <p:cNvPr id="8" name="Content Placeholder 6"/>
          <p:cNvPicPr>
            <a:picLocks noGrp="1" noChangeAspect="1"/>
          </p:cNvPicPr>
          <p:nvPr>
            <p:ph sz="half" idx="2"/>
          </p:nvPr>
        </p:nvPicPr>
        <p:blipFill>
          <a:blip r:embed="rId2"/>
          <a:stretch>
            <a:fillRect/>
          </a:stretch>
        </p:blipFill>
        <p:spPr>
          <a:xfrm>
            <a:off x="4267200" y="1619046"/>
            <a:ext cx="3657600" cy="2424521"/>
          </a:xfrm>
          <a:prstGeom prst="rect">
            <a:avLst/>
          </a:prstGeom>
        </p:spPr>
      </p:pic>
      <p:cxnSp>
        <p:nvCxnSpPr>
          <p:cNvPr id="10" name="Straight Arrow Connector 9"/>
          <p:cNvCxnSpPr/>
          <p:nvPr/>
        </p:nvCxnSpPr>
        <p:spPr>
          <a:xfrm flipH="1" flipV="1">
            <a:off x="4798337" y="3141552"/>
            <a:ext cx="172015" cy="902015"/>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2728285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First order process model</a:t>
            </a:r>
            <a:endParaRPr lang="en-GB" dirty="0"/>
          </a:p>
        </p:txBody>
      </p:sp>
      <mc:AlternateContent xmlns:mc="http://schemas.openxmlformats.org/markup-compatibility/2006" xmlns:a14="http://schemas.microsoft.com/office/drawing/2010/main">
        <mc:Choice Requires="a14">
          <p:sp>
            <p:nvSpPr>
              <p:cNvPr id="8" name="Content Placeholder 7"/>
              <p:cNvSpPr>
                <a:spLocks noGrp="1"/>
              </p:cNvSpPr>
              <p:nvPr>
                <p:ph idx="1"/>
              </p:nvPr>
            </p:nvSpPr>
            <p:spPr/>
            <p:txBody>
              <a:bodyPr>
                <a:normAutofit fontScale="92500"/>
              </a:bodyPr>
              <a:lstStyle/>
              <a:p>
                <a:pPr marL="36576" indent="0">
                  <a:buNone/>
                </a:pPr>
                <a:r>
                  <a:rPr lang="en-US" dirty="0"/>
                  <a:t>We have 3 parameters that determine behavior</a:t>
                </a:r>
              </a:p>
              <a:p>
                <a14:m>
                  <m:oMath xmlns:m="http://schemas.openxmlformats.org/officeDocument/2006/math">
                    <m:r>
                      <a:rPr lang="en-US" i="1">
                        <a:latin typeface="Cambria Math" panose="02040503050406030204" pitchFamily="18" charset="0"/>
                      </a:rPr>
                      <m:t>𝐾</m:t>
                    </m:r>
                  </m:oMath>
                </a14:m>
                <a:r>
                  <a:rPr lang="en-GB" dirty="0"/>
                  <a:t> determines how big the output change will be</a:t>
                </a:r>
              </a:p>
              <a:p>
                <a14:m>
                  <m:oMath xmlns:m="http://schemas.openxmlformats.org/officeDocument/2006/math">
                    <m:r>
                      <a:rPr lang="en-US" i="1">
                        <a:latin typeface="Cambria Math" panose="02040503050406030204" pitchFamily="18" charset="0"/>
                      </a:rPr>
                      <m:t>𝑇</m:t>
                    </m:r>
                  </m:oMath>
                </a14:m>
                <a:r>
                  <a:rPr lang="en-US" dirty="0"/>
                  <a:t> determines how long the process takes to get there</a:t>
                </a:r>
              </a:p>
              <a:p>
                <a14:m>
                  <m:oMath xmlns:m="http://schemas.openxmlformats.org/officeDocument/2006/math">
                    <m:r>
                      <a:rPr lang="en-US" i="1">
                        <a:latin typeface="Cambria Math" panose="02040503050406030204" pitchFamily="18" charset="0"/>
                        <a:ea typeface="Cambria Math" panose="02040503050406030204" pitchFamily="18" charset="0"/>
                      </a:rPr>
                      <m:t>𝜏</m:t>
                    </m:r>
                    <m:r>
                      <a:rPr lang="en-US" i="1" smtClean="0">
                        <a:latin typeface="Cambria Math" panose="02040503050406030204" pitchFamily="18" charset="0"/>
                        <a:ea typeface="Cambria Math" panose="02040503050406030204" pitchFamily="18" charset="0"/>
                      </a:rPr>
                      <m:t> </m:t>
                    </m:r>
                  </m:oMath>
                </a14:m>
                <a:r>
                  <a:rPr lang="en-GB" dirty="0"/>
                  <a:t>determines how long it takes before the process starts doing anything at all</a:t>
                </a:r>
              </a:p>
              <a:p>
                <a:endParaRPr lang="en-GB" dirty="0"/>
              </a:p>
            </p:txBody>
          </p:sp>
        </mc:Choice>
        <mc:Fallback xmlns="">
          <p:sp>
            <p:nvSpPr>
              <p:cNvPr id="8" name="Content Placeholder 7"/>
              <p:cNvSpPr>
                <a:spLocks noGrp="1" noRot="1" noChangeAspect="1" noMove="1" noResize="1" noEditPoints="1" noAdjustHandles="1" noChangeArrowheads="1" noChangeShapeType="1" noTextEdit="1"/>
              </p:cNvSpPr>
              <p:nvPr>
                <p:ph idx="1"/>
              </p:nvPr>
            </p:nvSpPr>
            <p:spPr>
              <a:blipFill>
                <a:blip r:embed="rId2"/>
                <a:stretch>
                  <a:fillRect l="-1037" t="-1901" r="-1852"/>
                </a:stretch>
              </a:blipFill>
            </p:spPr>
            <p:txBody>
              <a:bodyPr/>
              <a:lstStyle/>
              <a:p>
                <a:r>
                  <a:rPr lang="en-GB">
                    <a:noFill/>
                  </a:rPr>
                  <a:t> </a:t>
                </a:r>
              </a:p>
            </p:txBody>
          </p:sp>
        </mc:Fallback>
      </mc:AlternateContent>
      <p:sp>
        <p:nvSpPr>
          <p:cNvPr id="6" name="Footer Placeholder 5"/>
          <p:cNvSpPr>
            <a:spLocks noGrp="1"/>
          </p:cNvSpPr>
          <p:nvPr>
            <p:ph type="ftr" sz="quarter" idx="3"/>
          </p:nvPr>
        </p:nvSpPr>
        <p:spPr/>
        <p:txBody>
          <a:bodyPr/>
          <a:lstStyle/>
          <a:p>
            <a:r>
              <a:rPr lang="en-US"/>
              <a:t>Document reference</a:t>
            </a:r>
            <a:endParaRPr lang="en-US" dirty="0"/>
          </a:p>
        </p:txBody>
      </p:sp>
      <p:sp>
        <p:nvSpPr>
          <p:cNvPr id="7" name="Slide Number Placeholder 6"/>
          <p:cNvSpPr>
            <a:spLocks noGrp="1"/>
          </p:cNvSpPr>
          <p:nvPr>
            <p:ph type="sldNum" sz="quarter" idx="4"/>
          </p:nvPr>
        </p:nvSpPr>
        <p:spPr/>
        <p:txBody>
          <a:bodyPr/>
          <a:lstStyle/>
          <a:p>
            <a:fld id="{17918391-D411-FE40-AAD7-861AE5233E0E}" type="slidenum">
              <a:rPr lang="en-US" smtClean="0"/>
              <a:pPr/>
              <a:t>72</a:t>
            </a:fld>
            <a:endParaRPr lang="en-US" dirty="0"/>
          </a:p>
        </p:txBody>
      </p:sp>
      <p:sp>
        <p:nvSpPr>
          <p:cNvPr id="5" name="Date Placeholder 4"/>
          <p:cNvSpPr>
            <a:spLocks noGrp="1"/>
          </p:cNvSpPr>
          <p:nvPr>
            <p:ph type="dt" sz="half" idx="4294967295"/>
          </p:nvPr>
        </p:nvSpPr>
        <p:spPr>
          <a:xfrm>
            <a:off x="0" y="4772025"/>
            <a:ext cx="2133600" cy="273050"/>
          </a:xfrm>
        </p:spPr>
        <p:txBody>
          <a:bodyPr/>
          <a:lstStyle/>
          <a:p>
            <a:fld id="{B4BFD808-6B56-4447-9401-2398D08EE3C0}" type="datetime1">
              <a:rPr lang="en-US" smtClean="0"/>
              <a:pPr/>
              <a:t>10/19/2021</a:t>
            </a:fld>
            <a:endParaRPr lang="en-US" dirty="0"/>
          </a:p>
        </p:txBody>
      </p:sp>
    </p:spTree>
    <p:extLst>
      <p:ext uri="{BB962C8B-B14F-4D97-AF65-F5344CB8AC3E}">
        <p14:creationId xmlns:p14="http://schemas.microsoft.com/office/powerpoint/2010/main" val="42612081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Implications for control</a:t>
            </a:r>
            <a:endParaRPr lang="en-GB"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fontScale="92500" lnSpcReduction="20000"/>
              </a:bodyPr>
              <a:lstStyle/>
              <a:p>
                <a:pPr marL="36576" indent="0">
                  <a:buNone/>
                </a:pPr>
                <a:r>
                  <a:rPr lang="en-US" dirty="0"/>
                  <a:t>The key feature is the relation between</a:t>
                </a:r>
                <a14:m>
                  <m:oMath xmlns:m="http://schemas.openxmlformats.org/officeDocument/2006/math">
                    <m:r>
                      <a:rPr lang="en-US" b="0" i="0" smtClean="0">
                        <a:latin typeface="Cambria Math" panose="02040503050406030204" pitchFamily="18" charset="0"/>
                        <a:ea typeface="Cambria Math" panose="02040503050406030204" pitchFamily="18" charset="0"/>
                      </a:rPr>
                      <m:t> </m:t>
                    </m:r>
                    <m:r>
                      <a:rPr lang="en-US" b="0" i="1" smtClean="0">
                        <a:latin typeface="Cambria Math" panose="02040503050406030204" pitchFamily="18" charset="0"/>
                        <a:ea typeface="Cambria Math" panose="02040503050406030204" pitchFamily="18" charset="0"/>
                      </a:rPr>
                      <m:t>𝑇</m:t>
                    </m:r>
                  </m:oMath>
                </a14:m>
                <a:r>
                  <a:rPr lang="en-GB" dirty="0"/>
                  <a:t>and</a:t>
                </a:r>
                <a:r>
                  <a:rPr lang="en-US" dirty="0"/>
                  <a:t> </a:t>
                </a:r>
                <a14:m>
                  <m:oMath xmlns:m="http://schemas.openxmlformats.org/officeDocument/2006/math">
                    <m:r>
                      <a:rPr lang="en-US" i="1">
                        <a:latin typeface="Cambria Math" panose="02040503050406030204" pitchFamily="18" charset="0"/>
                        <a:ea typeface="Cambria Math" panose="02040503050406030204" pitchFamily="18" charset="0"/>
                      </a:rPr>
                      <m:t>𝜏</m:t>
                    </m:r>
                  </m:oMath>
                </a14:m>
                <a:endParaRPr lang="en-US" dirty="0">
                  <a:ea typeface="Cambria Math" panose="02040503050406030204" pitchFamily="18" charset="0"/>
                </a:endParaRPr>
              </a:p>
              <a:p>
                <a:r>
                  <a:rPr lang="en-US" dirty="0"/>
                  <a:t>If </a:t>
                </a:r>
                <a14:m>
                  <m:oMath xmlns:m="http://schemas.openxmlformats.org/officeDocument/2006/math">
                    <m:r>
                      <a:rPr lang="en-US" i="1">
                        <a:latin typeface="Cambria Math" panose="02040503050406030204" pitchFamily="18" charset="0"/>
                        <a:ea typeface="Cambria Math" panose="02040503050406030204" pitchFamily="18" charset="0"/>
                      </a:rPr>
                      <m:t>𝜏</m:t>
                    </m:r>
                  </m:oMath>
                </a14:m>
                <a:r>
                  <a:rPr lang="en-GB" dirty="0"/>
                  <a:t> is small and </a:t>
                </a:r>
                <a14:m>
                  <m:oMath xmlns:m="http://schemas.openxmlformats.org/officeDocument/2006/math">
                    <m:r>
                      <a:rPr lang="en-US" i="1">
                        <a:latin typeface="Cambria Math" panose="02040503050406030204" pitchFamily="18" charset="0"/>
                        <a:ea typeface="Cambria Math" panose="02040503050406030204" pitchFamily="18" charset="0"/>
                      </a:rPr>
                      <m:t>𝑇</m:t>
                    </m:r>
                  </m:oMath>
                </a14:m>
                <a:r>
                  <a:rPr lang="en-GB" dirty="0"/>
                  <a:t> is big, control using PI is fine</a:t>
                </a:r>
              </a:p>
              <a:p>
                <a:r>
                  <a:rPr lang="en-US" dirty="0"/>
                  <a:t>If </a:t>
                </a:r>
                <a14:m>
                  <m:oMath xmlns:m="http://schemas.openxmlformats.org/officeDocument/2006/math">
                    <m:r>
                      <a:rPr lang="en-US" i="1">
                        <a:latin typeface="Cambria Math" panose="02040503050406030204" pitchFamily="18" charset="0"/>
                        <a:ea typeface="Cambria Math" panose="02040503050406030204" pitchFamily="18" charset="0"/>
                      </a:rPr>
                      <m:t>𝜏</m:t>
                    </m:r>
                  </m:oMath>
                </a14:m>
                <a:r>
                  <a:rPr lang="en-GB" dirty="0"/>
                  <a:t> is similar in size to </a:t>
                </a:r>
                <a14:m>
                  <m:oMath xmlns:m="http://schemas.openxmlformats.org/officeDocument/2006/math">
                    <m:r>
                      <a:rPr lang="en-US" i="1">
                        <a:latin typeface="Cambria Math" panose="02040503050406030204" pitchFamily="18" charset="0"/>
                        <a:ea typeface="Cambria Math" panose="02040503050406030204" pitchFamily="18" charset="0"/>
                      </a:rPr>
                      <m:t>𝑇</m:t>
                    </m:r>
                  </m:oMath>
                </a14:m>
                <a:r>
                  <a:rPr lang="en-GB" dirty="0"/>
                  <a:t> , we may need a more complex controller (PID) </a:t>
                </a:r>
              </a:p>
              <a:p>
                <a:r>
                  <a:rPr lang="en-US" dirty="0"/>
                  <a:t>If </a:t>
                </a:r>
                <a14:m>
                  <m:oMath xmlns:m="http://schemas.openxmlformats.org/officeDocument/2006/math">
                    <m:r>
                      <a:rPr lang="en-US" i="1">
                        <a:latin typeface="Cambria Math" panose="02040503050406030204" pitchFamily="18" charset="0"/>
                        <a:ea typeface="Cambria Math" panose="02040503050406030204" pitchFamily="18" charset="0"/>
                      </a:rPr>
                      <m:t>𝜏</m:t>
                    </m:r>
                  </m:oMath>
                </a14:m>
                <a:r>
                  <a:rPr lang="en-GB" dirty="0"/>
                  <a:t> is big relative to </a:t>
                </a:r>
                <a14:m>
                  <m:oMath xmlns:m="http://schemas.openxmlformats.org/officeDocument/2006/math">
                    <m:r>
                      <a:rPr lang="en-US" i="1">
                        <a:latin typeface="Cambria Math" panose="02040503050406030204" pitchFamily="18" charset="0"/>
                        <a:ea typeface="Cambria Math" panose="02040503050406030204" pitchFamily="18" charset="0"/>
                      </a:rPr>
                      <m:t>𝑇</m:t>
                    </m:r>
                  </m:oMath>
                </a14:m>
                <a:r>
                  <a:rPr lang="en-GB" dirty="0"/>
                  <a:t> , PID will struggle; it will integrate during the delay and then see a large jump!</a:t>
                </a:r>
              </a:p>
              <a:p>
                <a:pPr marL="36576" indent="0">
                  <a:buNone/>
                </a:pPr>
                <a:r>
                  <a:rPr lang="en-US" dirty="0"/>
                  <a:t>	</a:t>
                </a:r>
                <a:endParaRPr lang="en-GB" dirty="0"/>
              </a:p>
              <a:p>
                <a:pPr marL="36576" indent="0">
                  <a:buNone/>
                </a:pPr>
                <a:endParaRPr lang="en-GB"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l="-1037" t="-4563" r="-741"/>
                </a:stretch>
              </a:blipFill>
            </p:spPr>
            <p:txBody>
              <a:bodyPr/>
              <a:lstStyle/>
              <a:p>
                <a:r>
                  <a:rPr lang="en-GB">
                    <a:noFill/>
                  </a:rPr>
                  <a:t> </a:t>
                </a:r>
              </a:p>
            </p:txBody>
          </p:sp>
        </mc:Fallback>
      </mc:AlternateContent>
      <p:sp>
        <p:nvSpPr>
          <p:cNvPr id="4" name="Date Placeholder 3"/>
          <p:cNvSpPr>
            <a:spLocks noGrp="1"/>
          </p:cNvSpPr>
          <p:nvPr>
            <p:ph type="dt" sz="half" idx="2"/>
          </p:nvPr>
        </p:nvSpPr>
        <p:spPr/>
        <p:txBody>
          <a:bodyPr/>
          <a:lstStyle/>
          <a:p>
            <a:fld id="{B4BFD808-6B56-4447-9401-2398D08EE3C0}" type="datetime1">
              <a:rPr lang="en-US" smtClean="0"/>
              <a:pPr/>
              <a:t>10/19/2021</a:t>
            </a:fld>
            <a:endParaRPr lang="en-US" dirty="0"/>
          </a:p>
        </p:txBody>
      </p:sp>
      <p:sp>
        <p:nvSpPr>
          <p:cNvPr id="5" name="Footer Placeholder 4"/>
          <p:cNvSpPr>
            <a:spLocks noGrp="1"/>
          </p:cNvSpPr>
          <p:nvPr>
            <p:ph type="ftr" sz="quarter" idx="3"/>
          </p:nvPr>
        </p:nvSpPr>
        <p:spPr/>
        <p:txBody>
          <a:bodyPr/>
          <a:lstStyle/>
          <a:p>
            <a:r>
              <a:rPr lang="en-US"/>
              <a:t>Document reference</a:t>
            </a:r>
            <a:endParaRPr lang="en-US" dirty="0"/>
          </a:p>
        </p:txBody>
      </p:sp>
      <p:sp>
        <p:nvSpPr>
          <p:cNvPr id="6" name="Slide Number Placeholder 5"/>
          <p:cNvSpPr>
            <a:spLocks noGrp="1"/>
          </p:cNvSpPr>
          <p:nvPr>
            <p:ph type="sldNum" sz="quarter" idx="4"/>
          </p:nvPr>
        </p:nvSpPr>
        <p:spPr/>
        <p:txBody>
          <a:bodyPr/>
          <a:lstStyle/>
          <a:p>
            <a:fld id="{17918391-D411-FE40-AAD7-861AE5233E0E}" type="slidenum">
              <a:rPr lang="en-US" smtClean="0"/>
              <a:pPr/>
              <a:t>73</a:t>
            </a:fld>
            <a:endParaRPr lang="en-US" dirty="0"/>
          </a:p>
        </p:txBody>
      </p:sp>
    </p:spTree>
    <p:extLst>
      <p:ext uri="{BB962C8B-B14F-4D97-AF65-F5344CB8AC3E}">
        <p14:creationId xmlns:p14="http://schemas.microsoft.com/office/powerpoint/2010/main" val="74315249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Mini Exercise: </a:t>
            </a:r>
            <a:r>
              <a:rPr lang="en-US" dirty="0" err="1"/>
              <a:t>PIDSim</a:t>
            </a:r>
            <a:endParaRPr lang="en-GB" dirty="0"/>
          </a:p>
        </p:txBody>
      </p:sp>
      <p:pic>
        <p:nvPicPr>
          <p:cNvPr id="9" name="Content Placeholder 8"/>
          <p:cNvPicPr>
            <a:picLocks noGrp="1" noChangeAspect="1"/>
          </p:cNvPicPr>
          <p:nvPr>
            <p:ph sz="half" idx="1"/>
          </p:nvPr>
        </p:nvPicPr>
        <p:blipFill>
          <a:blip r:embed="rId2"/>
          <a:stretch>
            <a:fillRect/>
          </a:stretch>
        </p:blipFill>
        <p:spPr>
          <a:xfrm>
            <a:off x="457200" y="1533054"/>
            <a:ext cx="3657600" cy="2596504"/>
          </a:xfrm>
          <a:prstGeom prst="rect">
            <a:avLst/>
          </a:prstGeom>
        </p:spPr>
      </p:pic>
      <p:sp>
        <p:nvSpPr>
          <p:cNvPr id="8" name="Content Placeholder 7"/>
          <p:cNvSpPr>
            <a:spLocks noGrp="1"/>
          </p:cNvSpPr>
          <p:nvPr>
            <p:ph sz="half" idx="2"/>
          </p:nvPr>
        </p:nvSpPr>
        <p:spPr/>
        <p:txBody>
          <a:bodyPr>
            <a:normAutofit lnSpcReduction="10000"/>
          </a:bodyPr>
          <a:lstStyle/>
          <a:p>
            <a:r>
              <a:rPr lang="en-US" dirty="0"/>
              <a:t>Play with the process model</a:t>
            </a:r>
          </a:p>
          <a:p>
            <a:r>
              <a:rPr lang="en-US" dirty="0"/>
              <a:t>Try open loop steps</a:t>
            </a:r>
          </a:p>
          <a:p>
            <a:r>
              <a:rPr lang="en-US" dirty="0"/>
              <a:t>What happens with large delay times?</a:t>
            </a:r>
          </a:p>
          <a:p>
            <a:r>
              <a:rPr lang="en-US" dirty="0"/>
              <a:t>What happens when adding an integrator?</a:t>
            </a:r>
            <a:endParaRPr lang="en-GB" dirty="0"/>
          </a:p>
        </p:txBody>
      </p:sp>
      <p:sp>
        <p:nvSpPr>
          <p:cNvPr id="5" name="Footer Placeholder 4"/>
          <p:cNvSpPr>
            <a:spLocks noGrp="1"/>
          </p:cNvSpPr>
          <p:nvPr>
            <p:ph type="ftr" sz="quarter" idx="3"/>
          </p:nvPr>
        </p:nvSpPr>
        <p:spPr/>
        <p:txBody>
          <a:bodyPr/>
          <a:lstStyle/>
          <a:p>
            <a:r>
              <a:rPr lang="en-US"/>
              <a:t>Document reference</a:t>
            </a:r>
            <a:endParaRPr lang="en-US" dirty="0"/>
          </a:p>
        </p:txBody>
      </p:sp>
      <p:sp>
        <p:nvSpPr>
          <p:cNvPr id="6" name="Slide Number Placeholder 5"/>
          <p:cNvSpPr>
            <a:spLocks noGrp="1"/>
          </p:cNvSpPr>
          <p:nvPr>
            <p:ph type="sldNum" sz="quarter" idx="4"/>
          </p:nvPr>
        </p:nvSpPr>
        <p:spPr/>
        <p:txBody>
          <a:bodyPr/>
          <a:lstStyle/>
          <a:p>
            <a:fld id="{17918391-D411-FE40-AAD7-861AE5233E0E}" type="slidenum">
              <a:rPr lang="en-US" smtClean="0"/>
              <a:pPr/>
              <a:t>74</a:t>
            </a:fld>
            <a:endParaRPr lang="en-US" dirty="0"/>
          </a:p>
        </p:txBody>
      </p:sp>
      <p:sp>
        <p:nvSpPr>
          <p:cNvPr id="4" name="Date Placeholder 3"/>
          <p:cNvSpPr>
            <a:spLocks noGrp="1"/>
          </p:cNvSpPr>
          <p:nvPr>
            <p:ph type="dt" sz="half" idx="4294967295"/>
          </p:nvPr>
        </p:nvSpPr>
        <p:spPr>
          <a:xfrm>
            <a:off x="2995646" y="4767263"/>
            <a:ext cx="2133600" cy="273050"/>
          </a:xfrm>
        </p:spPr>
        <p:txBody>
          <a:bodyPr/>
          <a:lstStyle/>
          <a:p>
            <a:fld id="{B4BFD808-6B56-4447-9401-2398D08EE3C0}" type="datetime1">
              <a:rPr lang="en-US" smtClean="0"/>
              <a:pPr/>
              <a:t>10/19/2021</a:t>
            </a:fld>
            <a:endParaRPr lang="en-US" dirty="0"/>
          </a:p>
        </p:txBody>
      </p:sp>
    </p:spTree>
    <p:extLst>
      <p:ext uri="{BB962C8B-B14F-4D97-AF65-F5344CB8AC3E}">
        <p14:creationId xmlns:p14="http://schemas.microsoft.com/office/powerpoint/2010/main" val="46947155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Tuning for a first order process</a:t>
            </a:r>
            <a:endParaRPr lang="en-GB" dirty="0"/>
          </a:p>
        </p:txBody>
      </p:sp>
      <mc:AlternateContent xmlns:mc="http://schemas.openxmlformats.org/markup-compatibility/2006" xmlns:a14="http://schemas.microsoft.com/office/drawing/2010/main">
        <mc:Choice Requires="a14">
          <p:sp>
            <p:nvSpPr>
              <p:cNvPr id="8" name="Content Placeholder 7"/>
              <p:cNvSpPr>
                <a:spLocks noGrp="1"/>
              </p:cNvSpPr>
              <p:nvPr>
                <p:ph idx="1"/>
              </p:nvPr>
            </p:nvSpPr>
            <p:spPr/>
            <p:txBody>
              <a:bodyPr>
                <a:normAutofit lnSpcReduction="10000"/>
              </a:bodyPr>
              <a:lstStyle/>
              <a:p>
                <a:pPr marL="36576" indent="0">
                  <a:buNone/>
                </a:pPr>
                <a:r>
                  <a:rPr lang="en-US" dirty="0"/>
                  <a:t>We have a process that looks like</a:t>
                </a:r>
              </a:p>
              <a:p>
                <a:pPr marL="36576" indent="0">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𝐺</m:t>
                      </m:r>
                      <m:d>
                        <m:dPr>
                          <m:ctrlPr>
                            <a:rPr lang="en-US" b="0" i="1" smtClean="0">
                              <a:latin typeface="Cambria Math" panose="02040503050406030204" pitchFamily="18" charset="0"/>
                            </a:rPr>
                          </m:ctrlPr>
                        </m:dPr>
                        <m:e>
                          <m:r>
                            <a:rPr lang="en-US" b="0" i="1" smtClean="0">
                              <a:latin typeface="Cambria Math" panose="02040503050406030204" pitchFamily="18" charset="0"/>
                            </a:rPr>
                            <m:t>𝑠</m:t>
                          </m:r>
                        </m:e>
                      </m:d>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𝐾</m:t>
                          </m:r>
                        </m:num>
                        <m:den>
                          <m:r>
                            <a:rPr lang="en-US" b="0" i="1" smtClean="0">
                              <a:latin typeface="Cambria Math" panose="02040503050406030204" pitchFamily="18" charset="0"/>
                            </a:rPr>
                            <m:t>𝑇𝑠</m:t>
                          </m:r>
                          <m:r>
                            <a:rPr lang="en-US" b="0" i="1" smtClean="0">
                              <a:latin typeface="Cambria Math" panose="02040503050406030204" pitchFamily="18" charset="0"/>
                            </a:rPr>
                            <m:t>+1</m:t>
                          </m:r>
                        </m:den>
                      </m:f>
                      <m:sSup>
                        <m:sSupPr>
                          <m:ctrlPr>
                            <a:rPr lang="en-US" b="0" i="1" smtClean="0">
                              <a:latin typeface="Cambria Math" panose="02040503050406030204" pitchFamily="18" charset="0"/>
                            </a:rPr>
                          </m:ctrlPr>
                        </m:sSupPr>
                        <m:e>
                          <m:r>
                            <a:rPr lang="en-US" b="0" i="1" smtClean="0">
                              <a:latin typeface="Cambria Math" panose="02040503050406030204" pitchFamily="18" charset="0"/>
                            </a:rPr>
                            <m:t>𝑒</m:t>
                          </m:r>
                        </m:e>
                        <m:sup>
                          <m:r>
                            <a:rPr lang="en-US" b="0" i="1" smtClean="0">
                              <a:latin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𝜏</m:t>
                          </m:r>
                          <m:r>
                            <a:rPr lang="en-US" b="0" i="1" smtClean="0">
                              <a:latin typeface="Cambria Math" panose="02040503050406030204" pitchFamily="18" charset="0"/>
                              <a:ea typeface="Cambria Math" panose="02040503050406030204" pitchFamily="18" charset="0"/>
                            </a:rPr>
                            <m:t>𝑠</m:t>
                          </m:r>
                        </m:sup>
                      </m:sSup>
                    </m:oMath>
                  </m:oMathPara>
                </a14:m>
                <a:endParaRPr lang="en-GB" dirty="0"/>
              </a:p>
              <a:p>
                <a:pPr marL="36576" indent="0">
                  <a:buNone/>
                </a:pPr>
                <a:r>
                  <a:rPr lang="en-US" dirty="0"/>
                  <a:t>And we know what </a:t>
                </a:r>
                <a14:m>
                  <m:oMath xmlns:m="http://schemas.openxmlformats.org/officeDocument/2006/math">
                    <m:r>
                      <a:rPr lang="en-US" i="1">
                        <a:latin typeface="Cambria Math" panose="02040503050406030204" pitchFamily="18" charset="0"/>
                      </a:rPr>
                      <m:t>𝐾</m:t>
                    </m:r>
                  </m:oMath>
                </a14:m>
                <a:r>
                  <a:rPr lang="en-GB" dirty="0"/>
                  <a:t>, </a:t>
                </a:r>
                <a14:m>
                  <m:oMath xmlns:m="http://schemas.openxmlformats.org/officeDocument/2006/math">
                    <m:r>
                      <a:rPr lang="en-US" i="1">
                        <a:latin typeface="Cambria Math" panose="02040503050406030204" pitchFamily="18" charset="0"/>
                      </a:rPr>
                      <m:t>𝑇</m:t>
                    </m:r>
                  </m:oMath>
                </a14:m>
                <a:r>
                  <a:rPr lang="en-GB" dirty="0"/>
                  <a:t> and </a:t>
                </a:r>
                <a14:m>
                  <m:oMath xmlns:m="http://schemas.openxmlformats.org/officeDocument/2006/math">
                    <m:r>
                      <a:rPr lang="en-US" i="1">
                        <a:latin typeface="Cambria Math" panose="02040503050406030204" pitchFamily="18" charset="0"/>
                        <a:ea typeface="Cambria Math" panose="02040503050406030204" pitchFamily="18" charset="0"/>
                      </a:rPr>
                      <m:t>𝜏</m:t>
                    </m:r>
                  </m:oMath>
                </a14:m>
                <a:r>
                  <a:rPr lang="en-GB" dirty="0"/>
                  <a:t> are from our step test. Let’s say that we want our controlled system to behave like this, but with a time constant </a:t>
                </a:r>
                <a14:m>
                  <m:oMath xmlns:m="http://schemas.openxmlformats.org/officeDocument/2006/math">
                    <m:sSub>
                      <m:sSubPr>
                        <m:ctrlPr>
                          <a:rPr lang="en-US" b="1" i="1" smtClean="0">
                            <a:latin typeface="Cambria Math" panose="02040503050406030204" pitchFamily="18" charset="0"/>
                          </a:rPr>
                        </m:ctrlPr>
                      </m:sSubPr>
                      <m:e>
                        <m:r>
                          <a:rPr lang="en-US" b="1" i="1" smtClean="0">
                            <a:latin typeface="Cambria Math" panose="02040503050406030204" pitchFamily="18" charset="0"/>
                          </a:rPr>
                          <m:t>𝑻</m:t>
                        </m:r>
                      </m:e>
                      <m:sub>
                        <m:r>
                          <a:rPr lang="en-US" b="1" i="1" smtClean="0">
                            <a:latin typeface="Cambria Math" panose="02040503050406030204" pitchFamily="18" charset="0"/>
                          </a:rPr>
                          <m:t>𝒄𝒍</m:t>
                        </m:r>
                      </m:sub>
                    </m:sSub>
                  </m:oMath>
                </a14:m>
                <a:endParaRPr lang="en-GB" b="1" dirty="0"/>
              </a:p>
            </p:txBody>
          </p:sp>
        </mc:Choice>
        <mc:Fallback xmlns="">
          <p:sp>
            <p:nvSpPr>
              <p:cNvPr id="8" name="Content Placeholder 7"/>
              <p:cNvSpPr>
                <a:spLocks noGrp="1" noRot="1" noChangeAspect="1" noMove="1" noResize="1" noEditPoints="1" noAdjustHandles="1" noChangeArrowheads="1" noChangeShapeType="1" noTextEdit="1"/>
              </p:cNvSpPr>
              <p:nvPr>
                <p:ph idx="1"/>
              </p:nvPr>
            </p:nvSpPr>
            <p:spPr>
              <a:blipFill>
                <a:blip r:embed="rId2"/>
                <a:stretch>
                  <a:fillRect l="-1259" t="-3992" r="-444" b="-2662"/>
                </a:stretch>
              </a:blipFill>
            </p:spPr>
            <p:txBody>
              <a:bodyPr/>
              <a:lstStyle/>
              <a:p>
                <a:r>
                  <a:rPr lang="en-GB">
                    <a:noFill/>
                  </a:rPr>
                  <a:t> </a:t>
                </a:r>
              </a:p>
            </p:txBody>
          </p:sp>
        </mc:Fallback>
      </mc:AlternateContent>
      <p:sp>
        <p:nvSpPr>
          <p:cNvPr id="6" name="Footer Placeholder 5"/>
          <p:cNvSpPr>
            <a:spLocks noGrp="1"/>
          </p:cNvSpPr>
          <p:nvPr>
            <p:ph type="ftr" sz="quarter" idx="3"/>
          </p:nvPr>
        </p:nvSpPr>
        <p:spPr/>
        <p:txBody>
          <a:bodyPr/>
          <a:lstStyle/>
          <a:p>
            <a:r>
              <a:rPr lang="en-US"/>
              <a:t>Document reference</a:t>
            </a:r>
            <a:endParaRPr lang="en-US" dirty="0"/>
          </a:p>
        </p:txBody>
      </p:sp>
      <p:sp>
        <p:nvSpPr>
          <p:cNvPr id="7" name="Slide Number Placeholder 6"/>
          <p:cNvSpPr>
            <a:spLocks noGrp="1"/>
          </p:cNvSpPr>
          <p:nvPr>
            <p:ph type="sldNum" sz="quarter" idx="4"/>
          </p:nvPr>
        </p:nvSpPr>
        <p:spPr/>
        <p:txBody>
          <a:bodyPr/>
          <a:lstStyle/>
          <a:p>
            <a:fld id="{17918391-D411-FE40-AAD7-861AE5233E0E}" type="slidenum">
              <a:rPr lang="en-US" smtClean="0"/>
              <a:pPr/>
              <a:t>75</a:t>
            </a:fld>
            <a:endParaRPr lang="en-US" dirty="0"/>
          </a:p>
        </p:txBody>
      </p:sp>
      <p:sp>
        <p:nvSpPr>
          <p:cNvPr id="5" name="Date Placeholder 4"/>
          <p:cNvSpPr>
            <a:spLocks noGrp="1"/>
          </p:cNvSpPr>
          <p:nvPr>
            <p:ph type="dt" sz="half" idx="4294967295"/>
          </p:nvPr>
        </p:nvSpPr>
        <p:spPr>
          <a:xfrm>
            <a:off x="0" y="4772025"/>
            <a:ext cx="2133600" cy="273050"/>
          </a:xfrm>
        </p:spPr>
        <p:txBody>
          <a:bodyPr/>
          <a:lstStyle/>
          <a:p>
            <a:fld id="{B4BFD808-6B56-4447-9401-2398D08EE3C0}" type="datetime1">
              <a:rPr lang="en-US" smtClean="0"/>
              <a:pPr/>
              <a:t>10/19/2021</a:t>
            </a:fld>
            <a:endParaRPr lang="en-US" dirty="0"/>
          </a:p>
        </p:txBody>
      </p:sp>
    </p:spTree>
    <p:extLst>
      <p:ext uri="{BB962C8B-B14F-4D97-AF65-F5344CB8AC3E}">
        <p14:creationId xmlns:p14="http://schemas.microsoft.com/office/powerpoint/2010/main" val="251689125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Tuning for a first order process</a:t>
            </a:r>
            <a:endParaRPr lang="en-GB"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fontScale="92500" lnSpcReduction="10000"/>
              </a:bodyPr>
              <a:lstStyle/>
              <a:p>
                <a:pPr marL="36576" indent="0">
                  <a:buNone/>
                </a:pPr>
                <a:r>
                  <a:rPr lang="en-US" dirty="0"/>
                  <a:t>Now we know what our closed loop should look like, and we also know what the process looks like, and what the controller looks like. We ca use the closed loop relation:</a:t>
                </a:r>
              </a:p>
              <a:p>
                <a:pPr marL="36576" indent="0">
                  <a:buNone/>
                </a:pPr>
                <a14:m>
                  <m:oMathPara xmlns:m="http://schemas.openxmlformats.org/officeDocument/2006/math">
                    <m:oMathParaPr>
                      <m:jc m:val="centerGroup"/>
                    </m:oMathParaPr>
                    <m:oMath xmlns:m="http://schemas.openxmlformats.org/officeDocument/2006/math">
                      <m:sSub>
                        <m:sSubPr>
                          <m:ctrlPr>
                            <a:rPr lang="en-GB" i="1" smtClean="0">
                              <a:latin typeface="Cambria Math" panose="02040503050406030204" pitchFamily="18" charset="0"/>
                            </a:rPr>
                          </m:ctrlPr>
                        </m:sSubPr>
                        <m:e>
                          <m:r>
                            <a:rPr lang="en-US" b="0" i="1" smtClean="0">
                              <a:latin typeface="Cambria Math" panose="02040503050406030204" pitchFamily="18" charset="0"/>
                            </a:rPr>
                            <m:t>𝐺</m:t>
                          </m:r>
                        </m:e>
                        <m:sub>
                          <m:r>
                            <a:rPr lang="en-US" b="0" i="1" smtClean="0">
                              <a:latin typeface="Cambria Math" panose="02040503050406030204" pitchFamily="18" charset="0"/>
                            </a:rPr>
                            <m:t>𝑐𝑙</m:t>
                          </m:r>
                        </m:sub>
                      </m:sSub>
                      <m:d>
                        <m:dPr>
                          <m:ctrlPr>
                            <a:rPr lang="en-US" b="0" i="1" smtClean="0">
                              <a:latin typeface="Cambria Math" panose="02040503050406030204" pitchFamily="18" charset="0"/>
                            </a:rPr>
                          </m:ctrlPr>
                        </m:dPr>
                        <m:e>
                          <m:r>
                            <a:rPr lang="en-US" b="0" i="1" smtClean="0">
                              <a:latin typeface="Cambria Math" panose="02040503050406030204" pitchFamily="18" charset="0"/>
                            </a:rPr>
                            <m:t>𝑠</m:t>
                          </m:r>
                        </m:e>
                      </m:d>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𝐶</m:t>
                          </m:r>
                          <m:d>
                            <m:dPr>
                              <m:ctrlPr>
                                <a:rPr lang="en-US" b="0" i="1" smtClean="0">
                                  <a:latin typeface="Cambria Math" panose="02040503050406030204" pitchFamily="18" charset="0"/>
                                </a:rPr>
                              </m:ctrlPr>
                            </m:dPr>
                            <m:e>
                              <m:r>
                                <a:rPr lang="en-US" b="0" i="1" smtClean="0">
                                  <a:latin typeface="Cambria Math" panose="02040503050406030204" pitchFamily="18" charset="0"/>
                                </a:rPr>
                                <m:t>𝑠</m:t>
                              </m:r>
                            </m:e>
                          </m:d>
                          <m:r>
                            <a:rPr lang="en-US" b="0" i="1" smtClean="0">
                              <a:latin typeface="Cambria Math" panose="02040503050406030204" pitchFamily="18" charset="0"/>
                            </a:rPr>
                            <m:t>𝐺</m:t>
                          </m:r>
                          <m:r>
                            <a:rPr lang="en-US" b="0" i="1" smtClean="0">
                              <a:latin typeface="Cambria Math" panose="02040503050406030204" pitchFamily="18" charset="0"/>
                            </a:rPr>
                            <m:t>(</m:t>
                          </m:r>
                          <m:r>
                            <a:rPr lang="en-US" b="0" i="1" smtClean="0">
                              <a:latin typeface="Cambria Math" panose="02040503050406030204" pitchFamily="18" charset="0"/>
                            </a:rPr>
                            <m:t>𝑠</m:t>
                          </m:r>
                          <m:r>
                            <a:rPr lang="en-US" b="0" i="1" smtClean="0">
                              <a:latin typeface="Cambria Math" panose="02040503050406030204" pitchFamily="18" charset="0"/>
                            </a:rPr>
                            <m:t>)</m:t>
                          </m:r>
                        </m:num>
                        <m:den>
                          <m:r>
                            <a:rPr lang="en-US" b="0" i="1" smtClean="0">
                              <a:latin typeface="Cambria Math" panose="02040503050406030204" pitchFamily="18" charset="0"/>
                            </a:rPr>
                            <m:t>1+</m:t>
                          </m:r>
                          <m:r>
                            <a:rPr lang="en-US" b="0" i="1" smtClean="0">
                              <a:latin typeface="Cambria Math" panose="02040503050406030204" pitchFamily="18" charset="0"/>
                            </a:rPr>
                            <m:t>𝐶</m:t>
                          </m:r>
                          <m:d>
                            <m:dPr>
                              <m:ctrlPr>
                                <a:rPr lang="en-US" b="0" i="1" smtClean="0">
                                  <a:latin typeface="Cambria Math" panose="02040503050406030204" pitchFamily="18" charset="0"/>
                                </a:rPr>
                              </m:ctrlPr>
                            </m:dPr>
                            <m:e>
                              <m:r>
                                <a:rPr lang="en-US" b="0" i="1" smtClean="0">
                                  <a:latin typeface="Cambria Math" panose="02040503050406030204" pitchFamily="18" charset="0"/>
                                </a:rPr>
                                <m:t>𝑠</m:t>
                              </m:r>
                            </m:e>
                          </m:d>
                          <m:r>
                            <a:rPr lang="en-US" b="0" i="1" smtClean="0">
                              <a:latin typeface="Cambria Math" panose="02040503050406030204" pitchFamily="18" charset="0"/>
                            </a:rPr>
                            <m:t>𝐺</m:t>
                          </m:r>
                          <m:r>
                            <a:rPr lang="en-US" b="0" i="1" smtClean="0">
                              <a:latin typeface="Cambria Math" panose="02040503050406030204" pitchFamily="18" charset="0"/>
                            </a:rPr>
                            <m:t>(</m:t>
                          </m:r>
                          <m:r>
                            <a:rPr lang="en-US" b="0" i="1" smtClean="0">
                              <a:latin typeface="Cambria Math" panose="02040503050406030204" pitchFamily="18" charset="0"/>
                            </a:rPr>
                            <m:t>𝑠</m:t>
                          </m:r>
                          <m:r>
                            <a:rPr lang="en-US" b="0" i="1" smtClean="0">
                              <a:latin typeface="Cambria Math" panose="02040503050406030204" pitchFamily="18" charset="0"/>
                            </a:rPr>
                            <m:t>)</m:t>
                          </m:r>
                        </m:den>
                      </m:f>
                    </m:oMath>
                  </m:oMathPara>
                </a14:m>
                <a:endParaRPr lang="en-GB" dirty="0"/>
              </a:p>
              <a:p>
                <a:pPr marL="36576" indent="0">
                  <a:buNone/>
                </a:pPr>
                <a:r>
                  <a:rPr lang="en-US" dirty="0"/>
                  <a:t>Where </a:t>
                </a:r>
                <a14:m>
                  <m:oMath xmlns:m="http://schemas.openxmlformats.org/officeDocument/2006/math">
                    <m:r>
                      <a:rPr lang="en-US" i="1">
                        <a:latin typeface="Cambria Math" panose="02040503050406030204" pitchFamily="18" charset="0"/>
                      </a:rPr>
                      <m:t>𝐶</m:t>
                    </m:r>
                    <m:d>
                      <m:dPr>
                        <m:ctrlPr>
                          <a:rPr lang="en-US" i="1">
                            <a:latin typeface="Cambria Math" panose="02040503050406030204" pitchFamily="18" charset="0"/>
                          </a:rPr>
                        </m:ctrlPr>
                      </m:dPr>
                      <m:e>
                        <m:r>
                          <a:rPr lang="en-US" i="1">
                            <a:latin typeface="Cambria Math" panose="02040503050406030204" pitchFamily="18" charset="0"/>
                          </a:rPr>
                          <m:t>𝑠</m:t>
                        </m:r>
                      </m:e>
                    </m:d>
                  </m:oMath>
                </a14:m>
                <a:r>
                  <a:rPr lang="en-GB" dirty="0"/>
                  <a:t> is our controller.</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l="-1037" t="-3232"/>
                </a:stretch>
              </a:blipFill>
            </p:spPr>
            <p:txBody>
              <a:bodyPr/>
              <a:lstStyle/>
              <a:p>
                <a:r>
                  <a:rPr lang="en-GB">
                    <a:noFill/>
                  </a:rPr>
                  <a:t> </a:t>
                </a:r>
              </a:p>
            </p:txBody>
          </p:sp>
        </mc:Fallback>
      </mc:AlternateContent>
      <p:sp>
        <p:nvSpPr>
          <p:cNvPr id="4" name="Date Placeholder 3"/>
          <p:cNvSpPr>
            <a:spLocks noGrp="1"/>
          </p:cNvSpPr>
          <p:nvPr>
            <p:ph type="dt" sz="half" idx="2"/>
          </p:nvPr>
        </p:nvSpPr>
        <p:spPr/>
        <p:txBody>
          <a:bodyPr/>
          <a:lstStyle/>
          <a:p>
            <a:fld id="{B4BFD808-6B56-4447-9401-2398D08EE3C0}" type="datetime1">
              <a:rPr lang="en-US" smtClean="0"/>
              <a:pPr/>
              <a:t>10/19/2021</a:t>
            </a:fld>
            <a:endParaRPr lang="en-US" dirty="0"/>
          </a:p>
        </p:txBody>
      </p:sp>
      <p:sp>
        <p:nvSpPr>
          <p:cNvPr id="5" name="Footer Placeholder 4"/>
          <p:cNvSpPr>
            <a:spLocks noGrp="1"/>
          </p:cNvSpPr>
          <p:nvPr>
            <p:ph type="ftr" sz="quarter" idx="3"/>
          </p:nvPr>
        </p:nvSpPr>
        <p:spPr/>
        <p:txBody>
          <a:bodyPr/>
          <a:lstStyle/>
          <a:p>
            <a:r>
              <a:rPr lang="en-US"/>
              <a:t>Document reference</a:t>
            </a:r>
            <a:endParaRPr lang="en-US" dirty="0"/>
          </a:p>
        </p:txBody>
      </p:sp>
      <p:sp>
        <p:nvSpPr>
          <p:cNvPr id="6" name="Slide Number Placeholder 5"/>
          <p:cNvSpPr>
            <a:spLocks noGrp="1"/>
          </p:cNvSpPr>
          <p:nvPr>
            <p:ph type="sldNum" sz="quarter" idx="4"/>
          </p:nvPr>
        </p:nvSpPr>
        <p:spPr/>
        <p:txBody>
          <a:bodyPr/>
          <a:lstStyle/>
          <a:p>
            <a:fld id="{17918391-D411-FE40-AAD7-861AE5233E0E}" type="slidenum">
              <a:rPr lang="en-US" smtClean="0"/>
              <a:pPr/>
              <a:t>76</a:t>
            </a:fld>
            <a:endParaRPr lang="en-US" dirty="0"/>
          </a:p>
        </p:txBody>
      </p:sp>
    </p:spTree>
    <p:extLst>
      <p:ext uri="{BB962C8B-B14F-4D97-AF65-F5344CB8AC3E}">
        <p14:creationId xmlns:p14="http://schemas.microsoft.com/office/powerpoint/2010/main" val="283458637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Tuning for a first order process</a:t>
            </a:r>
            <a:endParaRPr lang="en-GB"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pPr marL="36576" indent="0">
                  <a:buNone/>
                </a:pPr>
                <a14:m>
                  <m:oMathPara xmlns:m="http://schemas.openxmlformats.org/officeDocument/2006/math">
                    <m:oMathParaPr>
                      <m:jc m:val="centerGroup"/>
                    </m:oMathParaPr>
                    <m:oMath xmlns:m="http://schemas.openxmlformats.org/officeDocument/2006/math">
                      <m:sSub>
                        <m:sSubPr>
                          <m:ctrlPr>
                            <a:rPr lang="en-GB" i="1">
                              <a:latin typeface="Cambria Math" panose="02040503050406030204" pitchFamily="18" charset="0"/>
                            </a:rPr>
                          </m:ctrlPr>
                        </m:sSubPr>
                        <m:e>
                          <m:r>
                            <a:rPr lang="en-US" i="1">
                              <a:latin typeface="Cambria Math" panose="02040503050406030204" pitchFamily="18" charset="0"/>
                            </a:rPr>
                            <m:t>𝐺</m:t>
                          </m:r>
                        </m:e>
                        <m:sub>
                          <m:r>
                            <a:rPr lang="en-US" i="1">
                              <a:latin typeface="Cambria Math" panose="02040503050406030204" pitchFamily="18" charset="0"/>
                            </a:rPr>
                            <m:t>𝑐𝑙</m:t>
                          </m:r>
                        </m:sub>
                      </m:sSub>
                      <m:d>
                        <m:dPr>
                          <m:ctrlPr>
                            <a:rPr lang="en-US" i="1">
                              <a:latin typeface="Cambria Math" panose="02040503050406030204" pitchFamily="18" charset="0"/>
                            </a:rPr>
                          </m:ctrlPr>
                        </m:dPr>
                        <m:e>
                          <m:r>
                            <a:rPr lang="en-US" i="1">
                              <a:latin typeface="Cambria Math" panose="02040503050406030204" pitchFamily="18" charset="0"/>
                            </a:rPr>
                            <m:t>𝑠</m:t>
                          </m:r>
                        </m:e>
                      </m:d>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𝐶</m:t>
                          </m:r>
                          <m:d>
                            <m:dPr>
                              <m:ctrlPr>
                                <a:rPr lang="en-US" i="1">
                                  <a:latin typeface="Cambria Math" panose="02040503050406030204" pitchFamily="18" charset="0"/>
                                </a:rPr>
                              </m:ctrlPr>
                            </m:dPr>
                            <m:e>
                              <m:r>
                                <a:rPr lang="en-US" i="1">
                                  <a:latin typeface="Cambria Math" panose="02040503050406030204" pitchFamily="18" charset="0"/>
                                </a:rPr>
                                <m:t>𝑠</m:t>
                              </m:r>
                            </m:e>
                          </m:d>
                          <m:r>
                            <a:rPr lang="en-US" i="1">
                              <a:latin typeface="Cambria Math" panose="02040503050406030204" pitchFamily="18" charset="0"/>
                            </a:rPr>
                            <m:t>𝐺</m:t>
                          </m:r>
                          <m:r>
                            <a:rPr lang="en-US" i="1">
                              <a:latin typeface="Cambria Math" panose="02040503050406030204" pitchFamily="18" charset="0"/>
                            </a:rPr>
                            <m:t>(</m:t>
                          </m:r>
                          <m:r>
                            <a:rPr lang="en-US" i="1">
                              <a:latin typeface="Cambria Math" panose="02040503050406030204" pitchFamily="18" charset="0"/>
                            </a:rPr>
                            <m:t>𝑠</m:t>
                          </m:r>
                          <m:r>
                            <a:rPr lang="en-US" i="1">
                              <a:latin typeface="Cambria Math" panose="02040503050406030204" pitchFamily="18" charset="0"/>
                            </a:rPr>
                            <m:t>)</m:t>
                          </m:r>
                        </m:num>
                        <m:den>
                          <m:r>
                            <a:rPr lang="en-US" i="1">
                              <a:latin typeface="Cambria Math" panose="02040503050406030204" pitchFamily="18" charset="0"/>
                            </a:rPr>
                            <m:t>1+</m:t>
                          </m:r>
                          <m:r>
                            <a:rPr lang="en-US" i="1">
                              <a:latin typeface="Cambria Math" panose="02040503050406030204" pitchFamily="18" charset="0"/>
                            </a:rPr>
                            <m:t>𝐶</m:t>
                          </m:r>
                          <m:d>
                            <m:dPr>
                              <m:ctrlPr>
                                <a:rPr lang="en-US" i="1">
                                  <a:latin typeface="Cambria Math" panose="02040503050406030204" pitchFamily="18" charset="0"/>
                                </a:rPr>
                              </m:ctrlPr>
                            </m:dPr>
                            <m:e>
                              <m:r>
                                <a:rPr lang="en-US" i="1">
                                  <a:latin typeface="Cambria Math" panose="02040503050406030204" pitchFamily="18" charset="0"/>
                                </a:rPr>
                                <m:t>𝑠</m:t>
                              </m:r>
                            </m:e>
                          </m:d>
                          <m:r>
                            <a:rPr lang="en-US" i="1">
                              <a:latin typeface="Cambria Math" panose="02040503050406030204" pitchFamily="18" charset="0"/>
                            </a:rPr>
                            <m:t>𝐺</m:t>
                          </m:r>
                          <m:r>
                            <a:rPr lang="en-US" i="1">
                              <a:latin typeface="Cambria Math" panose="02040503050406030204" pitchFamily="18" charset="0"/>
                            </a:rPr>
                            <m:t>(</m:t>
                          </m:r>
                          <m:r>
                            <a:rPr lang="en-US" i="1">
                              <a:latin typeface="Cambria Math" panose="02040503050406030204" pitchFamily="18" charset="0"/>
                            </a:rPr>
                            <m:t>𝑠</m:t>
                          </m:r>
                          <m:r>
                            <a:rPr lang="en-US" i="1">
                              <a:latin typeface="Cambria Math" panose="02040503050406030204" pitchFamily="18" charset="0"/>
                            </a:rPr>
                            <m:t>)</m:t>
                          </m:r>
                        </m:den>
                      </m:f>
                    </m:oMath>
                  </m:oMathPara>
                </a14:m>
                <a:endParaRPr lang="en-GB" dirty="0"/>
              </a:p>
              <a:p>
                <a:pPr marL="36576" indent="0">
                  <a:buNone/>
                </a:pPr>
                <a:r>
                  <a:rPr lang="en-US" dirty="0"/>
                  <a:t>From here we can work out what controller parameters we need!</a:t>
                </a:r>
              </a:p>
              <a:p>
                <a:pPr marL="36576" indent="0">
                  <a:buNone/>
                </a:pPr>
                <a:r>
                  <a:rPr lang="en-US" dirty="0"/>
                  <a:t>This is called </a:t>
                </a:r>
                <a:r>
                  <a:rPr lang="en-US" b="1" dirty="0"/>
                  <a:t>Internal Model Control (IMC)</a:t>
                </a:r>
                <a:endParaRPr lang="en-GB" b="1"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l="-1259"/>
                </a:stretch>
              </a:blipFill>
            </p:spPr>
            <p:txBody>
              <a:bodyPr/>
              <a:lstStyle/>
              <a:p>
                <a:r>
                  <a:rPr lang="en-GB">
                    <a:noFill/>
                  </a:rPr>
                  <a:t> </a:t>
                </a:r>
              </a:p>
            </p:txBody>
          </p:sp>
        </mc:Fallback>
      </mc:AlternateContent>
      <p:sp>
        <p:nvSpPr>
          <p:cNvPr id="4" name="Date Placeholder 3"/>
          <p:cNvSpPr>
            <a:spLocks noGrp="1"/>
          </p:cNvSpPr>
          <p:nvPr>
            <p:ph type="dt" sz="half" idx="2"/>
          </p:nvPr>
        </p:nvSpPr>
        <p:spPr/>
        <p:txBody>
          <a:bodyPr/>
          <a:lstStyle/>
          <a:p>
            <a:fld id="{B4BFD808-6B56-4447-9401-2398D08EE3C0}" type="datetime1">
              <a:rPr lang="en-US" smtClean="0"/>
              <a:pPr/>
              <a:t>10/19/2021</a:t>
            </a:fld>
            <a:endParaRPr lang="en-US" dirty="0"/>
          </a:p>
        </p:txBody>
      </p:sp>
      <p:sp>
        <p:nvSpPr>
          <p:cNvPr id="5" name="Footer Placeholder 4"/>
          <p:cNvSpPr>
            <a:spLocks noGrp="1"/>
          </p:cNvSpPr>
          <p:nvPr>
            <p:ph type="ftr" sz="quarter" idx="3"/>
          </p:nvPr>
        </p:nvSpPr>
        <p:spPr/>
        <p:txBody>
          <a:bodyPr/>
          <a:lstStyle/>
          <a:p>
            <a:r>
              <a:rPr lang="en-US"/>
              <a:t>Document reference</a:t>
            </a:r>
            <a:endParaRPr lang="en-US" dirty="0"/>
          </a:p>
        </p:txBody>
      </p:sp>
      <p:sp>
        <p:nvSpPr>
          <p:cNvPr id="6" name="Slide Number Placeholder 5"/>
          <p:cNvSpPr>
            <a:spLocks noGrp="1"/>
          </p:cNvSpPr>
          <p:nvPr>
            <p:ph type="sldNum" sz="quarter" idx="4"/>
          </p:nvPr>
        </p:nvSpPr>
        <p:spPr/>
        <p:txBody>
          <a:bodyPr/>
          <a:lstStyle/>
          <a:p>
            <a:fld id="{17918391-D411-FE40-AAD7-861AE5233E0E}" type="slidenum">
              <a:rPr lang="en-US" smtClean="0"/>
              <a:pPr/>
              <a:t>77</a:t>
            </a:fld>
            <a:endParaRPr lang="en-US" dirty="0"/>
          </a:p>
        </p:txBody>
      </p:sp>
    </p:spTree>
    <p:extLst>
      <p:ext uri="{BB962C8B-B14F-4D97-AF65-F5344CB8AC3E}">
        <p14:creationId xmlns:p14="http://schemas.microsoft.com/office/powerpoint/2010/main" val="33752998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Internal Model Control (IMC)</a:t>
            </a:r>
            <a:endParaRPr lang="en-GB"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pPr marL="36576" indent="0">
                  <a:buNone/>
                </a:pPr>
                <a:r>
                  <a:rPr lang="en-US" dirty="0"/>
                  <a:t>Once we do the math, we get these parameters for PI:</a:t>
                </a:r>
              </a:p>
              <a:p>
                <a:pPr marL="36576" indent="0">
                  <a:buNone/>
                </a:pPr>
                <a14:m>
                  <m:oMathPara xmlns:m="http://schemas.openxmlformats.org/officeDocument/2006/math">
                    <m:oMathParaPr>
                      <m:jc m:val="centerGroup"/>
                    </m:oMathParaPr>
                    <m:oMath xmlns:m="http://schemas.openxmlformats.org/officeDocument/2006/math">
                      <m:sSub>
                        <m:sSubPr>
                          <m:ctrlPr>
                            <a:rPr lang="en-US" b="1" i="1" smtClean="0">
                              <a:solidFill>
                                <a:srgbClr val="FF0000"/>
                              </a:solidFill>
                              <a:latin typeface="Cambria Math" panose="02040503050406030204" pitchFamily="18" charset="0"/>
                            </a:rPr>
                          </m:ctrlPr>
                        </m:sSubPr>
                        <m:e>
                          <m:r>
                            <a:rPr lang="en-US" b="1" i="1" smtClean="0">
                              <a:solidFill>
                                <a:srgbClr val="FF0000"/>
                              </a:solidFill>
                              <a:latin typeface="Cambria Math" panose="02040503050406030204" pitchFamily="18" charset="0"/>
                            </a:rPr>
                            <m:t>𝑲</m:t>
                          </m:r>
                        </m:e>
                        <m:sub>
                          <m:r>
                            <a:rPr lang="en-US" b="1" i="1" smtClean="0">
                              <a:solidFill>
                                <a:srgbClr val="FF0000"/>
                              </a:solidFill>
                              <a:latin typeface="Cambria Math" panose="02040503050406030204" pitchFamily="18" charset="0"/>
                            </a:rPr>
                            <m:t>𝒑</m:t>
                          </m:r>
                        </m:sub>
                      </m:sSub>
                      <m:r>
                        <a:rPr lang="en-US" b="1" i="1" smtClean="0">
                          <a:solidFill>
                            <a:srgbClr val="FF0000"/>
                          </a:solidFill>
                          <a:latin typeface="Cambria Math" panose="02040503050406030204" pitchFamily="18" charset="0"/>
                        </a:rPr>
                        <m:t>=</m:t>
                      </m:r>
                      <m:f>
                        <m:fPr>
                          <m:ctrlPr>
                            <a:rPr lang="en-US" b="1" i="1" smtClean="0">
                              <a:solidFill>
                                <a:srgbClr val="FF0000"/>
                              </a:solidFill>
                              <a:latin typeface="Cambria Math" panose="02040503050406030204" pitchFamily="18" charset="0"/>
                            </a:rPr>
                          </m:ctrlPr>
                        </m:fPr>
                        <m:num>
                          <m:r>
                            <a:rPr lang="en-US" b="1" i="1" smtClean="0">
                              <a:solidFill>
                                <a:srgbClr val="FF0000"/>
                              </a:solidFill>
                              <a:latin typeface="Cambria Math" panose="02040503050406030204" pitchFamily="18" charset="0"/>
                            </a:rPr>
                            <m:t>𝟏</m:t>
                          </m:r>
                        </m:num>
                        <m:den>
                          <m:r>
                            <a:rPr lang="en-US" b="1" i="1" smtClean="0">
                              <a:solidFill>
                                <a:srgbClr val="FF0000"/>
                              </a:solidFill>
                              <a:latin typeface="Cambria Math" panose="02040503050406030204" pitchFamily="18" charset="0"/>
                            </a:rPr>
                            <m:t>𝑲</m:t>
                          </m:r>
                        </m:den>
                      </m:f>
                      <m:f>
                        <m:fPr>
                          <m:ctrlPr>
                            <a:rPr lang="en-US" b="1" i="1" smtClean="0">
                              <a:solidFill>
                                <a:srgbClr val="FF0000"/>
                              </a:solidFill>
                              <a:latin typeface="Cambria Math" panose="02040503050406030204" pitchFamily="18" charset="0"/>
                            </a:rPr>
                          </m:ctrlPr>
                        </m:fPr>
                        <m:num>
                          <m:r>
                            <a:rPr lang="en-US" b="1" i="1" smtClean="0">
                              <a:solidFill>
                                <a:srgbClr val="FF0000"/>
                              </a:solidFill>
                              <a:latin typeface="Cambria Math" panose="02040503050406030204" pitchFamily="18" charset="0"/>
                            </a:rPr>
                            <m:t>𝑻</m:t>
                          </m:r>
                        </m:num>
                        <m:den>
                          <m:r>
                            <a:rPr lang="en-US" b="1" i="1" smtClean="0">
                              <a:solidFill>
                                <a:srgbClr val="FF0000"/>
                              </a:solidFill>
                              <a:latin typeface="Cambria Math" panose="02040503050406030204" pitchFamily="18" charset="0"/>
                            </a:rPr>
                            <m:t>(</m:t>
                          </m:r>
                          <m:sSub>
                            <m:sSubPr>
                              <m:ctrlPr>
                                <a:rPr lang="en-US" b="1" i="1" smtClean="0">
                                  <a:solidFill>
                                    <a:srgbClr val="FF0000"/>
                                  </a:solidFill>
                                  <a:latin typeface="Cambria Math" panose="02040503050406030204" pitchFamily="18" charset="0"/>
                                </a:rPr>
                              </m:ctrlPr>
                            </m:sSubPr>
                            <m:e>
                              <m:r>
                                <a:rPr lang="en-US" b="1" i="1" smtClean="0">
                                  <a:solidFill>
                                    <a:srgbClr val="FF0000"/>
                                  </a:solidFill>
                                  <a:latin typeface="Cambria Math" panose="02040503050406030204" pitchFamily="18" charset="0"/>
                                </a:rPr>
                                <m:t>𝑻</m:t>
                              </m:r>
                            </m:e>
                            <m:sub>
                              <m:r>
                                <a:rPr lang="en-US" b="1" i="1" smtClean="0">
                                  <a:solidFill>
                                    <a:srgbClr val="FF0000"/>
                                  </a:solidFill>
                                  <a:latin typeface="Cambria Math" panose="02040503050406030204" pitchFamily="18" charset="0"/>
                                </a:rPr>
                                <m:t>𝒄</m:t>
                              </m:r>
                            </m:sub>
                          </m:sSub>
                          <m:r>
                            <a:rPr lang="en-US" b="1" i="1" smtClean="0">
                              <a:solidFill>
                                <a:srgbClr val="FF0000"/>
                              </a:solidFill>
                              <a:latin typeface="Cambria Math" panose="02040503050406030204" pitchFamily="18" charset="0"/>
                            </a:rPr>
                            <m:t>+</m:t>
                          </m:r>
                          <m:r>
                            <a:rPr lang="en-US" b="1" i="1" smtClean="0">
                              <a:solidFill>
                                <a:srgbClr val="FF0000"/>
                              </a:solidFill>
                              <a:latin typeface="Cambria Math" panose="02040503050406030204" pitchFamily="18" charset="0"/>
                              <a:ea typeface="Cambria Math" panose="02040503050406030204" pitchFamily="18" charset="0"/>
                            </a:rPr>
                            <m:t>𝝉</m:t>
                          </m:r>
                          <m:r>
                            <a:rPr lang="en-US" b="1" i="1" smtClean="0">
                              <a:solidFill>
                                <a:srgbClr val="FF0000"/>
                              </a:solidFill>
                              <a:latin typeface="Cambria Math" panose="02040503050406030204" pitchFamily="18" charset="0"/>
                            </a:rPr>
                            <m:t>)</m:t>
                          </m:r>
                        </m:den>
                      </m:f>
                    </m:oMath>
                  </m:oMathPara>
                </a14:m>
                <a:endParaRPr lang="en-GB" b="1" dirty="0">
                  <a:solidFill>
                    <a:srgbClr val="FF0000"/>
                  </a:solidFill>
                </a:endParaRPr>
              </a:p>
              <a:p>
                <a:pPr marL="36576" indent="0">
                  <a:buNone/>
                </a:pPr>
                <a14:m>
                  <m:oMathPara xmlns:m="http://schemas.openxmlformats.org/officeDocument/2006/math">
                    <m:oMathParaPr>
                      <m:jc m:val="centerGroup"/>
                    </m:oMathParaPr>
                    <m:oMath xmlns:m="http://schemas.openxmlformats.org/officeDocument/2006/math">
                      <m:sSub>
                        <m:sSubPr>
                          <m:ctrlPr>
                            <a:rPr lang="en-US" b="1" i="1" smtClean="0">
                              <a:solidFill>
                                <a:srgbClr val="FF0000"/>
                              </a:solidFill>
                              <a:latin typeface="Cambria Math" panose="02040503050406030204" pitchFamily="18" charset="0"/>
                            </a:rPr>
                          </m:ctrlPr>
                        </m:sSubPr>
                        <m:e>
                          <m:r>
                            <a:rPr lang="en-US" b="1" i="1" smtClean="0">
                              <a:solidFill>
                                <a:srgbClr val="FF0000"/>
                              </a:solidFill>
                              <a:latin typeface="Cambria Math" panose="02040503050406030204" pitchFamily="18" charset="0"/>
                            </a:rPr>
                            <m:t>𝑻</m:t>
                          </m:r>
                        </m:e>
                        <m:sub>
                          <m:r>
                            <a:rPr lang="en-US" b="1" i="1" smtClean="0">
                              <a:solidFill>
                                <a:srgbClr val="FF0000"/>
                              </a:solidFill>
                              <a:latin typeface="Cambria Math" panose="02040503050406030204" pitchFamily="18" charset="0"/>
                            </a:rPr>
                            <m:t>𝒊</m:t>
                          </m:r>
                        </m:sub>
                      </m:sSub>
                      <m:r>
                        <a:rPr lang="en-US" b="1" i="1" smtClean="0">
                          <a:solidFill>
                            <a:srgbClr val="FF0000"/>
                          </a:solidFill>
                          <a:latin typeface="Cambria Math" panose="02040503050406030204" pitchFamily="18" charset="0"/>
                        </a:rPr>
                        <m:t>=</m:t>
                      </m:r>
                      <m:func>
                        <m:funcPr>
                          <m:ctrlPr>
                            <a:rPr lang="en-US" b="1" i="1" smtClean="0">
                              <a:solidFill>
                                <a:srgbClr val="FF0000"/>
                              </a:solidFill>
                              <a:latin typeface="Cambria Math" panose="02040503050406030204" pitchFamily="18" charset="0"/>
                            </a:rPr>
                          </m:ctrlPr>
                        </m:funcPr>
                        <m:fName>
                          <m:r>
                            <a:rPr lang="en-US" b="1" i="0" smtClean="0">
                              <a:solidFill>
                                <a:srgbClr val="FF0000"/>
                              </a:solidFill>
                              <a:latin typeface="Cambria Math" panose="02040503050406030204" pitchFamily="18" charset="0"/>
                            </a:rPr>
                            <m:t>𝐦𝐢𝐧</m:t>
                          </m:r>
                        </m:fName>
                        <m:e>
                          <m:d>
                            <m:dPr>
                              <m:ctrlPr>
                                <a:rPr lang="en-US" b="1" i="1" smtClean="0">
                                  <a:solidFill>
                                    <a:srgbClr val="FF0000"/>
                                  </a:solidFill>
                                  <a:latin typeface="Cambria Math" panose="02040503050406030204" pitchFamily="18" charset="0"/>
                                </a:rPr>
                              </m:ctrlPr>
                            </m:dPr>
                            <m:e>
                              <m:r>
                                <a:rPr lang="en-US" b="1" i="1" smtClean="0">
                                  <a:solidFill>
                                    <a:srgbClr val="FF0000"/>
                                  </a:solidFill>
                                  <a:latin typeface="Cambria Math" panose="02040503050406030204" pitchFamily="18" charset="0"/>
                                </a:rPr>
                                <m:t>𝑻</m:t>
                              </m:r>
                              <m:r>
                                <a:rPr lang="en-US" b="1" i="1" smtClean="0">
                                  <a:solidFill>
                                    <a:srgbClr val="FF0000"/>
                                  </a:solidFill>
                                  <a:latin typeface="Cambria Math" panose="02040503050406030204" pitchFamily="18" charset="0"/>
                                </a:rPr>
                                <m:t>, </m:t>
                              </m:r>
                              <m:r>
                                <a:rPr lang="en-US" b="1" i="1" smtClean="0">
                                  <a:solidFill>
                                    <a:srgbClr val="FF0000"/>
                                  </a:solidFill>
                                  <a:latin typeface="Cambria Math" panose="02040503050406030204" pitchFamily="18" charset="0"/>
                                </a:rPr>
                                <m:t>𝟒</m:t>
                              </m:r>
                              <m:d>
                                <m:dPr>
                                  <m:ctrlPr>
                                    <a:rPr lang="en-US" b="1" i="1" smtClean="0">
                                      <a:solidFill>
                                        <a:srgbClr val="FF0000"/>
                                      </a:solidFill>
                                      <a:latin typeface="Cambria Math" panose="02040503050406030204" pitchFamily="18" charset="0"/>
                                    </a:rPr>
                                  </m:ctrlPr>
                                </m:dPr>
                                <m:e>
                                  <m:sSub>
                                    <m:sSubPr>
                                      <m:ctrlPr>
                                        <a:rPr lang="en-US" b="1" i="1" smtClean="0">
                                          <a:solidFill>
                                            <a:srgbClr val="FF0000"/>
                                          </a:solidFill>
                                          <a:latin typeface="Cambria Math" panose="02040503050406030204" pitchFamily="18" charset="0"/>
                                        </a:rPr>
                                      </m:ctrlPr>
                                    </m:sSubPr>
                                    <m:e>
                                      <m:r>
                                        <a:rPr lang="en-US" b="1" i="1" smtClean="0">
                                          <a:solidFill>
                                            <a:srgbClr val="FF0000"/>
                                          </a:solidFill>
                                          <a:latin typeface="Cambria Math" panose="02040503050406030204" pitchFamily="18" charset="0"/>
                                        </a:rPr>
                                        <m:t>𝑻</m:t>
                                      </m:r>
                                    </m:e>
                                    <m:sub>
                                      <m:r>
                                        <a:rPr lang="en-US" b="1" i="1" smtClean="0">
                                          <a:solidFill>
                                            <a:srgbClr val="FF0000"/>
                                          </a:solidFill>
                                          <a:latin typeface="Cambria Math" panose="02040503050406030204" pitchFamily="18" charset="0"/>
                                        </a:rPr>
                                        <m:t>𝑪</m:t>
                                      </m:r>
                                    </m:sub>
                                  </m:sSub>
                                  <m:r>
                                    <a:rPr lang="en-US" b="1" i="1" smtClean="0">
                                      <a:solidFill>
                                        <a:srgbClr val="FF0000"/>
                                      </a:solidFill>
                                      <a:latin typeface="Cambria Math" panose="02040503050406030204" pitchFamily="18" charset="0"/>
                                    </a:rPr>
                                    <m:t>+</m:t>
                                  </m:r>
                                  <m:r>
                                    <a:rPr lang="en-US" b="1" i="1" smtClean="0">
                                      <a:solidFill>
                                        <a:srgbClr val="FF0000"/>
                                      </a:solidFill>
                                      <a:latin typeface="Cambria Math" panose="02040503050406030204" pitchFamily="18" charset="0"/>
                                      <a:ea typeface="Cambria Math" panose="02040503050406030204" pitchFamily="18" charset="0"/>
                                    </a:rPr>
                                    <m:t>𝝉</m:t>
                                  </m:r>
                                </m:e>
                              </m:d>
                            </m:e>
                          </m:d>
                        </m:e>
                      </m:func>
                    </m:oMath>
                  </m:oMathPara>
                </a14:m>
                <a:endParaRPr lang="en-US" b="1" dirty="0"/>
              </a:p>
              <a:p>
                <a:pPr marL="36576" indent="0" algn="ctr">
                  <a:buNone/>
                </a:pPr>
                <a:r>
                  <a:rPr lang="en-US" dirty="0"/>
                  <a:t>(this is </a:t>
                </a:r>
                <a:r>
                  <a:rPr lang="en-US" dirty="0" err="1"/>
                  <a:t>Skogestad’s</a:t>
                </a:r>
                <a:r>
                  <a:rPr lang="en-US" dirty="0"/>
                  <a:t> IMC, S-IMC)</a:t>
                </a:r>
                <a:endParaRPr lang="en-GB"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l="-1259" t="-2471"/>
                </a:stretch>
              </a:blipFill>
            </p:spPr>
            <p:txBody>
              <a:bodyPr/>
              <a:lstStyle/>
              <a:p>
                <a:r>
                  <a:rPr lang="en-GB">
                    <a:noFill/>
                  </a:rPr>
                  <a:t> </a:t>
                </a:r>
              </a:p>
            </p:txBody>
          </p:sp>
        </mc:Fallback>
      </mc:AlternateContent>
      <p:sp>
        <p:nvSpPr>
          <p:cNvPr id="4" name="Date Placeholder 3"/>
          <p:cNvSpPr>
            <a:spLocks noGrp="1"/>
          </p:cNvSpPr>
          <p:nvPr>
            <p:ph type="dt" sz="half" idx="2"/>
          </p:nvPr>
        </p:nvSpPr>
        <p:spPr/>
        <p:txBody>
          <a:bodyPr/>
          <a:lstStyle/>
          <a:p>
            <a:fld id="{B4BFD808-6B56-4447-9401-2398D08EE3C0}" type="datetime1">
              <a:rPr lang="en-US" smtClean="0"/>
              <a:pPr/>
              <a:t>10/19/2021</a:t>
            </a:fld>
            <a:endParaRPr lang="en-US" dirty="0"/>
          </a:p>
        </p:txBody>
      </p:sp>
      <p:sp>
        <p:nvSpPr>
          <p:cNvPr id="5" name="Footer Placeholder 4"/>
          <p:cNvSpPr>
            <a:spLocks noGrp="1"/>
          </p:cNvSpPr>
          <p:nvPr>
            <p:ph type="ftr" sz="quarter" idx="3"/>
          </p:nvPr>
        </p:nvSpPr>
        <p:spPr/>
        <p:txBody>
          <a:bodyPr/>
          <a:lstStyle/>
          <a:p>
            <a:r>
              <a:rPr lang="en-US"/>
              <a:t>Document reference</a:t>
            </a:r>
            <a:endParaRPr lang="en-US" dirty="0"/>
          </a:p>
        </p:txBody>
      </p:sp>
      <p:sp>
        <p:nvSpPr>
          <p:cNvPr id="6" name="Slide Number Placeholder 5"/>
          <p:cNvSpPr>
            <a:spLocks noGrp="1"/>
          </p:cNvSpPr>
          <p:nvPr>
            <p:ph type="sldNum" sz="quarter" idx="4"/>
          </p:nvPr>
        </p:nvSpPr>
        <p:spPr/>
        <p:txBody>
          <a:bodyPr/>
          <a:lstStyle/>
          <a:p>
            <a:fld id="{17918391-D411-FE40-AAD7-861AE5233E0E}" type="slidenum">
              <a:rPr lang="en-US" smtClean="0"/>
              <a:pPr/>
              <a:t>78</a:t>
            </a:fld>
            <a:endParaRPr lang="en-US" dirty="0"/>
          </a:p>
        </p:txBody>
      </p:sp>
    </p:spTree>
    <p:extLst>
      <p:ext uri="{BB962C8B-B14F-4D97-AF65-F5344CB8AC3E}">
        <p14:creationId xmlns:p14="http://schemas.microsoft.com/office/powerpoint/2010/main" val="222908084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Internal Model Control (IMC)</a:t>
            </a:r>
            <a:endParaRPr lang="en-GB" dirty="0"/>
          </a:p>
        </p:txBody>
      </p:sp>
      <p:sp>
        <p:nvSpPr>
          <p:cNvPr id="3" name="Content Placeholder 2"/>
          <p:cNvSpPr>
            <a:spLocks noGrp="1"/>
          </p:cNvSpPr>
          <p:nvPr>
            <p:ph idx="1"/>
          </p:nvPr>
        </p:nvSpPr>
        <p:spPr/>
        <p:txBody>
          <a:bodyPr/>
          <a:lstStyle/>
          <a:p>
            <a:pPr marL="36576" indent="0">
              <a:buNone/>
            </a:pPr>
            <a:r>
              <a:rPr lang="en-US" dirty="0"/>
              <a:t>IMC rules are nice, because they are not just heuristics: they are calculated from a desired behavior.</a:t>
            </a:r>
          </a:p>
          <a:p>
            <a:pPr marL="36576" indent="0">
              <a:buNone/>
            </a:pPr>
            <a:endParaRPr lang="en-US" dirty="0"/>
          </a:p>
          <a:p>
            <a:pPr marL="36576" indent="0">
              <a:buNone/>
            </a:pPr>
            <a:r>
              <a:rPr lang="en-US" dirty="0"/>
              <a:t> </a:t>
            </a:r>
            <a:endParaRPr lang="en-GB" dirty="0"/>
          </a:p>
        </p:txBody>
      </p:sp>
      <p:sp>
        <p:nvSpPr>
          <p:cNvPr id="4" name="Date Placeholder 3"/>
          <p:cNvSpPr>
            <a:spLocks noGrp="1"/>
          </p:cNvSpPr>
          <p:nvPr>
            <p:ph type="dt" sz="half" idx="2"/>
          </p:nvPr>
        </p:nvSpPr>
        <p:spPr/>
        <p:txBody>
          <a:bodyPr/>
          <a:lstStyle/>
          <a:p>
            <a:fld id="{B4BFD808-6B56-4447-9401-2398D08EE3C0}" type="datetime1">
              <a:rPr lang="en-US" smtClean="0"/>
              <a:pPr/>
              <a:t>10/19/2021</a:t>
            </a:fld>
            <a:endParaRPr lang="en-US" dirty="0"/>
          </a:p>
        </p:txBody>
      </p:sp>
      <p:sp>
        <p:nvSpPr>
          <p:cNvPr id="5" name="Footer Placeholder 4"/>
          <p:cNvSpPr>
            <a:spLocks noGrp="1"/>
          </p:cNvSpPr>
          <p:nvPr>
            <p:ph type="ftr" sz="quarter" idx="3"/>
          </p:nvPr>
        </p:nvSpPr>
        <p:spPr/>
        <p:txBody>
          <a:bodyPr/>
          <a:lstStyle/>
          <a:p>
            <a:r>
              <a:rPr lang="en-US"/>
              <a:t>Document reference</a:t>
            </a:r>
            <a:endParaRPr lang="en-US" dirty="0"/>
          </a:p>
        </p:txBody>
      </p:sp>
      <p:sp>
        <p:nvSpPr>
          <p:cNvPr id="6" name="Slide Number Placeholder 5"/>
          <p:cNvSpPr>
            <a:spLocks noGrp="1"/>
          </p:cNvSpPr>
          <p:nvPr>
            <p:ph type="sldNum" sz="quarter" idx="4"/>
          </p:nvPr>
        </p:nvSpPr>
        <p:spPr/>
        <p:txBody>
          <a:bodyPr/>
          <a:lstStyle/>
          <a:p>
            <a:fld id="{17918391-D411-FE40-AAD7-861AE5233E0E}" type="slidenum">
              <a:rPr lang="en-US" smtClean="0"/>
              <a:pPr/>
              <a:t>79</a:t>
            </a:fld>
            <a:endParaRPr lang="en-US" dirty="0"/>
          </a:p>
        </p:txBody>
      </p:sp>
    </p:spTree>
    <p:extLst>
      <p:ext uri="{BB962C8B-B14F-4D97-AF65-F5344CB8AC3E}">
        <p14:creationId xmlns:p14="http://schemas.microsoft.com/office/powerpoint/2010/main" val="129379950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Integrating processes</a:t>
            </a:r>
            <a:endParaRPr lang="en-GB" dirty="0"/>
          </a:p>
        </p:txBody>
      </p:sp>
      <mc:AlternateContent xmlns:mc="http://schemas.openxmlformats.org/markup-compatibility/2006" xmlns:a14="http://schemas.microsoft.com/office/drawing/2010/main">
        <mc:Choice Requires="a14">
          <p:sp>
            <p:nvSpPr>
              <p:cNvPr id="7" name="Content Placeholder 6"/>
              <p:cNvSpPr>
                <a:spLocks noGrp="1"/>
              </p:cNvSpPr>
              <p:nvPr>
                <p:ph sz="half" idx="1"/>
              </p:nvPr>
            </p:nvSpPr>
            <p:spPr/>
            <p:txBody>
              <a:bodyPr>
                <a:normAutofit lnSpcReduction="10000"/>
              </a:bodyPr>
              <a:lstStyle/>
              <a:p>
                <a:r>
                  <a:rPr lang="en-US" dirty="0"/>
                  <a:t>What happens when the step response is a ramp?</a:t>
                </a:r>
              </a:p>
              <a:p>
                <a:r>
                  <a:rPr lang="en-US" dirty="0"/>
                  <a:t>Process contains an integrator!</a:t>
                </a:r>
              </a:p>
              <a:p>
                <a14:m>
                  <m:oMath xmlns:m="http://schemas.openxmlformats.org/officeDocument/2006/math">
                    <m:r>
                      <a:rPr lang="en-US" b="0" i="1" smtClean="0">
                        <a:latin typeface="Cambria Math" panose="02040503050406030204" pitchFamily="18" charset="0"/>
                      </a:rPr>
                      <m:t>𝐾</m:t>
                    </m:r>
                    <m:r>
                      <a:rPr lang="en-US" b="0" i="1" smtClean="0">
                        <a:latin typeface="Cambria Math" panose="02040503050406030204" pitchFamily="18" charset="0"/>
                      </a:rPr>
                      <m:t>=</m:t>
                    </m:r>
                    <m:f>
                      <m:fPr>
                        <m:ctrlPr>
                          <a:rPr lang="en-US" b="0" i="1" smtClean="0">
                            <a:latin typeface="Cambria Math" panose="02040503050406030204" pitchFamily="18" charset="0"/>
                          </a:rPr>
                        </m:ctrlPr>
                      </m:fPr>
                      <m:num>
                        <m:f>
                          <m:fPr>
                            <m:type m:val="skw"/>
                            <m:ctrlPr>
                              <a:rPr lang="en-US" b="0" i="1" smtClean="0">
                                <a:latin typeface="Cambria Math" panose="02040503050406030204" pitchFamily="18" charset="0"/>
                              </a:rPr>
                            </m:ctrlPr>
                          </m:fPr>
                          <m:num>
                            <m:r>
                              <a:rPr lang="en-US" b="0" i="1" smtClean="0">
                                <a:latin typeface="Cambria Math" panose="02040503050406030204" pitchFamily="18" charset="0"/>
                              </a:rPr>
                              <m:t>𝑑𝑌</m:t>
                            </m:r>
                          </m:num>
                          <m:den>
                            <m:r>
                              <a:rPr lang="en-US" b="0" i="1" smtClean="0">
                                <a:latin typeface="Cambria Math" panose="02040503050406030204" pitchFamily="18" charset="0"/>
                              </a:rPr>
                              <m:t>𝑑𝑡</m:t>
                            </m:r>
                          </m:den>
                        </m:f>
                      </m:num>
                      <m:den>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𝑈</m:t>
                        </m:r>
                      </m:den>
                    </m:f>
                  </m:oMath>
                </a14:m>
                <a:endParaRPr lang="en-GB" dirty="0"/>
              </a:p>
            </p:txBody>
          </p:sp>
        </mc:Choice>
        <mc:Fallback xmlns="">
          <p:sp>
            <p:nvSpPr>
              <p:cNvPr id="7" name="Content Placeholder 6"/>
              <p:cNvSpPr>
                <a:spLocks noGrp="1" noRot="1" noChangeAspect="1" noMove="1" noResize="1" noEditPoints="1" noAdjustHandles="1" noChangeArrowheads="1" noChangeShapeType="1" noTextEdit="1"/>
              </p:cNvSpPr>
              <p:nvPr>
                <p:ph sz="half" idx="1"/>
              </p:nvPr>
            </p:nvSpPr>
            <p:spPr>
              <a:blipFill>
                <a:blip r:embed="rId2"/>
                <a:stretch>
                  <a:fillRect l="-500" t="-2991" r="-5500"/>
                </a:stretch>
              </a:blipFill>
            </p:spPr>
            <p:txBody>
              <a:bodyPr/>
              <a:lstStyle/>
              <a:p>
                <a:r>
                  <a:rPr lang="en-GB">
                    <a:noFill/>
                  </a:rPr>
                  <a:t> </a:t>
                </a:r>
              </a:p>
            </p:txBody>
          </p:sp>
        </mc:Fallback>
      </mc:AlternateContent>
      <p:sp>
        <p:nvSpPr>
          <p:cNvPr id="5" name="Footer Placeholder 4"/>
          <p:cNvSpPr>
            <a:spLocks noGrp="1"/>
          </p:cNvSpPr>
          <p:nvPr>
            <p:ph type="ftr" sz="quarter" idx="3"/>
          </p:nvPr>
        </p:nvSpPr>
        <p:spPr/>
        <p:txBody>
          <a:bodyPr/>
          <a:lstStyle/>
          <a:p>
            <a:r>
              <a:rPr lang="en-US"/>
              <a:t>Document reference</a:t>
            </a:r>
            <a:endParaRPr lang="en-US" dirty="0"/>
          </a:p>
        </p:txBody>
      </p:sp>
      <p:sp>
        <p:nvSpPr>
          <p:cNvPr id="6" name="Slide Number Placeholder 5"/>
          <p:cNvSpPr>
            <a:spLocks noGrp="1"/>
          </p:cNvSpPr>
          <p:nvPr>
            <p:ph type="sldNum" sz="quarter" idx="4"/>
          </p:nvPr>
        </p:nvSpPr>
        <p:spPr/>
        <p:txBody>
          <a:bodyPr/>
          <a:lstStyle/>
          <a:p>
            <a:fld id="{17918391-D411-FE40-AAD7-861AE5233E0E}" type="slidenum">
              <a:rPr lang="en-US" smtClean="0"/>
              <a:pPr/>
              <a:t>80</a:t>
            </a:fld>
            <a:endParaRPr lang="en-US" dirty="0"/>
          </a:p>
        </p:txBody>
      </p:sp>
      <p:sp>
        <p:nvSpPr>
          <p:cNvPr id="4" name="Date Placeholder 3"/>
          <p:cNvSpPr>
            <a:spLocks noGrp="1"/>
          </p:cNvSpPr>
          <p:nvPr>
            <p:ph type="dt" sz="half" idx="4294967295"/>
          </p:nvPr>
        </p:nvSpPr>
        <p:spPr>
          <a:xfrm>
            <a:off x="0" y="4772025"/>
            <a:ext cx="2133600" cy="273050"/>
          </a:xfrm>
        </p:spPr>
        <p:txBody>
          <a:bodyPr/>
          <a:lstStyle/>
          <a:p>
            <a:fld id="{B4BFD808-6B56-4447-9401-2398D08EE3C0}" type="datetime1">
              <a:rPr lang="en-US" smtClean="0"/>
              <a:pPr/>
              <a:t>10/19/2021</a:t>
            </a:fld>
            <a:endParaRPr lang="en-US" dirty="0"/>
          </a:p>
        </p:txBody>
      </p:sp>
      <p:pic>
        <p:nvPicPr>
          <p:cNvPr id="9" name="Content Placeholder 8"/>
          <p:cNvPicPr>
            <a:picLocks noGrp="1" noChangeAspect="1"/>
          </p:cNvPicPr>
          <p:nvPr>
            <p:ph sz="half" idx="2"/>
          </p:nvPr>
        </p:nvPicPr>
        <p:blipFill>
          <a:blip r:embed="rId3"/>
          <a:stretch>
            <a:fillRect/>
          </a:stretch>
        </p:blipFill>
        <p:spPr>
          <a:xfrm>
            <a:off x="4267200" y="1261805"/>
            <a:ext cx="3657600" cy="3139002"/>
          </a:xfrm>
          <a:prstGeom prst="rect">
            <a:avLst/>
          </a:prstGeom>
        </p:spPr>
      </p:pic>
      <p:pic>
        <p:nvPicPr>
          <p:cNvPr id="11" name="Picture 10"/>
          <p:cNvPicPr>
            <a:picLocks noChangeAspect="1"/>
          </p:cNvPicPr>
          <p:nvPr/>
        </p:nvPicPr>
        <p:blipFill>
          <a:blip r:embed="rId4"/>
          <a:stretch>
            <a:fillRect/>
          </a:stretch>
        </p:blipFill>
        <p:spPr>
          <a:xfrm>
            <a:off x="4807389" y="2363870"/>
            <a:ext cx="1194981" cy="467436"/>
          </a:xfrm>
          <a:prstGeom prst="rect">
            <a:avLst/>
          </a:prstGeom>
        </p:spPr>
      </p:pic>
    </p:spTree>
    <p:extLst>
      <p:ext uri="{BB962C8B-B14F-4D97-AF65-F5344CB8AC3E}">
        <p14:creationId xmlns:p14="http://schemas.microsoft.com/office/powerpoint/2010/main" val="65763197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SIMC tuning rules</a:t>
            </a:r>
            <a:endParaRPr lang="en-GB" dirty="0"/>
          </a:p>
        </p:txBody>
      </p:sp>
      <p:sp>
        <p:nvSpPr>
          <p:cNvPr id="3" name="Content Placeholder 2"/>
          <p:cNvSpPr>
            <a:spLocks noGrp="1"/>
          </p:cNvSpPr>
          <p:nvPr>
            <p:ph sz="half" idx="1"/>
          </p:nvPr>
        </p:nvSpPr>
        <p:spPr/>
        <p:txBody>
          <a:bodyPr/>
          <a:lstStyle/>
          <a:p>
            <a:pPr marL="36576" indent="0">
              <a:buNone/>
            </a:pPr>
            <a:r>
              <a:rPr lang="en-US" dirty="0"/>
              <a:t>The rules can be derived for a number of different process models</a:t>
            </a:r>
            <a:endParaRPr lang="en-GB" dirty="0"/>
          </a:p>
        </p:txBody>
      </p:sp>
      <p:pic>
        <p:nvPicPr>
          <p:cNvPr id="8" name="Content Placeholder 7"/>
          <p:cNvPicPr>
            <a:picLocks noGrp="1" noChangeAspect="1"/>
          </p:cNvPicPr>
          <p:nvPr>
            <p:ph sz="half" idx="2"/>
          </p:nvPr>
        </p:nvPicPr>
        <p:blipFill>
          <a:blip r:embed="rId2"/>
          <a:stretch>
            <a:fillRect/>
          </a:stretch>
        </p:blipFill>
        <p:spPr>
          <a:xfrm>
            <a:off x="4267200" y="1616983"/>
            <a:ext cx="3657600" cy="2428646"/>
          </a:xfrm>
          <a:prstGeom prst="rect">
            <a:avLst/>
          </a:prstGeom>
        </p:spPr>
      </p:pic>
      <p:sp>
        <p:nvSpPr>
          <p:cNvPr id="5" name="Date Placeholder 4"/>
          <p:cNvSpPr>
            <a:spLocks noGrp="1"/>
          </p:cNvSpPr>
          <p:nvPr>
            <p:ph type="dt" sz="half" idx="10"/>
          </p:nvPr>
        </p:nvSpPr>
        <p:spPr/>
        <p:txBody>
          <a:bodyPr/>
          <a:lstStyle/>
          <a:p>
            <a:fld id="{B4BFD808-6B56-4447-9401-2398D08EE3C0}" type="datetime1">
              <a:rPr lang="en-US" smtClean="0"/>
              <a:pPr/>
              <a:t>10/19/2021</a:t>
            </a:fld>
            <a:endParaRPr lang="en-US" dirty="0"/>
          </a:p>
        </p:txBody>
      </p:sp>
      <p:sp>
        <p:nvSpPr>
          <p:cNvPr id="6" name="Footer Placeholder 5"/>
          <p:cNvSpPr>
            <a:spLocks noGrp="1"/>
          </p:cNvSpPr>
          <p:nvPr>
            <p:ph type="ftr" sz="quarter" idx="3"/>
          </p:nvPr>
        </p:nvSpPr>
        <p:spPr/>
        <p:txBody>
          <a:bodyPr/>
          <a:lstStyle/>
          <a:p>
            <a:r>
              <a:rPr lang="en-US"/>
              <a:t>Document reference</a:t>
            </a:r>
            <a:endParaRPr lang="en-US" dirty="0"/>
          </a:p>
        </p:txBody>
      </p:sp>
      <p:sp>
        <p:nvSpPr>
          <p:cNvPr id="7" name="Slide Number Placeholder 6"/>
          <p:cNvSpPr>
            <a:spLocks noGrp="1"/>
          </p:cNvSpPr>
          <p:nvPr>
            <p:ph type="sldNum" sz="quarter" idx="4"/>
          </p:nvPr>
        </p:nvSpPr>
        <p:spPr/>
        <p:txBody>
          <a:bodyPr/>
          <a:lstStyle/>
          <a:p>
            <a:fld id="{17918391-D411-FE40-AAD7-861AE5233E0E}" type="slidenum">
              <a:rPr lang="en-US" smtClean="0"/>
              <a:pPr/>
              <a:t>81</a:t>
            </a:fld>
            <a:endParaRPr lang="en-US" dirty="0"/>
          </a:p>
        </p:txBody>
      </p:sp>
      <p:sp>
        <p:nvSpPr>
          <p:cNvPr id="9" name="TextBox 8"/>
          <p:cNvSpPr txBox="1"/>
          <p:nvPr/>
        </p:nvSpPr>
        <p:spPr>
          <a:xfrm>
            <a:off x="4191000" y="4045629"/>
            <a:ext cx="4523995" cy="215444"/>
          </a:xfrm>
          <a:prstGeom prst="rect">
            <a:avLst/>
          </a:prstGeom>
          <a:noFill/>
        </p:spPr>
        <p:txBody>
          <a:bodyPr wrap="none" rtlCol="0">
            <a:spAutoFit/>
          </a:bodyPr>
          <a:lstStyle/>
          <a:p>
            <a:r>
              <a:rPr lang="en-GB" sz="800" dirty="0"/>
              <a:t>http://folk.ntnu.no/skoge/publications/2012/skogestad-improved-simc-pid/PIDbook-chapter5.pdf</a:t>
            </a:r>
          </a:p>
        </p:txBody>
      </p:sp>
    </p:spTree>
    <p:extLst>
      <p:ext uri="{BB962C8B-B14F-4D97-AF65-F5344CB8AC3E}">
        <p14:creationId xmlns:p14="http://schemas.microsoft.com/office/powerpoint/2010/main" val="133791373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SIMC for UNICOS PID</a:t>
            </a:r>
            <a:endParaRPr lang="en-GB" dirty="0"/>
          </a:p>
        </p:txBody>
      </p:sp>
      <mc:AlternateContent xmlns:mc="http://schemas.openxmlformats.org/markup-compatibility/2006" xmlns:a14="http://schemas.microsoft.com/office/drawing/2010/main">
        <mc:Choice Requires="a14">
          <p:sp>
            <p:nvSpPr>
              <p:cNvPr id="8" name="Content Placeholder 7"/>
              <p:cNvSpPr>
                <a:spLocks noGrp="1"/>
              </p:cNvSpPr>
              <p:nvPr>
                <p:ph idx="1"/>
              </p:nvPr>
            </p:nvSpPr>
            <p:spPr/>
            <p:txBody>
              <a:bodyPr>
                <a:normAutofit fontScale="92500" lnSpcReduction="10000"/>
              </a:bodyPr>
              <a:lstStyle/>
              <a:p>
                <a:pPr marL="36576" indent="0">
                  <a:buNone/>
                </a:pPr>
                <a:r>
                  <a:rPr lang="en-US" dirty="0"/>
                  <a:t>Point to note: SIMC rules apply for a ‘cascade’ PID structure, not the ISA standard used by UNICOS. For PI and PD they are the same, but for the full PID we need to do a transformation of the parameters:</a:t>
                </a:r>
              </a:p>
              <a:p>
                <a:pPr marL="36576" indent="0">
                  <a:buNone/>
                </a:pP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𝐾</m:t>
                        </m:r>
                      </m:e>
                      <m:sub>
                        <m:r>
                          <a:rPr lang="en-US" b="0" i="1" smtClean="0">
                            <a:latin typeface="Cambria Math" panose="02040503050406030204" pitchFamily="18" charset="0"/>
                          </a:rPr>
                          <m:t>𝑝</m:t>
                        </m:r>
                      </m:sub>
                    </m:sSub>
                    <m:r>
                      <a:rPr lang="en-US" b="0" i="1" smtClean="0">
                        <a:latin typeface="Cambria Math" panose="02040503050406030204" pitchFamily="18" charset="0"/>
                      </a:rPr>
                      <m:t>=</m:t>
                    </m:r>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𝐾</m:t>
                        </m:r>
                      </m:e>
                      <m:sub>
                        <m:r>
                          <a:rPr lang="en-US" b="0" i="1" smtClean="0">
                            <a:latin typeface="Cambria Math" panose="02040503050406030204" pitchFamily="18" charset="0"/>
                          </a:rPr>
                          <m:t>𝑝</m:t>
                        </m:r>
                      </m:sub>
                      <m:sup>
                        <m:r>
                          <a:rPr lang="en-US" b="0" i="1" smtClean="0">
                            <a:latin typeface="Cambria Math" panose="02040503050406030204" pitchFamily="18" charset="0"/>
                          </a:rPr>
                          <m:t>𝑐</m:t>
                        </m:r>
                      </m:sup>
                    </m:sSubSup>
                    <m:r>
                      <a:rPr lang="en-US" b="0" i="1" smtClean="0">
                        <a:latin typeface="Cambria Math" panose="02040503050406030204" pitchFamily="18" charset="0"/>
                      </a:rPr>
                      <m:t>(1+</m:t>
                    </m:r>
                    <m:f>
                      <m:fPr>
                        <m:ctrlPr>
                          <a:rPr lang="en-US" b="0" i="1" smtClean="0">
                            <a:latin typeface="Cambria Math" panose="02040503050406030204" pitchFamily="18" charset="0"/>
                          </a:rPr>
                        </m:ctrlPr>
                      </m:fPr>
                      <m:num>
                        <m:sSubSup>
                          <m:sSubSupPr>
                            <m:ctrlPr>
                              <a:rPr lang="en-US" b="0" i="1" smtClean="0">
                                <a:latin typeface="Cambria Math" panose="02040503050406030204" pitchFamily="18" charset="0"/>
                              </a:rPr>
                            </m:ctrlPr>
                          </m:sSubSupPr>
                          <m:e>
                            <m:r>
                              <a:rPr lang="en-US" b="0" i="1" smtClean="0">
                                <a:latin typeface="Cambria Math" panose="02040503050406030204" pitchFamily="18" charset="0"/>
                                <a:ea typeface="Cambria Math" panose="02040503050406030204" pitchFamily="18" charset="0"/>
                              </a:rPr>
                              <m:t>𝜏</m:t>
                            </m:r>
                          </m:e>
                          <m:sub>
                            <m:r>
                              <a:rPr lang="en-US" b="0" i="1" smtClean="0">
                                <a:latin typeface="Cambria Math" panose="02040503050406030204" pitchFamily="18" charset="0"/>
                              </a:rPr>
                              <m:t>𝑑</m:t>
                            </m:r>
                          </m:sub>
                          <m:sup>
                            <m:r>
                              <a:rPr lang="en-US" b="0" i="1" smtClean="0">
                                <a:latin typeface="Cambria Math" panose="02040503050406030204" pitchFamily="18" charset="0"/>
                              </a:rPr>
                              <m:t>𝑐</m:t>
                            </m:r>
                          </m:sup>
                        </m:sSubSup>
                      </m:num>
                      <m:den>
                        <m:sSubSup>
                          <m:sSubSupPr>
                            <m:ctrlPr>
                              <a:rPr lang="en-US" b="0" i="1" smtClean="0">
                                <a:latin typeface="Cambria Math" panose="02040503050406030204" pitchFamily="18" charset="0"/>
                              </a:rPr>
                            </m:ctrlPr>
                          </m:sSubSupPr>
                          <m:e>
                            <m:r>
                              <a:rPr lang="en-US" b="0" i="1" smtClean="0">
                                <a:latin typeface="Cambria Math" panose="02040503050406030204" pitchFamily="18" charset="0"/>
                                <a:ea typeface="Cambria Math" panose="02040503050406030204" pitchFamily="18" charset="0"/>
                              </a:rPr>
                              <m:t>𝜏</m:t>
                            </m:r>
                          </m:e>
                          <m:sub>
                            <m:r>
                              <a:rPr lang="en-US" b="0" i="1" smtClean="0">
                                <a:latin typeface="Cambria Math" panose="02040503050406030204" pitchFamily="18" charset="0"/>
                              </a:rPr>
                              <m:t>𝑖</m:t>
                            </m:r>
                          </m:sub>
                          <m:sup>
                            <m:r>
                              <a:rPr lang="en-US" b="0" i="1" smtClean="0">
                                <a:latin typeface="Cambria Math" panose="02040503050406030204" pitchFamily="18" charset="0"/>
                              </a:rPr>
                              <m:t>𝑐</m:t>
                            </m:r>
                          </m:sup>
                        </m:sSubSup>
                      </m:den>
                    </m:f>
                    <m:r>
                      <a:rPr lang="en-US" b="0" i="1" smtClean="0">
                        <a:latin typeface="Cambria Math" panose="02040503050406030204" pitchFamily="18" charset="0"/>
                      </a:rPr>
                      <m:t>)</m:t>
                    </m:r>
                  </m:oMath>
                </a14:m>
                <a:r>
                  <a:rPr lang="en-GB" dirty="0"/>
                  <a:t>, </a:t>
                </a:r>
                <a14:m>
                  <m:oMath xmlns:m="http://schemas.openxmlformats.org/officeDocument/2006/math">
                    <m:sSub>
                      <m:sSubPr>
                        <m:ctrlPr>
                          <a:rPr lang="en-US" b="0" i="1" smtClean="0">
                            <a:latin typeface="Cambria Math" panose="02040503050406030204" pitchFamily="18" charset="0"/>
                            <a:ea typeface="Cambria Math" panose="02040503050406030204" pitchFamily="18" charset="0"/>
                          </a:rPr>
                        </m:ctrlPr>
                      </m:sSubPr>
                      <m:e>
                        <m:r>
                          <a:rPr lang="en-GB" i="1" smtClean="0">
                            <a:latin typeface="Cambria Math" panose="02040503050406030204" pitchFamily="18" charset="0"/>
                            <a:ea typeface="Cambria Math" panose="02040503050406030204" pitchFamily="18" charset="0"/>
                          </a:rPr>
                          <m:t>𝜏</m:t>
                        </m:r>
                      </m:e>
                      <m:sub>
                        <m:r>
                          <a:rPr lang="en-US" b="0" i="1" smtClean="0">
                            <a:latin typeface="Cambria Math" panose="02040503050406030204" pitchFamily="18" charset="0"/>
                            <a:ea typeface="Cambria Math" panose="02040503050406030204" pitchFamily="18" charset="0"/>
                          </a:rPr>
                          <m:t>𝑖</m:t>
                        </m:r>
                      </m:sub>
                    </m:sSub>
                    <m:r>
                      <a:rPr lang="en-US" b="0" i="1" smtClean="0">
                        <a:latin typeface="Cambria Math" panose="02040503050406030204" pitchFamily="18" charset="0"/>
                        <a:ea typeface="Cambria Math" panose="02040503050406030204" pitchFamily="18" charset="0"/>
                      </a:rPr>
                      <m:t>=</m:t>
                    </m:r>
                    <m:sSubSup>
                      <m:sSubSupPr>
                        <m:ctrlPr>
                          <a:rPr lang="en-US" b="0" i="1" smtClean="0">
                            <a:latin typeface="Cambria Math" panose="02040503050406030204" pitchFamily="18" charset="0"/>
                            <a:ea typeface="Cambria Math" panose="02040503050406030204" pitchFamily="18" charset="0"/>
                          </a:rPr>
                        </m:ctrlPr>
                      </m:sSubSupPr>
                      <m:e>
                        <m:r>
                          <a:rPr lang="en-US" b="0" i="1" smtClean="0">
                            <a:latin typeface="Cambria Math" panose="02040503050406030204" pitchFamily="18" charset="0"/>
                            <a:ea typeface="Cambria Math" panose="02040503050406030204" pitchFamily="18" charset="0"/>
                          </a:rPr>
                          <m:t>𝜏</m:t>
                        </m:r>
                      </m:e>
                      <m:sub>
                        <m:r>
                          <a:rPr lang="en-US" b="0" i="1" smtClean="0">
                            <a:latin typeface="Cambria Math" panose="02040503050406030204" pitchFamily="18" charset="0"/>
                            <a:ea typeface="Cambria Math" panose="02040503050406030204" pitchFamily="18" charset="0"/>
                          </a:rPr>
                          <m:t>𝑖</m:t>
                        </m:r>
                      </m:sub>
                      <m:sup>
                        <m:r>
                          <a:rPr lang="en-US" b="0" i="1" smtClean="0">
                            <a:latin typeface="Cambria Math" panose="02040503050406030204" pitchFamily="18" charset="0"/>
                            <a:ea typeface="Cambria Math" panose="02040503050406030204" pitchFamily="18" charset="0"/>
                          </a:rPr>
                          <m:t>𝑐</m:t>
                        </m:r>
                      </m:sup>
                    </m:sSubSup>
                    <m:r>
                      <a:rPr lang="en-US" b="0" i="1" smtClean="0">
                        <a:latin typeface="Cambria Math" panose="02040503050406030204" pitchFamily="18" charset="0"/>
                        <a:ea typeface="Cambria Math" panose="02040503050406030204" pitchFamily="18" charset="0"/>
                      </a:rPr>
                      <m:t>(1+</m:t>
                    </m:r>
                    <m:f>
                      <m:fPr>
                        <m:ctrlPr>
                          <a:rPr lang="en-US" i="1">
                            <a:latin typeface="Cambria Math" panose="02040503050406030204" pitchFamily="18" charset="0"/>
                          </a:rPr>
                        </m:ctrlPr>
                      </m:fPr>
                      <m:num>
                        <m:sSubSup>
                          <m:sSubSupPr>
                            <m:ctrlPr>
                              <a:rPr lang="en-US" i="1">
                                <a:latin typeface="Cambria Math" panose="02040503050406030204" pitchFamily="18" charset="0"/>
                              </a:rPr>
                            </m:ctrlPr>
                          </m:sSubSupPr>
                          <m:e>
                            <m:r>
                              <a:rPr lang="en-US" i="1">
                                <a:latin typeface="Cambria Math" panose="02040503050406030204" pitchFamily="18" charset="0"/>
                                <a:ea typeface="Cambria Math" panose="02040503050406030204" pitchFamily="18" charset="0"/>
                              </a:rPr>
                              <m:t>𝜏</m:t>
                            </m:r>
                          </m:e>
                          <m:sub>
                            <m:r>
                              <a:rPr lang="en-US" i="1">
                                <a:latin typeface="Cambria Math" panose="02040503050406030204" pitchFamily="18" charset="0"/>
                              </a:rPr>
                              <m:t>𝑑</m:t>
                            </m:r>
                          </m:sub>
                          <m:sup>
                            <m:r>
                              <a:rPr lang="en-US" i="1">
                                <a:latin typeface="Cambria Math" panose="02040503050406030204" pitchFamily="18" charset="0"/>
                              </a:rPr>
                              <m:t>𝑐</m:t>
                            </m:r>
                          </m:sup>
                        </m:sSubSup>
                      </m:num>
                      <m:den>
                        <m:sSubSup>
                          <m:sSubSupPr>
                            <m:ctrlPr>
                              <a:rPr lang="en-US" i="1">
                                <a:latin typeface="Cambria Math" panose="02040503050406030204" pitchFamily="18" charset="0"/>
                              </a:rPr>
                            </m:ctrlPr>
                          </m:sSubSupPr>
                          <m:e>
                            <m:r>
                              <a:rPr lang="en-US" i="1">
                                <a:latin typeface="Cambria Math" panose="02040503050406030204" pitchFamily="18" charset="0"/>
                                <a:ea typeface="Cambria Math" panose="02040503050406030204" pitchFamily="18" charset="0"/>
                              </a:rPr>
                              <m:t>𝜏</m:t>
                            </m:r>
                          </m:e>
                          <m:sub>
                            <m:r>
                              <a:rPr lang="en-US" i="1">
                                <a:latin typeface="Cambria Math" panose="02040503050406030204" pitchFamily="18" charset="0"/>
                              </a:rPr>
                              <m:t>𝑖</m:t>
                            </m:r>
                          </m:sub>
                          <m:sup>
                            <m:r>
                              <a:rPr lang="en-US" i="1">
                                <a:latin typeface="Cambria Math" panose="02040503050406030204" pitchFamily="18" charset="0"/>
                              </a:rPr>
                              <m:t>𝑐</m:t>
                            </m:r>
                          </m:sup>
                        </m:sSubSup>
                      </m:den>
                    </m:f>
                    <m:r>
                      <a:rPr lang="en-US" b="0" i="1" smtClean="0">
                        <a:latin typeface="Cambria Math" panose="02040503050406030204" pitchFamily="18" charset="0"/>
                        <a:ea typeface="Cambria Math" panose="02040503050406030204" pitchFamily="18" charset="0"/>
                      </a:rPr>
                      <m:t>)</m:t>
                    </m:r>
                  </m:oMath>
                </a14:m>
                <a:r>
                  <a:rPr lang="en-US" b="0" dirty="0">
                    <a:ea typeface="Cambria Math" panose="02040503050406030204" pitchFamily="18" charset="0"/>
                  </a:rPr>
                  <a:t>, </a:t>
                </a:r>
                <a14:m>
                  <m:oMath xmlns:m="http://schemas.openxmlformats.org/officeDocument/2006/math">
                    <m:sSub>
                      <m:sSubPr>
                        <m:ctrlPr>
                          <a:rPr lang="en-US" b="0" i="1" dirty="0" smtClean="0">
                            <a:latin typeface="Cambria Math" panose="02040503050406030204" pitchFamily="18" charset="0"/>
                            <a:ea typeface="Cambria Math" panose="02040503050406030204" pitchFamily="18" charset="0"/>
                          </a:rPr>
                        </m:ctrlPr>
                      </m:sSubPr>
                      <m:e>
                        <m:r>
                          <a:rPr lang="en-US" b="0" i="1" dirty="0" smtClean="0">
                            <a:latin typeface="Cambria Math" panose="02040503050406030204" pitchFamily="18" charset="0"/>
                            <a:ea typeface="Cambria Math" panose="02040503050406030204" pitchFamily="18" charset="0"/>
                          </a:rPr>
                          <m:t>𝜏</m:t>
                        </m:r>
                      </m:e>
                      <m:sub>
                        <m:r>
                          <a:rPr lang="en-US" b="0" i="1" dirty="0" smtClean="0">
                            <a:latin typeface="Cambria Math" panose="02040503050406030204" pitchFamily="18" charset="0"/>
                            <a:ea typeface="Cambria Math" panose="02040503050406030204" pitchFamily="18" charset="0"/>
                          </a:rPr>
                          <m:t>𝑑</m:t>
                        </m:r>
                      </m:sub>
                    </m:sSub>
                    <m:r>
                      <a:rPr lang="en-US" b="0" i="1" dirty="0" smtClean="0">
                        <a:latin typeface="Cambria Math" panose="02040503050406030204" pitchFamily="18" charset="0"/>
                        <a:ea typeface="Cambria Math" panose="02040503050406030204" pitchFamily="18" charset="0"/>
                      </a:rPr>
                      <m:t>=</m:t>
                    </m:r>
                    <m:f>
                      <m:fPr>
                        <m:ctrlPr>
                          <a:rPr lang="en-US" b="0" i="1" dirty="0" smtClean="0">
                            <a:latin typeface="Cambria Math" panose="02040503050406030204" pitchFamily="18" charset="0"/>
                            <a:ea typeface="Cambria Math" panose="02040503050406030204" pitchFamily="18" charset="0"/>
                          </a:rPr>
                        </m:ctrlPr>
                      </m:fPr>
                      <m:num>
                        <m:sSubSup>
                          <m:sSubSupPr>
                            <m:ctrlPr>
                              <a:rPr lang="en-US" b="0" i="1" dirty="0" smtClean="0">
                                <a:latin typeface="Cambria Math" panose="02040503050406030204" pitchFamily="18" charset="0"/>
                                <a:ea typeface="Cambria Math" panose="02040503050406030204" pitchFamily="18" charset="0"/>
                              </a:rPr>
                            </m:ctrlPr>
                          </m:sSubSupPr>
                          <m:e>
                            <m:r>
                              <a:rPr lang="en-US" b="0" i="1" dirty="0" smtClean="0">
                                <a:latin typeface="Cambria Math" panose="02040503050406030204" pitchFamily="18" charset="0"/>
                                <a:ea typeface="Cambria Math" panose="02040503050406030204" pitchFamily="18" charset="0"/>
                              </a:rPr>
                              <m:t>𝜏</m:t>
                            </m:r>
                          </m:e>
                          <m:sub>
                            <m:r>
                              <a:rPr lang="en-US" b="0" i="1" dirty="0" smtClean="0">
                                <a:latin typeface="Cambria Math" panose="02040503050406030204" pitchFamily="18" charset="0"/>
                                <a:ea typeface="Cambria Math" panose="02040503050406030204" pitchFamily="18" charset="0"/>
                              </a:rPr>
                              <m:t>𝑑</m:t>
                            </m:r>
                          </m:sub>
                          <m:sup>
                            <m:r>
                              <a:rPr lang="en-US" b="0" i="1" dirty="0" smtClean="0">
                                <a:latin typeface="Cambria Math" panose="02040503050406030204" pitchFamily="18" charset="0"/>
                                <a:ea typeface="Cambria Math" panose="02040503050406030204" pitchFamily="18" charset="0"/>
                              </a:rPr>
                              <m:t>𝑐</m:t>
                            </m:r>
                          </m:sup>
                        </m:sSubSup>
                      </m:num>
                      <m:den>
                        <m:r>
                          <a:rPr lang="en-US" b="0" i="1" dirty="0" smtClean="0">
                            <a:latin typeface="Cambria Math" panose="02040503050406030204" pitchFamily="18" charset="0"/>
                            <a:ea typeface="Cambria Math" panose="02040503050406030204" pitchFamily="18" charset="0"/>
                          </a:rPr>
                          <m:t>1+</m:t>
                        </m:r>
                        <m:f>
                          <m:fPr>
                            <m:ctrlPr>
                              <a:rPr lang="en-US" i="1">
                                <a:latin typeface="Cambria Math" panose="02040503050406030204" pitchFamily="18" charset="0"/>
                              </a:rPr>
                            </m:ctrlPr>
                          </m:fPr>
                          <m:num>
                            <m:sSubSup>
                              <m:sSubSupPr>
                                <m:ctrlPr>
                                  <a:rPr lang="en-US" i="1">
                                    <a:latin typeface="Cambria Math" panose="02040503050406030204" pitchFamily="18" charset="0"/>
                                  </a:rPr>
                                </m:ctrlPr>
                              </m:sSubSupPr>
                              <m:e>
                                <m:r>
                                  <a:rPr lang="en-US" i="1">
                                    <a:latin typeface="Cambria Math" panose="02040503050406030204" pitchFamily="18" charset="0"/>
                                    <a:ea typeface="Cambria Math" panose="02040503050406030204" pitchFamily="18" charset="0"/>
                                  </a:rPr>
                                  <m:t>𝜏</m:t>
                                </m:r>
                              </m:e>
                              <m:sub>
                                <m:r>
                                  <a:rPr lang="en-US" i="1">
                                    <a:latin typeface="Cambria Math" panose="02040503050406030204" pitchFamily="18" charset="0"/>
                                  </a:rPr>
                                  <m:t>𝑑</m:t>
                                </m:r>
                              </m:sub>
                              <m:sup>
                                <m:r>
                                  <a:rPr lang="en-US" i="1">
                                    <a:latin typeface="Cambria Math" panose="02040503050406030204" pitchFamily="18" charset="0"/>
                                  </a:rPr>
                                  <m:t>𝑐</m:t>
                                </m:r>
                              </m:sup>
                            </m:sSubSup>
                          </m:num>
                          <m:den>
                            <m:sSubSup>
                              <m:sSubSupPr>
                                <m:ctrlPr>
                                  <a:rPr lang="en-US" i="1">
                                    <a:latin typeface="Cambria Math" panose="02040503050406030204" pitchFamily="18" charset="0"/>
                                  </a:rPr>
                                </m:ctrlPr>
                              </m:sSubSupPr>
                              <m:e>
                                <m:r>
                                  <a:rPr lang="en-US" i="1">
                                    <a:latin typeface="Cambria Math" panose="02040503050406030204" pitchFamily="18" charset="0"/>
                                    <a:ea typeface="Cambria Math" panose="02040503050406030204" pitchFamily="18" charset="0"/>
                                  </a:rPr>
                                  <m:t>𝜏</m:t>
                                </m:r>
                              </m:e>
                              <m:sub>
                                <m:r>
                                  <a:rPr lang="en-US" i="1">
                                    <a:latin typeface="Cambria Math" panose="02040503050406030204" pitchFamily="18" charset="0"/>
                                  </a:rPr>
                                  <m:t>𝑖</m:t>
                                </m:r>
                              </m:sub>
                              <m:sup>
                                <m:r>
                                  <a:rPr lang="en-US" i="1">
                                    <a:latin typeface="Cambria Math" panose="02040503050406030204" pitchFamily="18" charset="0"/>
                                  </a:rPr>
                                  <m:t>𝑐</m:t>
                                </m:r>
                              </m:sup>
                            </m:sSubSup>
                          </m:den>
                        </m:f>
                      </m:den>
                    </m:f>
                  </m:oMath>
                </a14:m>
                <a:endParaRPr lang="en-US" b="0" dirty="0">
                  <a:ea typeface="Cambria Math" panose="02040503050406030204" pitchFamily="18" charset="0"/>
                </a:endParaRPr>
              </a:p>
              <a:p>
                <a:pPr marL="36576" indent="0">
                  <a:buNone/>
                </a:pPr>
                <a:endParaRPr lang="en-GB" dirty="0"/>
              </a:p>
            </p:txBody>
          </p:sp>
        </mc:Choice>
        <mc:Fallback xmlns="">
          <p:sp>
            <p:nvSpPr>
              <p:cNvPr id="8" name="Content Placeholder 7"/>
              <p:cNvSpPr>
                <a:spLocks noGrp="1" noRot="1" noChangeAspect="1" noMove="1" noResize="1" noEditPoints="1" noAdjustHandles="1" noChangeArrowheads="1" noChangeShapeType="1" noTextEdit="1"/>
              </p:cNvSpPr>
              <p:nvPr>
                <p:ph idx="1"/>
              </p:nvPr>
            </p:nvSpPr>
            <p:spPr>
              <a:blipFill>
                <a:blip r:embed="rId2"/>
                <a:stretch>
                  <a:fillRect l="-1037" t="-3232" r="-2296"/>
                </a:stretch>
              </a:blipFill>
            </p:spPr>
            <p:txBody>
              <a:bodyPr/>
              <a:lstStyle/>
              <a:p>
                <a:r>
                  <a:rPr lang="en-GB">
                    <a:noFill/>
                  </a:rPr>
                  <a:t> </a:t>
                </a:r>
              </a:p>
            </p:txBody>
          </p:sp>
        </mc:Fallback>
      </mc:AlternateContent>
      <p:sp>
        <p:nvSpPr>
          <p:cNvPr id="6" name="Footer Placeholder 5"/>
          <p:cNvSpPr>
            <a:spLocks noGrp="1"/>
          </p:cNvSpPr>
          <p:nvPr>
            <p:ph type="ftr" sz="quarter" idx="3"/>
          </p:nvPr>
        </p:nvSpPr>
        <p:spPr/>
        <p:txBody>
          <a:bodyPr/>
          <a:lstStyle/>
          <a:p>
            <a:r>
              <a:rPr lang="en-US"/>
              <a:t>Document reference</a:t>
            </a:r>
            <a:endParaRPr lang="en-US" dirty="0"/>
          </a:p>
        </p:txBody>
      </p:sp>
      <p:sp>
        <p:nvSpPr>
          <p:cNvPr id="7" name="Slide Number Placeholder 6"/>
          <p:cNvSpPr>
            <a:spLocks noGrp="1"/>
          </p:cNvSpPr>
          <p:nvPr>
            <p:ph type="sldNum" sz="quarter" idx="4"/>
          </p:nvPr>
        </p:nvSpPr>
        <p:spPr/>
        <p:txBody>
          <a:bodyPr/>
          <a:lstStyle/>
          <a:p>
            <a:fld id="{17918391-D411-FE40-AAD7-861AE5233E0E}" type="slidenum">
              <a:rPr lang="en-US" smtClean="0"/>
              <a:pPr/>
              <a:t>82</a:t>
            </a:fld>
            <a:endParaRPr lang="en-US" dirty="0"/>
          </a:p>
        </p:txBody>
      </p:sp>
      <p:sp>
        <p:nvSpPr>
          <p:cNvPr id="5" name="Date Placeholder 4"/>
          <p:cNvSpPr>
            <a:spLocks noGrp="1"/>
          </p:cNvSpPr>
          <p:nvPr>
            <p:ph type="dt" sz="half" idx="4294967295"/>
          </p:nvPr>
        </p:nvSpPr>
        <p:spPr>
          <a:xfrm>
            <a:off x="0" y="4772025"/>
            <a:ext cx="2133600" cy="273050"/>
          </a:xfrm>
        </p:spPr>
        <p:txBody>
          <a:bodyPr/>
          <a:lstStyle/>
          <a:p>
            <a:fld id="{B4BFD808-6B56-4447-9401-2398D08EE3C0}" type="datetime1">
              <a:rPr lang="en-US" smtClean="0"/>
              <a:pPr/>
              <a:t>10/19/2021</a:t>
            </a:fld>
            <a:endParaRPr lang="en-US" dirty="0"/>
          </a:p>
        </p:txBody>
      </p:sp>
    </p:spTree>
    <p:extLst>
      <p:ext uri="{BB962C8B-B14F-4D97-AF65-F5344CB8AC3E}">
        <p14:creationId xmlns:p14="http://schemas.microsoft.com/office/powerpoint/2010/main" val="369561139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Other tuning rules</a:t>
            </a:r>
            <a:endParaRPr lang="en-GB" dirty="0"/>
          </a:p>
        </p:txBody>
      </p:sp>
      <p:sp>
        <p:nvSpPr>
          <p:cNvPr id="3" name="Content Placeholder 2"/>
          <p:cNvSpPr>
            <a:spLocks noGrp="1"/>
          </p:cNvSpPr>
          <p:nvPr>
            <p:ph idx="1"/>
          </p:nvPr>
        </p:nvSpPr>
        <p:spPr/>
        <p:txBody>
          <a:bodyPr/>
          <a:lstStyle/>
          <a:p>
            <a:r>
              <a:rPr lang="en-US" dirty="0"/>
              <a:t>There are MANY other sets of tuning rules!</a:t>
            </a:r>
            <a:endParaRPr lang="en-GB" dirty="0"/>
          </a:p>
        </p:txBody>
      </p:sp>
      <p:sp>
        <p:nvSpPr>
          <p:cNvPr id="4" name="Date Placeholder 3"/>
          <p:cNvSpPr>
            <a:spLocks noGrp="1"/>
          </p:cNvSpPr>
          <p:nvPr>
            <p:ph type="dt" sz="half" idx="2"/>
          </p:nvPr>
        </p:nvSpPr>
        <p:spPr/>
        <p:txBody>
          <a:bodyPr/>
          <a:lstStyle/>
          <a:p>
            <a:fld id="{B4BFD808-6B56-4447-9401-2398D08EE3C0}" type="datetime1">
              <a:rPr lang="en-US" smtClean="0"/>
              <a:pPr/>
              <a:t>10/19/2021</a:t>
            </a:fld>
            <a:endParaRPr lang="en-US" dirty="0"/>
          </a:p>
        </p:txBody>
      </p:sp>
      <p:sp>
        <p:nvSpPr>
          <p:cNvPr id="5" name="Footer Placeholder 4"/>
          <p:cNvSpPr>
            <a:spLocks noGrp="1"/>
          </p:cNvSpPr>
          <p:nvPr>
            <p:ph type="ftr" sz="quarter" idx="3"/>
          </p:nvPr>
        </p:nvSpPr>
        <p:spPr/>
        <p:txBody>
          <a:bodyPr/>
          <a:lstStyle/>
          <a:p>
            <a:r>
              <a:rPr lang="en-US"/>
              <a:t>Document reference</a:t>
            </a:r>
            <a:endParaRPr lang="en-US" dirty="0"/>
          </a:p>
        </p:txBody>
      </p:sp>
      <p:sp>
        <p:nvSpPr>
          <p:cNvPr id="6" name="Slide Number Placeholder 5"/>
          <p:cNvSpPr>
            <a:spLocks noGrp="1"/>
          </p:cNvSpPr>
          <p:nvPr>
            <p:ph type="sldNum" sz="quarter" idx="4"/>
          </p:nvPr>
        </p:nvSpPr>
        <p:spPr/>
        <p:txBody>
          <a:bodyPr/>
          <a:lstStyle/>
          <a:p>
            <a:fld id="{17918391-D411-FE40-AAD7-861AE5233E0E}" type="slidenum">
              <a:rPr lang="en-US" smtClean="0"/>
              <a:pPr/>
              <a:t>83</a:t>
            </a:fld>
            <a:endParaRPr lang="en-US" dirty="0"/>
          </a:p>
        </p:txBody>
      </p:sp>
      <p:pic>
        <p:nvPicPr>
          <p:cNvPr id="7" name="Picture 6"/>
          <p:cNvPicPr>
            <a:picLocks noChangeAspect="1"/>
          </p:cNvPicPr>
          <p:nvPr/>
        </p:nvPicPr>
        <p:blipFill>
          <a:blip r:embed="rId2"/>
          <a:stretch>
            <a:fillRect/>
          </a:stretch>
        </p:blipFill>
        <p:spPr>
          <a:xfrm>
            <a:off x="2189380" y="1817716"/>
            <a:ext cx="4357835" cy="2331799"/>
          </a:xfrm>
          <a:prstGeom prst="rect">
            <a:avLst/>
          </a:prstGeom>
        </p:spPr>
      </p:pic>
    </p:spTree>
    <p:extLst>
      <p:ext uri="{BB962C8B-B14F-4D97-AF65-F5344CB8AC3E}">
        <p14:creationId xmlns:p14="http://schemas.microsoft.com/office/powerpoint/2010/main" val="190647399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Ziegler-Nichols</a:t>
            </a:r>
            <a:endParaRPr lang="en-GB" dirty="0"/>
          </a:p>
        </p:txBody>
      </p:sp>
      <p:sp>
        <p:nvSpPr>
          <p:cNvPr id="3" name="Content Placeholder 2"/>
          <p:cNvSpPr>
            <a:spLocks noGrp="1"/>
          </p:cNvSpPr>
          <p:nvPr>
            <p:ph idx="1"/>
          </p:nvPr>
        </p:nvSpPr>
        <p:spPr/>
        <p:txBody>
          <a:bodyPr/>
          <a:lstStyle/>
          <a:p>
            <a:r>
              <a:rPr lang="en-US" dirty="0"/>
              <a:t>You may have come across Ziegler-Nichols</a:t>
            </a:r>
          </a:p>
          <a:p>
            <a:pPr lvl="1"/>
            <a:r>
              <a:rPr lang="en-US" dirty="0"/>
              <a:t>Early work (1942)</a:t>
            </a:r>
          </a:p>
          <a:p>
            <a:pPr lvl="1"/>
            <a:r>
              <a:rPr lang="en-US" dirty="0"/>
              <a:t>Actually developed for fast </a:t>
            </a:r>
            <a:r>
              <a:rPr lang="en-US" dirty="0" err="1"/>
              <a:t>setpoint</a:t>
            </a:r>
            <a:r>
              <a:rPr lang="en-US" dirty="0"/>
              <a:t> tracking, so they are really too aggressive for process control!</a:t>
            </a:r>
          </a:p>
          <a:p>
            <a:pPr lvl="1"/>
            <a:r>
              <a:rPr lang="en-US" dirty="0"/>
              <a:t>We will revisit them later!</a:t>
            </a:r>
            <a:endParaRPr lang="en-GB" dirty="0"/>
          </a:p>
        </p:txBody>
      </p:sp>
      <p:sp>
        <p:nvSpPr>
          <p:cNvPr id="4" name="Date Placeholder 3"/>
          <p:cNvSpPr>
            <a:spLocks noGrp="1"/>
          </p:cNvSpPr>
          <p:nvPr>
            <p:ph type="dt" sz="half" idx="2"/>
          </p:nvPr>
        </p:nvSpPr>
        <p:spPr/>
        <p:txBody>
          <a:bodyPr/>
          <a:lstStyle/>
          <a:p>
            <a:fld id="{B4BFD808-6B56-4447-9401-2398D08EE3C0}" type="datetime1">
              <a:rPr lang="en-US" smtClean="0"/>
              <a:pPr/>
              <a:t>10/19/2021</a:t>
            </a:fld>
            <a:endParaRPr lang="en-US" dirty="0"/>
          </a:p>
        </p:txBody>
      </p:sp>
      <p:sp>
        <p:nvSpPr>
          <p:cNvPr id="5" name="Footer Placeholder 4"/>
          <p:cNvSpPr>
            <a:spLocks noGrp="1"/>
          </p:cNvSpPr>
          <p:nvPr>
            <p:ph type="ftr" sz="quarter" idx="3"/>
          </p:nvPr>
        </p:nvSpPr>
        <p:spPr/>
        <p:txBody>
          <a:bodyPr/>
          <a:lstStyle/>
          <a:p>
            <a:r>
              <a:rPr lang="en-US"/>
              <a:t>Document reference</a:t>
            </a:r>
            <a:endParaRPr lang="en-US" dirty="0"/>
          </a:p>
        </p:txBody>
      </p:sp>
      <p:sp>
        <p:nvSpPr>
          <p:cNvPr id="6" name="Slide Number Placeholder 5"/>
          <p:cNvSpPr>
            <a:spLocks noGrp="1"/>
          </p:cNvSpPr>
          <p:nvPr>
            <p:ph type="sldNum" sz="quarter" idx="4"/>
          </p:nvPr>
        </p:nvSpPr>
        <p:spPr/>
        <p:txBody>
          <a:bodyPr/>
          <a:lstStyle/>
          <a:p>
            <a:fld id="{17918391-D411-FE40-AAD7-861AE5233E0E}" type="slidenum">
              <a:rPr lang="en-US" smtClean="0"/>
              <a:pPr/>
              <a:t>84</a:t>
            </a:fld>
            <a:endParaRPr lang="en-US" dirty="0"/>
          </a:p>
        </p:txBody>
      </p:sp>
    </p:spTree>
    <p:extLst>
      <p:ext uri="{BB962C8B-B14F-4D97-AF65-F5344CB8AC3E}">
        <p14:creationId xmlns:p14="http://schemas.microsoft.com/office/powerpoint/2010/main" val="17744956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Tuning rule warning</a:t>
            </a:r>
            <a:endParaRPr lang="en-GB" dirty="0"/>
          </a:p>
        </p:txBody>
      </p:sp>
      <p:sp>
        <p:nvSpPr>
          <p:cNvPr id="3" name="Content Placeholder 2"/>
          <p:cNvSpPr>
            <a:spLocks noGrp="1"/>
          </p:cNvSpPr>
          <p:nvPr>
            <p:ph idx="1"/>
          </p:nvPr>
        </p:nvSpPr>
        <p:spPr/>
        <p:txBody>
          <a:bodyPr/>
          <a:lstStyle/>
          <a:p>
            <a:pPr marL="36576" indent="0">
              <a:buNone/>
            </a:pPr>
            <a:r>
              <a:rPr lang="en-US" dirty="0"/>
              <a:t>Lots of tuning rules are based on heuristics, which might only fit certain process types. In addition, you need to be sure what controller structure they are for. You also need to know what the control aim is (</a:t>
            </a:r>
            <a:r>
              <a:rPr lang="en-US" dirty="0" err="1"/>
              <a:t>setpoint</a:t>
            </a:r>
            <a:r>
              <a:rPr lang="en-US" dirty="0"/>
              <a:t> following, disturbance rejection)</a:t>
            </a:r>
            <a:endParaRPr lang="en-GB" dirty="0"/>
          </a:p>
        </p:txBody>
      </p:sp>
      <p:sp>
        <p:nvSpPr>
          <p:cNvPr id="4" name="Date Placeholder 3"/>
          <p:cNvSpPr>
            <a:spLocks noGrp="1"/>
          </p:cNvSpPr>
          <p:nvPr>
            <p:ph type="dt" sz="half" idx="2"/>
          </p:nvPr>
        </p:nvSpPr>
        <p:spPr/>
        <p:txBody>
          <a:bodyPr/>
          <a:lstStyle/>
          <a:p>
            <a:fld id="{B4BFD808-6B56-4447-9401-2398D08EE3C0}" type="datetime1">
              <a:rPr lang="en-US" smtClean="0"/>
              <a:pPr/>
              <a:t>10/19/2021</a:t>
            </a:fld>
            <a:endParaRPr lang="en-US" dirty="0"/>
          </a:p>
        </p:txBody>
      </p:sp>
      <p:sp>
        <p:nvSpPr>
          <p:cNvPr id="5" name="Footer Placeholder 4"/>
          <p:cNvSpPr>
            <a:spLocks noGrp="1"/>
          </p:cNvSpPr>
          <p:nvPr>
            <p:ph type="ftr" sz="quarter" idx="3"/>
          </p:nvPr>
        </p:nvSpPr>
        <p:spPr/>
        <p:txBody>
          <a:bodyPr/>
          <a:lstStyle/>
          <a:p>
            <a:r>
              <a:rPr lang="en-US"/>
              <a:t>Document reference</a:t>
            </a:r>
            <a:endParaRPr lang="en-US" dirty="0"/>
          </a:p>
        </p:txBody>
      </p:sp>
      <p:sp>
        <p:nvSpPr>
          <p:cNvPr id="6" name="Slide Number Placeholder 5"/>
          <p:cNvSpPr>
            <a:spLocks noGrp="1"/>
          </p:cNvSpPr>
          <p:nvPr>
            <p:ph type="sldNum" sz="quarter" idx="4"/>
          </p:nvPr>
        </p:nvSpPr>
        <p:spPr/>
        <p:txBody>
          <a:bodyPr/>
          <a:lstStyle/>
          <a:p>
            <a:fld id="{17918391-D411-FE40-AAD7-861AE5233E0E}" type="slidenum">
              <a:rPr lang="en-US" smtClean="0"/>
              <a:pPr/>
              <a:t>85</a:t>
            </a:fld>
            <a:endParaRPr lang="en-US" dirty="0"/>
          </a:p>
        </p:txBody>
      </p:sp>
    </p:spTree>
    <p:extLst>
      <p:ext uri="{BB962C8B-B14F-4D97-AF65-F5344CB8AC3E}">
        <p14:creationId xmlns:p14="http://schemas.microsoft.com/office/powerpoint/2010/main" val="51813886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Recommendation: SIMC</a:t>
            </a:r>
            <a:endParaRPr lang="en-GB" dirty="0"/>
          </a:p>
        </p:txBody>
      </p:sp>
      <p:sp>
        <p:nvSpPr>
          <p:cNvPr id="3" name="Content Placeholder 2"/>
          <p:cNvSpPr>
            <a:spLocks noGrp="1"/>
          </p:cNvSpPr>
          <p:nvPr>
            <p:ph idx="1"/>
          </p:nvPr>
        </p:nvSpPr>
        <p:spPr/>
        <p:txBody>
          <a:bodyPr/>
          <a:lstStyle/>
          <a:p>
            <a:r>
              <a:rPr lang="en-US" dirty="0"/>
              <a:t>SIMC is good because:</a:t>
            </a:r>
          </a:p>
          <a:p>
            <a:pPr lvl="1"/>
            <a:r>
              <a:rPr lang="en-US" dirty="0"/>
              <a:t>It forces you to do a step test and learn about the process</a:t>
            </a:r>
          </a:p>
          <a:p>
            <a:pPr lvl="1"/>
            <a:r>
              <a:rPr lang="en-US" dirty="0"/>
              <a:t>You can adjust the rules with an intuitive parameter</a:t>
            </a:r>
          </a:p>
          <a:p>
            <a:pPr lvl="1"/>
            <a:r>
              <a:rPr lang="en-US" dirty="0"/>
              <a:t>They are easily derived and therefore understood</a:t>
            </a:r>
          </a:p>
          <a:p>
            <a:pPr lvl="1"/>
            <a:endParaRPr lang="en-GB" dirty="0"/>
          </a:p>
        </p:txBody>
      </p:sp>
      <p:sp>
        <p:nvSpPr>
          <p:cNvPr id="4" name="Date Placeholder 3"/>
          <p:cNvSpPr>
            <a:spLocks noGrp="1"/>
          </p:cNvSpPr>
          <p:nvPr>
            <p:ph type="dt" sz="half" idx="2"/>
          </p:nvPr>
        </p:nvSpPr>
        <p:spPr/>
        <p:txBody>
          <a:bodyPr/>
          <a:lstStyle/>
          <a:p>
            <a:fld id="{B4BFD808-6B56-4447-9401-2398D08EE3C0}" type="datetime1">
              <a:rPr lang="en-US" smtClean="0"/>
              <a:pPr/>
              <a:t>10/19/2021</a:t>
            </a:fld>
            <a:endParaRPr lang="en-US" dirty="0"/>
          </a:p>
        </p:txBody>
      </p:sp>
      <p:sp>
        <p:nvSpPr>
          <p:cNvPr id="5" name="Footer Placeholder 4"/>
          <p:cNvSpPr>
            <a:spLocks noGrp="1"/>
          </p:cNvSpPr>
          <p:nvPr>
            <p:ph type="ftr" sz="quarter" idx="3"/>
          </p:nvPr>
        </p:nvSpPr>
        <p:spPr/>
        <p:txBody>
          <a:bodyPr/>
          <a:lstStyle/>
          <a:p>
            <a:r>
              <a:rPr lang="en-US"/>
              <a:t>Document reference</a:t>
            </a:r>
            <a:endParaRPr lang="en-US" dirty="0"/>
          </a:p>
        </p:txBody>
      </p:sp>
      <p:sp>
        <p:nvSpPr>
          <p:cNvPr id="6" name="Slide Number Placeholder 5"/>
          <p:cNvSpPr>
            <a:spLocks noGrp="1"/>
          </p:cNvSpPr>
          <p:nvPr>
            <p:ph type="sldNum" sz="quarter" idx="4"/>
          </p:nvPr>
        </p:nvSpPr>
        <p:spPr/>
        <p:txBody>
          <a:bodyPr/>
          <a:lstStyle/>
          <a:p>
            <a:fld id="{17918391-D411-FE40-AAD7-861AE5233E0E}" type="slidenum">
              <a:rPr lang="en-US" smtClean="0"/>
              <a:pPr/>
              <a:t>86</a:t>
            </a:fld>
            <a:endParaRPr lang="en-US" dirty="0"/>
          </a:p>
        </p:txBody>
      </p:sp>
    </p:spTree>
    <p:extLst>
      <p:ext uri="{BB962C8B-B14F-4D97-AF65-F5344CB8AC3E}">
        <p14:creationId xmlns:p14="http://schemas.microsoft.com/office/powerpoint/2010/main" val="221788826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Recommendation: SIMC</a:t>
            </a:r>
            <a:endParaRPr lang="en-GB" dirty="0"/>
          </a:p>
        </p:txBody>
      </p:sp>
      <p:sp>
        <p:nvSpPr>
          <p:cNvPr id="3" name="Content Placeholder 2"/>
          <p:cNvSpPr>
            <a:spLocks noGrp="1"/>
          </p:cNvSpPr>
          <p:nvPr>
            <p:ph idx="1"/>
          </p:nvPr>
        </p:nvSpPr>
        <p:spPr/>
        <p:txBody>
          <a:bodyPr/>
          <a:lstStyle/>
          <a:p>
            <a:pPr marL="36576" indent="0">
              <a:buNone/>
            </a:pPr>
            <a:r>
              <a:rPr lang="en-US" dirty="0"/>
              <a:t>Recommendation is to start with SIMC.</a:t>
            </a:r>
          </a:p>
          <a:p>
            <a:pPr marL="36576" indent="0">
              <a:buNone/>
            </a:pPr>
            <a:r>
              <a:rPr lang="en-US" dirty="0"/>
              <a:t>If you’re still not happy, you can use it as a baseline, and make manual adjustments from there.</a:t>
            </a:r>
          </a:p>
          <a:p>
            <a:pPr marL="36576" indent="0">
              <a:buNone/>
            </a:pPr>
            <a:endParaRPr lang="en-US" dirty="0"/>
          </a:p>
          <a:p>
            <a:pPr marL="36576" indent="0">
              <a:buNone/>
            </a:pPr>
            <a:r>
              <a:rPr lang="en-US" dirty="0"/>
              <a:t>Let’s now make a tuning ‘recipe’!</a:t>
            </a:r>
            <a:endParaRPr lang="en-GB" dirty="0"/>
          </a:p>
        </p:txBody>
      </p:sp>
      <p:sp>
        <p:nvSpPr>
          <p:cNvPr id="4" name="Date Placeholder 3"/>
          <p:cNvSpPr>
            <a:spLocks noGrp="1"/>
          </p:cNvSpPr>
          <p:nvPr>
            <p:ph type="dt" sz="half" idx="2"/>
          </p:nvPr>
        </p:nvSpPr>
        <p:spPr/>
        <p:txBody>
          <a:bodyPr/>
          <a:lstStyle/>
          <a:p>
            <a:fld id="{B4BFD808-6B56-4447-9401-2398D08EE3C0}" type="datetime1">
              <a:rPr lang="en-US" smtClean="0"/>
              <a:pPr/>
              <a:t>10/19/2021</a:t>
            </a:fld>
            <a:endParaRPr lang="en-US" dirty="0"/>
          </a:p>
        </p:txBody>
      </p:sp>
      <p:sp>
        <p:nvSpPr>
          <p:cNvPr id="5" name="Footer Placeholder 4"/>
          <p:cNvSpPr>
            <a:spLocks noGrp="1"/>
          </p:cNvSpPr>
          <p:nvPr>
            <p:ph type="ftr" sz="quarter" idx="3"/>
          </p:nvPr>
        </p:nvSpPr>
        <p:spPr/>
        <p:txBody>
          <a:bodyPr/>
          <a:lstStyle/>
          <a:p>
            <a:r>
              <a:rPr lang="en-US"/>
              <a:t>Document reference</a:t>
            </a:r>
            <a:endParaRPr lang="en-US" dirty="0"/>
          </a:p>
        </p:txBody>
      </p:sp>
      <p:sp>
        <p:nvSpPr>
          <p:cNvPr id="6" name="Slide Number Placeholder 5"/>
          <p:cNvSpPr>
            <a:spLocks noGrp="1"/>
          </p:cNvSpPr>
          <p:nvPr>
            <p:ph type="sldNum" sz="quarter" idx="4"/>
          </p:nvPr>
        </p:nvSpPr>
        <p:spPr/>
        <p:txBody>
          <a:bodyPr/>
          <a:lstStyle/>
          <a:p>
            <a:fld id="{17918391-D411-FE40-AAD7-861AE5233E0E}" type="slidenum">
              <a:rPr lang="en-US" smtClean="0"/>
              <a:pPr/>
              <a:t>87</a:t>
            </a:fld>
            <a:endParaRPr lang="en-US" dirty="0"/>
          </a:p>
        </p:txBody>
      </p:sp>
    </p:spTree>
    <p:extLst>
      <p:ext uri="{BB962C8B-B14F-4D97-AF65-F5344CB8AC3E}">
        <p14:creationId xmlns:p14="http://schemas.microsoft.com/office/powerpoint/2010/main" val="8602938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Tuning ‘recipe’</a:t>
            </a:r>
            <a:endParaRPr lang="en-GB" dirty="0"/>
          </a:p>
        </p:txBody>
      </p:sp>
      <p:sp>
        <p:nvSpPr>
          <p:cNvPr id="3" name="Content Placeholder 2"/>
          <p:cNvSpPr>
            <a:spLocks noGrp="1"/>
          </p:cNvSpPr>
          <p:nvPr>
            <p:ph idx="1"/>
          </p:nvPr>
        </p:nvSpPr>
        <p:spPr/>
        <p:txBody>
          <a:bodyPr>
            <a:normAutofit/>
          </a:bodyPr>
          <a:lstStyle/>
          <a:p>
            <a:r>
              <a:rPr lang="en-US" dirty="0"/>
              <a:t>Step 1: Preparation:</a:t>
            </a:r>
          </a:p>
          <a:p>
            <a:pPr lvl="1"/>
            <a:r>
              <a:rPr lang="en-US" dirty="0"/>
              <a:t>Make sure it’s ok to put the process into open loop</a:t>
            </a:r>
          </a:p>
          <a:p>
            <a:pPr lvl="1"/>
            <a:r>
              <a:rPr lang="en-US" dirty="0"/>
              <a:t>Make sure the process is settled (steady state)</a:t>
            </a:r>
          </a:p>
          <a:p>
            <a:pPr lvl="1"/>
            <a:r>
              <a:rPr lang="en-US" dirty="0"/>
              <a:t>Make sure you are close to your normal operating point</a:t>
            </a:r>
            <a:endParaRPr lang="en-GB" dirty="0"/>
          </a:p>
        </p:txBody>
      </p:sp>
      <p:sp>
        <p:nvSpPr>
          <p:cNvPr id="4" name="Date Placeholder 3"/>
          <p:cNvSpPr>
            <a:spLocks noGrp="1"/>
          </p:cNvSpPr>
          <p:nvPr>
            <p:ph type="dt" sz="half" idx="2"/>
          </p:nvPr>
        </p:nvSpPr>
        <p:spPr/>
        <p:txBody>
          <a:bodyPr/>
          <a:lstStyle/>
          <a:p>
            <a:fld id="{B4BFD808-6B56-4447-9401-2398D08EE3C0}" type="datetime1">
              <a:rPr lang="en-US" smtClean="0"/>
              <a:pPr/>
              <a:t>10/19/2021</a:t>
            </a:fld>
            <a:endParaRPr lang="en-US" dirty="0"/>
          </a:p>
        </p:txBody>
      </p:sp>
      <p:sp>
        <p:nvSpPr>
          <p:cNvPr id="5" name="Footer Placeholder 4"/>
          <p:cNvSpPr>
            <a:spLocks noGrp="1"/>
          </p:cNvSpPr>
          <p:nvPr>
            <p:ph type="ftr" sz="quarter" idx="3"/>
          </p:nvPr>
        </p:nvSpPr>
        <p:spPr/>
        <p:txBody>
          <a:bodyPr/>
          <a:lstStyle/>
          <a:p>
            <a:r>
              <a:rPr lang="en-US"/>
              <a:t>Document reference</a:t>
            </a:r>
            <a:endParaRPr lang="en-US" dirty="0"/>
          </a:p>
        </p:txBody>
      </p:sp>
      <p:sp>
        <p:nvSpPr>
          <p:cNvPr id="6" name="Slide Number Placeholder 5"/>
          <p:cNvSpPr>
            <a:spLocks noGrp="1"/>
          </p:cNvSpPr>
          <p:nvPr>
            <p:ph type="sldNum" sz="quarter" idx="4"/>
          </p:nvPr>
        </p:nvSpPr>
        <p:spPr/>
        <p:txBody>
          <a:bodyPr/>
          <a:lstStyle/>
          <a:p>
            <a:fld id="{17918391-D411-FE40-AAD7-861AE5233E0E}" type="slidenum">
              <a:rPr lang="en-US" smtClean="0"/>
              <a:pPr/>
              <a:t>88</a:t>
            </a:fld>
            <a:endParaRPr lang="en-US" dirty="0"/>
          </a:p>
        </p:txBody>
      </p:sp>
    </p:spTree>
    <p:extLst>
      <p:ext uri="{BB962C8B-B14F-4D97-AF65-F5344CB8AC3E}">
        <p14:creationId xmlns:p14="http://schemas.microsoft.com/office/powerpoint/2010/main" val="190385725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Tuning ‘recipe’</a:t>
            </a:r>
            <a:endParaRPr lang="en-GB" dirty="0"/>
          </a:p>
        </p:txBody>
      </p:sp>
      <p:sp>
        <p:nvSpPr>
          <p:cNvPr id="3" name="Content Placeholder 2"/>
          <p:cNvSpPr>
            <a:spLocks noGrp="1"/>
          </p:cNvSpPr>
          <p:nvPr>
            <p:ph idx="1"/>
          </p:nvPr>
        </p:nvSpPr>
        <p:spPr/>
        <p:txBody>
          <a:bodyPr>
            <a:normAutofit fontScale="92500"/>
          </a:bodyPr>
          <a:lstStyle/>
          <a:p>
            <a:r>
              <a:rPr lang="en-US" dirty="0"/>
              <a:t>Step 2: Open loop step test</a:t>
            </a:r>
          </a:p>
          <a:p>
            <a:pPr lvl="1"/>
            <a:r>
              <a:rPr lang="en-US" dirty="0"/>
              <a:t>Put the controller into Output Positioning</a:t>
            </a:r>
          </a:p>
          <a:p>
            <a:pPr lvl="1"/>
            <a:r>
              <a:rPr lang="en-US" dirty="0"/>
              <a:t>Make a small step in the output value</a:t>
            </a:r>
          </a:p>
          <a:p>
            <a:pPr lvl="1"/>
            <a:r>
              <a:rPr lang="en-US" dirty="0"/>
              <a:t>Observe the MV, make sure it doesn’t hit the limits!</a:t>
            </a:r>
          </a:p>
          <a:p>
            <a:pPr lvl="1"/>
            <a:r>
              <a:rPr lang="en-US" dirty="0"/>
              <a:t>Once the MV has settled, make a step back to where you started. </a:t>
            </a:r>
          </a:p>
          <a:p>
            <a:pPr lvl="1"/>
            <a:r>
              <a:rPr lang="en-US" dirty="0"/>
              <a:t>Put the controller back in regulation</a:t>
            </a:r>
            <a:endParaRPr lang="en-GB" dirty="0"/>
          </a:p>
        </p:txBody>
      </p:sp>
      <p:sp>
        <p:nvSpPr>
          <p:cNvPr id="4" name="Date Placeholder 3"/>
          <p:cNvSpPr>
            <a:spLocks noGrp="1"/>
          </p:cNvSpPr>
          <p:nvPr>
            <p:ph type="dt" sz="half" idx="2"/>
          </p:nvPr>
        </p:nvSpPr>
        <p:spPr/>
        <p:txBody>
          <a:bodyPr/>
          <a:lstStyle/>
          <a:p>
            <a:fld id="{B4BFD808-6B56-4447-9401-2398D08EE3C0}" type="datetime1">
              <a:rPr lang="en-US" smtClean="0"/>
              <a:pPr/>
              <a:t>10/19/2021</a:t>
            </a:fld>
            <a:endParaRPr lang="en-US" dirty="0"/>
          </a:p>
        </p:txBody>
      </p:sp>
      <p:sp>
        <p:nvSpPr>
          <p:cNvPr id="5" name="Footer Placeholder 4"/>
          <p:cNvSpPr>
            <a:spLocks noGrp="1"/>
          </p:cNvSpPr>
          <p:nvPr>
            <p:ph type="ftr" sz="quarter" idx="3"/>
          </p:nvPr>
        </p:nvSpPr>
        <p:spPr/>
        <p:txBody>
          <a:bodyPr/>
          <a:lstStyle/>
          <a:p>
            <a:r>
              <a:rPr lang="en-US"/>
              <a:t>Document reference</a:t>
            </a:r>
            <a:endParaRPr lang="en-US" dirty="0"/>
          </a:p>
        </p:txBody>
      </p:sp>
      <p:sp>
        <p:nvSpPr>
          <p:cNvPr id="6" name="Slide Number Placeholder 5"/>
          <p:cNvSpPr>
            <a:spLocks noGrp="1"/>
          </p:cNvSpPr>
          <p:nvPr>
            <p:ph type="sldNum" sz="quarter" idx="4"/>
          </p:nvPr>
        </p:nvSpPr>
        <p:spPr/>
        <p:txBody>
          <a:bodyPr/>
          <a:lstStyle/>
          <a:p>
            <a:fld id="{17918391-D411-FE40-AAD7-861AE5233E0E}" type="slidenum">
              <a:rPr lang="en-US" smtClean="0"/>
              <a:pPr/>
              <a:t>89</a:t>
            </a:fld>
            <a:endParaRPr lang="en-US" dirty="0"/>
          </a:p>
        </p:txBody>
      </p:sp>
    </p:spTree>
    <p:extLst>
      <p:ext uri="{BB962C8B-B14F-4D97-AF65-F5344CB8AC3E}">
        <p14:creationId xmlns:p14="http://schemas.microsoft.com/office/powerpoint/2010/main" val="221663731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Tuning ‘recipe’</a:t>
            </a:r>
            <a:endParaRPr lang="en-GB"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dirty="0"/>
                  <a:t>Step 3: Calculate process parameters</a:t>
                </a:r>
              </a:p>
              <a:p>
                <a:pPr lvl="1"/>
                <a:r>
                  <a:rPr lang="en-US" dirty="0"/>
                  <a:t>Find </a:t>
                </a:r>
                <a14:m>
                  <m:oMath xmlns:m="http://schemas.openxmlformats.org/officeDocument/2006/math">
                    <m:r>
                      <a:rPr lang="en-US" i="1">
                        <a:latin typeface="Cambria Math" panose="02040503050406030204" pitchFamily="18" charset="0"/>
                      </a:rPr>
                      <m:t>𝐾</m:t>
                    </m:r>
                  </m:oMath>
                </a14:m>
                <a:r>
                  <a:rPr lang="en-GB" dirty="0"/>
                  <a:t>, </a:t>
                </a:r>
                <a14:m>
                  <m:oMath xmlns:m="http://schemas.openxmlformats.org/officeDocument/2006/math">
                    <m:r>
                      <a:rPr lang="en-US" i="1">
                        <a:latin typeface="Cambria Math" panose="02040503050406030204" pitchFamily="18" charset="0"/>
                      </a:rPr>
                      <m:t>𝑇</m:t>
                    </m:r>
                  </m:oMath>
                </a14:m>
                <a:r>
                  <a:rPr lang="en-GB" dirty="0"/>
                  <a:t> and </a:t>
                </a:r>
                <a14:m>
                  <m:oMath xmlns:m="http://schemas.openxmlformats.org/officeDocument/2006/math">
                    <m:r>
                      <a:rPr lang="en-US" i="1">
                        <a:latin typeface="Cambria Math" panose="02040503050406030204" pitchFamily="18" charset="0"/>
                        <a:ea typeface="Cambria Math" panose="02040503050406030204" pitchFamily="18" charset="0"/>
                      </a:rPr>
                      <m:t>𝜏</m:t>
                    </m:r>
                  </m:oMath>
                </a14:m>
                <a:r>
                  <a:rPr lang="en-GB" dirty="0"/>
                  <a:t> </a:t>
                </a:r>
              </a:p>
              <a:p>
                <a:pPr lvl="2"/>
                <a14:m>
                  <m:oMath xmlns:m="http://schemas.openxmlformats.org/officeDocument/2006/math">
                    <m:r>
                      <a:rPr lang="en-US" i="1">
                        <a:latin typeface="Cambria Math" panose="02040503050406030204" pitchFamily="18" charset="0"/>
                      </a:rPr>
                      <m:t>𝐾</m:t>
                    </m:r>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𝑌</m:t>
                        </m:r>
                      </m:num>
                      <m:den>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𝑈</m:t>
                        </m:r>
                      </m:den>
                    </m:f>
                  </m:oMath>
                </a14:m>
                <a:r>
                  <a:rPr lang="en-GB" dirty="0"/>
                  <a:t> (watch out for scaling!)</a:t>
                </a:r>
              </a:p>
              <a:p>
                <a:pPr lvl="2"/>
                <a14:m>
                  <m:oMath xmlns:m="http://schemas.openxmlformats.org/officeDocument/2006/math">
                    <m:r>
                      <a:rPr lang="en-US" i="1">
                        <a:latin typeface="Cambria Math" panose="02040503050406030204" pitchFamily="18" charset="0"/>
                      </a:rPr>
                      <m:t>𝑇</m:t>
                    </m:r>
                  </m:oMath>
                </a14:m>
                <a:r>
                  <a:rPr lang="en-GB" dirty="0"/>
                  <a:t> is the time taken to rise to 0.63 </a:t>
                </a:r>
                <a14:m>
                  <m:oMath xmlns:m="http://schemas.openxmlformats.org/officeDocument/2006/math">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𝑌</m:t>
                    </m:r>
                  </m:oMath>
                </a14:m>
                <a:endParaRPr lang="en-GB" dirty="0"/>
              </a:p>
              <a:p>
                <a:pPr lvl="2"/>
                <a14:m>
                  <m:oMath xmlns:m="http://schemas.openxmlformats.org/officeDocument/2006/math">
                    <m:r>
                      <a:rPr lang="en-US" i="1">
                        <a:latin typeface="Cambria Math" panose="02040503050406030204" pitchFamily="18" charset="0"/>
                        <a:ea typeface="Cambria Math" panose="02040503050406030204" pitchFamily="18" charset="0"/>
                      </a:rPr>
                      <m:t>𝜏</m:t>
                    </m:r>
                  </m:oMath>
                </a14:m>
                <a:r>
                  <a:rPr lang="en-GB" dirty="0"/>
                  <a:t> is the time between your step input and the first change in MV</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l="-519" t="-2471"/>
                </a:stretch>
              </a:blipFill>
            </p:spPr>
            <p:txBody>
              <a:bodyPr/>
              <a:lstStyle/>
              <a:p>
                <a:r>
                  <a:rPr lang="en-GB">
                    <a:noFill/>
                  </a:rPr>
                  <a:t> </a:t>
                </a:r>
              </a:p>
            </p:txBody>
          </p:sp>
        </mc:Fallback>
      </mc:AlternateContent>
      <p:sp>
        <p:nvSpPr>
          <p:cNvPr id="4" name="Date Placeholder 3"/>
          <p:cNvSpPr>
            <a:spLocks noGrp="1"/>
          </p:cNvSpPr>
          <p:nvPr>
            <p:ph type="dt" sz="half" idx="2"/>
          </p:nvPr>
        </p:nvSpPr>
        <p:spPr/>
        <p:txBody>
          <a:bodyPr/>
          <a:lstStyle/>
          <a:p>
            <a:fld id="{B4BFD808-6B56-4447-9401-2398D08EE3C0}" type="datetime1">
              <a:rPr lang="en-US" smtClean="0"/>
              <a:pPr/>
              <a:t>10/19/2021</a:t>
            </a:fld>
            <a:endParaRPr lang="en-US" dirty="0"/>
          </a:p>
        </p:txBody>
      </p:sp>
      <p:sp>
        <p:nvSpPr>
          <p:cNvPr id="5" name="Footer Placeholder 4"/>
          <p:cNvSpPr>
            <a:spLocks noGrp="1"/>
          </p:cNvSpPr>
          <p:nvPr>
            <p:ph type="ftr" sz="quarter" idx="3"/>
          </p:nvPr>
        </p:nvSpPr>
        <p:spPr/>
        <p:txBody>
          <a:bodyPr/>
          <a:lstStyle/>
          <a:p>
            <a:r>
              <a:rPr lang="en-US"/>
              <a:t>Document reference</a:t>
            </a:r>
            <a:endParaRPr lang="en-US" dirty="0"/>
          </a:p>
        </p:txBody>
      </p:sp>
      <p:sp>
        <p:nvSpPr>
          <p:cNvPr id="6" name="Slide Number Placeholder 5"/>
          <p:cNvSpPr>
            <a:spLocks noGrp="1"/>
          </p:cNvSpPr>
          <p:nvPr>
            <p:ph type="sldNum" sz="quarter" idx="4"/>
          </p:nvPr>
        </p:nvSpPr>
        <p:spPr/>
        <p:txBody>
          <a:bodyPr/>
          <a:lstStyle/>
          <a:p>
            <a:fld id="{17918391-D411-FE40-AAD7-861AE5233E0E}" type="slidenum">
              <a:rPr lang="en-US" smtClean="0"/>
              <a:pPr/>
              <a:t>90</a:t>
            </a:fld>
            <a:endParaRPr lang="en-US" dirty="0"/>
          </a:p>
        </p:txBody>
      </p:sp>
    </p:spTree>
    <p:extLst>
      <p:ext uri="{BB962C8B-B14F-4D97-AF65-F5344CB8AC3E}">
        <p14:creationId xmlns:p14="http://schemas.microsoft.com/office/powerpoint/2010/main" val="308631914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Tuning ‘recipe’</a:t>
            </a:r>
            <a:endParaRPr lang="en-GB"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a:bodyPr>
              <a:lstStyle/>
              <a:p>
                <a:r>
                  <a:rPr lang="en-US" dirty="0"/>
                  <a:t>Step 4: Calculate controller parameters</a:t>
                </a:r>
              </a:p>
              <a:p>
                <a:pPr lvl="1"/>
                <a:r>
                  <a:rPr lang="en-US" dirty="0"/>
                  <a:t>Use SIMC: choose closed loop time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𝑇</m:t>
                        </m:r>
                      </m:e>
                      <m:sub>
                        <m:r>
                          <a:rPr lang="en-US" b="0" i="1" smtClean="0">
                            <a:latin typeface="Cambria Math" panose="02040503050406030204" pitchFamily="18" charset="0"/>
                          </a:rPr>
                          <m:t>𝑐𝑙</m:t>
                        </m:r>
                      </m:sub>
                    </m:sSub>
                  </m:oMath>
                </a14:m>
                <a:endParaRPr lang="en-US" b="0" dirty="0"/>
              </a:p>
              <a:p>
                <a:pPr lvl="1"/>
                <a:r>
                  <a:rPr lang="en-US" dirty="0"/>
                  <a:t>Apply tuning rules:</a:t>
                </a:r>
              </a:p>
              <a:p>
                <a:pPr marL="36576" indent="0">
                  <a:buNone/>
                </a:pPr>
                <a14:m>
                  <m:oMathPara xmlns:m="http://schemas.openxmlformats.org/officeDocument/2006/math">
                    <m:oMathParaPr>
                      <m:jc m:val="centerGroup"/>
                    </m:oMathParaPr>
                    <m:oMath xmlns:m="http://schemas.openxmlformats.org/officeDocument/2006/math">
                      <m:sSub>
                        <m:sSubPr>
                          <m:ctrlPr>
                            <a:rPr lang="en-US" b="1" i="1" smtClean="0">
                              <a:solidFill>
                                <a:schemeClr val="tx1"/>
                              </a:solidFill>
                              <a:latin typeface="Cambria Math" panose="02040503050406030204" pitchFamily="18" charset="0"/>
                            </a:rPr>
                          </m:ctrlPr>
                        </m:sSubPr>
                        <m:e>
                          <m:r>
                            <a:rPr lang="en-US" b="1" i="1">
                              <a:solidFill>
                                <a:schemeClr val="tx1"/>
                              </a:solidFill>
                              <a:latin typeface="Cambria Math" panose="02040503050406030204" pitchFamily="18" charset="0"/>
                            </a:rPr>
                            <m:t>𝑲</m:t>
                          </m:r>
                        </m:e>
                        <m:sub>
                          <m:r>
                            <a:rPr lang="en-US" b="1" i="1">
                              <a:solidFill>
                                <a:schemeClr val="tx1"/>
                              </a:solidFill>
                              <a:latin typeface="Cambria Math" panose="02040503050406030204" pitchFamily="18" charset="0"/>
                            </a:rPr>
                            <m:t>𝒑</m:t>
                          </m:r>
                        </m:sub>
                      </m:sSub>
                      <m:r>
                        <a:rPr lang="en-US" b="1" i="1">
                          <a:solidFill>
                            <a:schemeClr val="tx1"/>
                          </a:solidFill>
                          <a:latin typeface="Cambria Math" panose="02040503050406030204" pitchFamily="18" charset="0"/>
                        </a:rPr>
                        <m:t>=</m:t>
                      </m:r>
                      <m:f>
                        <m:fPr>
                          <m:ctrlPr>
                            <a:rPr lang="en-US" b="1" i="1">
                              <a:solidFill>
                                <a:schemeClr val="tx1"/>
                              </a:solidFill>
                              <a:latin typeface="Cambria Math" panose="02040503050406030204" pitchFamily="18" charset="0"/>
                            </a:rPr>
                          </m:ctrlPr>
                        </m:fPr>
                        <m:num>
                          <m:r>
                            <a:rPr lang="en-US" b="1" i="1">
                              <a:solidFill>
                                <a:schemeClr val="tx1"/>
                              </a:solidFill>
                              <a:latin typeface="Cambria Math" panose="02040503050406030204" pitchFamily="18" charset="0"/>
                            </a:rPr>
                            <m:t>𝟏</m:t>
                          </m:r>
                        </m:num>
                        <m:den>
                          <m:r>
                            <a:rPr lang="en-US" b="1" i="1">
                              <a:solidFill>
                                <a:schemeClr val="tx1"/>
                              </a:solidFill>
                              <a:latin typeface="Cambria Math" panose="02040503050406030204" pitchFamily="18" charset="0"/>
                            </a:rPr>
                            <m:t>𝑲</m:t>
                          </m:r>
                        </m:den>
                      </m:f>
                      <m:f>
                        <m:fPr>
                          <m:ctrlPr>
                            <a:rPr lang="en-US" b="1" i="1">
                              <a:solidFill>
                                <a:schemeClr val="tx1"/>
                              </a:solidFill>
                              <a:latin typeface="Cambria Math" panose="02040503050406030204" pitchFamily="18" charset="0"/>
                            </a:rPr>
                          </m:ctrlPr>
                        </m:fPr>
                        <m:num>
                          <m:r>
                            <a:rPr lang="en-US" b="1" i="1">
                              <a:solidFill>
                                <a:schemeClr val="tx1"/>
                              </a:solidFill>
                              <a:latin typeface="Cambria Math" panose="02040503050406030204" pitchFamily="18" charset="0"/>
                            </a:rPr>
                            <m:t>𝑻</m:t>
                          </m:r>
                        </m:num>
                        <m:den>
                          <m:r>
                            <a:rPr lang="en-US" b="1" i="1">
                              <a:solidFill>
                                <a:schemeClr val="tx1"/>
                              </a:solidFill>
                              <a:latin typeface="Cambria Math" panose="02040503050406030204" pitchFamily="18" charset="0"/>
                            </a:rPr>
                            <m:t>(</m:t>
                          </m:r>
                          <m:sSub>
                            <m:sSubPr>
                              <m:ctrlPr>
                                <a:rPr lang="en-US" b="1" i="1">
                                  <a:solidFill>
                                    <a:schemeClr val="tx1"/>
                                  </a:solidFill>
                                  <a:latin typeface="Cambria Math" panose="02040503050406030204" pitchFamily="18" charset="0"/>
                                </a:rPr>
                              </m:ctrlPr>
                            </m:sSubPr>
                            <m:e>
                              <m:r>
                                <a:rPr lang="en-US" b="1" i="1">
                                  <a:solidFill>
                                    <a:schemeClr val="tx1"/>
                                  </a:solidFill>
                                  <a:latin typeface="Cambria Math" panose="02040503050406030204" pitchFamily="18" charset="0"/>
                                </a:rPr>
                                <m:t>𝑻</m:t>
                              </m:r>
                            </m:e>
                            <m:sub>
                              <m:r>
                                <a:rPr lang="en-US" b="1" i="1">
                                  <a:solidFill>
                                    <a:schemeClr val="tx1"/>
                                  </a:solidFill>
                                  <a:latin typeface="Cambria Math" panose="02040503050406030204" pitchFamily="18" charset="0"/>
                                </a:rPr>
                                <m:t>𝒄</m:t>
                              </m:r>
                            </m:sub>
                          </m:sSub>
                          <m:r>
                            <a:rPr lang="en-US" b="1" i="1">
                              <a:solidFill>
                                <a:schemeClr val="tx1"/>
                              </a:solidFill>
                              <a:latin typeface="Cambria Math" panose="02040503050406030204" pitchFamily="18" charset="0"/>
                            </a:rPr>
                            <m:t>+</m:t>
                          </m:r>
                          <m:r>
                            <a:rPr lang="en-US" b="1" i="1">
                              <a:solidFill>
                                <a:schemeClr val="tx1"/>
                              </a:solidFill>
                              <a:latin typeface="Cambria Math" panose="02040503050406030204" pitchFamily="18" charset="0"/>
                              <a:ea typeface="Cambria Math" panose="02040503050406030204" pitchFamily="18" charset="0"/>
                            </a:rPr>
                            <m:t>𝝉</m:t>
                          </m:r>
                          <m:r>
                            <a:rPr lang="en-US" b="1" i="1">
                              <a:solidFill>
                                <a:schemeClr val="tx1"/>
                              </a:solidFill>
                              <a:latin typeface="Cambria Math" panose="02040503050406030204" pitchFamily="18" charset="0"/>
                            </a:rPr>
                            <m:t>)</m:t>
                          </m:r>
                        </m:den>
                      </m:f>
                    </m:oMath>
                  </m:oMathPara>
                </a14:m>
                <a:endParaRPr lang="en-GB" b="1" dirty="0">
                  <a:solidFill>
                    <a:schemeClr val="tx1"/>
                  </a:solidFill>
                </a:endParaRPr>
              </a:p>
              <a:p>
                <a:pPr marL="36576" indent="0">
                  <a:buNone/>
                </a:pPr>
                <a14:m>
                  <m:oMathPara xmlns:m="http://schemas.openxmlformats.org/officeDocument/2006/math">
                    <m:oMathParaPr>
                      <m:jc m:val="centerGroup"/>
                    </m:oMathParaPr>
                    <m:oMath xmlns:m="http://schemas.openxmlformats.org/officeDocument/2006/math">
                      <m:sSub>
                        <m:sSubPr>
                          <m:ctrlPr>
                            <a:rPr lang="en-US" b="1" i="1">
                              <a:solidFill>
                                <a:schemeClr val="tx1"/>
                              </a:solidFill>
                              <a:latin typeface="Cambria Math" panose="02040503050406030204" pitchFamily="18" charset="0"/>
                            </a:rPr>
                          </m:ctrlPr>
                        </m:sSubPr>
                        <m:e>
                          <m:r>
                            <a:rPr lang="en-US" b="1" i="1">
                              <a:solidFill>
                                <a:schemeClr val="tx1"/>
                              </a:solidFill>
                              <a:latin typeface="Cambria Math" panose="02040503050406030204" pitchFamily="18" charset="0"/>
                            </a:rPr>
                            <m:t>𝑻</m:t>
                          </m:r>
                        </m:e>
                        <m:sub>
                          <m:r>
                            <a:rPr lang="en-US" b="1" i="1">
                              <a:solidFill>
                                <a:schemeClr val="tx1"/>
                              </a:solidFill>
                              <a:latin typeface="Cambria Math" panose="02040503050406030204" pitchFamily="18" charset="0"/>
                            </a:rPr>
                            <m:t>𝒊</m:t>
                          </m:r>
                        </m:sub>
                      </m:sSub>
                      <m:r>
                        <a:rPr lang="en-US" b="1" i="1">
                          <a:solidFill>
                            <a:schemeClr val="tx1"/>
                          </a:solidFill>
                          <a:latin typeface="Cambria Math" panose="02040503050406030204" pitchFamily="18" charset="0"/>
                        </a:rPr>
                        <m:t>=</m:t>
                      </m:r>
                      <m:func>
                        <m:funcPr>
                          <m:ctrlPr>
                            <a:rPr lang="en-US" b="1" i="1">
                              <a:solidFill>
                                <a:schemeClr val="tx1"/>
                              </a:solidFill>
                              <a:latin typeface="Cambria Math" panose="02040503050406030204" pitchFamily="18" charset="0"/>
                            </a:rPr>
                          </m:ctrlPr>
                        </m:funcPr>
                        <m:fName>
                          <m:r>
                            <a:rPr lang="en-US" b="1">
                              <a:solidFill>
                                <a:schemeClr val="tx1"/>
                              </a:solidFill>
                              <a:latin typeface="Cambria Math" panose="02040503050406030204" pitchFamily="18" charset="0"/>
                            </a:rPr>
                            <m:t>𝐦𝐢𝐧</m:t>
                          </m:r>
                        </m:fName>
                        <m:e>
                          <m:d>
                            <m:dPr>
                              <m:ctrlPr>
                                <a:rPr lang="en-US" b="1" i="1">
                                  <a:solidFill>
                                    <a:schemeClr val="tx1"/>
                                  </a:solidFill>
                                  <a:latin typeface="Cambria Math" panose="02040503050406030204" pitchFamily="18" charset="0"/>
                                </a:rPr>
                              </m:ctrlPr>
                            </m:dPr>
                            <m:e>
                              <m:r>
                                <a:rPr lang="en-US" b="1" i="1">
                                  <a:solidFill>
                                    <a:schemeClr val="tx1"/>
                                  </a:solidFill>
                                  <a:latin typeface="Cambria Math" panose="02040503050406030204" pitchFamily="18" charset="0"/>
                                </a:rPr>
                                <m:t>𝑻</m:t>
                              </m:r>
                              <m:r>
                                <a:rPr lang="en-US" b="1" i="1">
                                  <a:solidFill>
                                    <a:schemeClr val="tx1"/>
                                  </a:solidFill>
                                  <a:latin typeface="Cambria Math" panose="02040503050406030204" pitchFamily="18" charset="0"/>
                                </a:rPr>
                                <m:t>, </m:t>
                              </m:r>
                              <m:r>
                                <a:rPr lang="en-US" b="1" i="1">
                                  <a:solidFill>
                                    <a:schemeClr val="tx1"/>
                                  </a:solidFill>
                                  <a:latin typeface="Cambria Math" panose="02040503050406030204" pitchFamily="18" charset="0"/>
                                </a:rPr>
                                <m:t>𝟒</m:t>
                              </m:r>
                              <m:d>
                                <m:dPr>
                                  <m:ctrlPr>
                                    <a:rPr lang="en-US" b="1" i="1">
                                      <a:solidFill>
                                        <a:schemeClr val="tx1"/>
                                      </a:solidFill>
                                      <a:latin typeface="Cambria Math" panose="02040503050406030204" pitchFamily="18" charset="0"/>
                                    </a:rPr>
                                  </m:ctrlPr>
                                </m:dPr>
                                <m:e>
                                  <m:sSub>
                                    <m:sSubPr>
                                      <m:ctrlPr>
                                        <a:rPr lang="en-US" b="1" i="1">
                                          <a:solidFill>
                                            <a:schemeClr val="tx1"/>
                                          </a:solidFill>
                                          <a:latin typeface="Cambria Math" panose="02040503050406030204" pitchFamily="18" charset="0"/>
                                        </a:rPr>
                                      </m:ctrlPr>
                                    </m:sSubPr>
                                    <m:e>
                                      <m:r>
                                        <a:rPr lang="en-US" b="1" i="1">
                                          <a:solidFill>
                                            <a:schemeClr val="tx1"/>
                                          </a:solidFill>
                                          <a:latin typeface="Cambria Math" panose="02040503050406030204" pitchFamily="18" charset="0"/>
                                        </a:rPr>
                                        <m:t>𝑻</m:t>
                                      </m:r>
                                    </m:e>
                                    <m:sub>
                                      <m:r>
                                        <a:rPr lang="en-US" b="1" i="1">
                                          <a:solidFill>
                                            <a:schemeClr val="tx1"/>
                                          </a:solidFill>
                                          <a:latin typeface="Cambria Math" panose="02040503050406030204" pitchFamily="18" charset="0"/>
                                        </a:rPr>
                                        <m:t>𝑪</m:t>
                                      </m:r>
                                    </m:sub>
                                  </m:sSub>
                                  <m:r>
                                    <a:rPr lang="en-US" b="1" i="1">
                                      <a:solidFill>
                                        <a:schemeClr val="tx1"/>
                                      </a:solidFill>
                                      <a:latin typeface="Cambria Math" panose="02040503050406030204" pitchFamily="18" charset="0"/>
                                    </a:rPr>
                                    <m:t>+</m:t>
                                  </m:r>
                                  <m:r>
                                    <a:rPr lang="en-US" b="1" i="1">
                                      <a:solidFill>
                                        <a:schemeClr val="tx1"/>
                                      </a:solidFill>
                                      <a:latin typeface="Cambria Math" panose="02040503050406030204" pitchFamily="18" charset="0"/>
                                      <a:ea typeface="Cambria Math" panose="02040503050406030204" pitchFamily="18" charset="0"/>
                                    </a:rPr>
                                    <m:t>𝝉</m:t>
                                  </m:r>
                                </m:e>
                              </m:d>
                            </m:e>
                          </m:d>
                        </m:e>
                      </m:func>
                    </m:oMath>
                  </m:oMathPara>
                </a14:m>
                <a:endParaRPr lang="en-GB"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l="-519" t="-2471"/>
                </a:stretch>
              </a:blipFill>
            </p:spPr>
            <p:txBody>
              <a:bodyPr/>
              <a:lstStyle/>
              <a:p>
                <a:r>
                  <a:rPr lang="en-GB">
                    <a:noFill/>
                  </a:rPr>
                  <a:t> </a:t>
                </a:r>
              </a:p>
            </p:txBody>
          </p:sp>
        </mc:Fallback>
      </mc:AlternateContent>
      <p:sp>
        <p:nvSpPr>
          <p:cNvPr id="4" name="Date Placeholder 3"/>
          <p:cNvSpPr>
            <a:spLocks noGrp="1"/>
          </p:cNvSpPr>
          <p:nvPr>
            <p:ph type="dt" sz="half" idx="2"/>
          </p:nvPr>
        </p:nvSpPr>
        <p:spPr/>
        <p:txBody>
          <a:bodyPr/>
          <a:lstStyle/>
          <a:p>
            <a:fld id="{B4BFD808-6B56-4447-9401-2398D08EE3C0}" type="datetime1">
              <a:rPr lang="en-US" smtClean="0"/>
              <a:pPr/>
              <a:t>10/19/2021</a:t>
            </a:fld>
            <a:endParaRPr lang="en-US" dirty="0"/>
          </a:p>
        </p:txBody>
      </p:sp>
      <p:sp>
        <p:nvSpPr>
          <p:cNvPr id="5" name="Footer Placeholder 4"/>
          <p:cNvSpPr>
            <a:spLocks noGrp="1"/>
          </p:cNvSpPr>
          <p:nvPr>
            <p:ph type="ftr" sz="quarter" idx="3"/>
          </p:nvPr>
        </p:nvSpPr>
        <p:spPr/>
        <p:txBody>
          <a:bodyPr/>
          <a:lstStyle/>
          <a:p>
            <a:r>
              <a:rPr lang="en-US"/>
              <a:t>Document reference</a:t>
            </a:r>
            <a:endParaRPr lang="en-US" dirty="0"/>
          </a:p>
        </p:txBody>
      </p:sp>
      <p:sp>
        <p:nvSpPr>
          <p:cNvPr id="6" name="Slide Number Placeholder 5"/>
          <p:cNvSpPr>
            <a:spLocks noGrp="1"/>
          </p:cNvSpPr>
          <p:nvPr>
            <p:ph type="sldNum" sz="quarter" idx="4"/>
          </p:nvPr>
        </p:nvSpPr>
        <p:spPr/>
        <p:txBody>
          <a:bodyPr/>
          <a:lstStyle/>
          <a:p>
            <a:fld id="{17918391-D411-FE40-AAD7-861AE5233E0E}" type="slidenum">
              <a:rPr lang="en-US" smtClean="0"/>
              <a:pPr/>
              <a:t>91</a:t>
            </a:fld>
            <a:endParaRPr lang="en-US" dirty="0"/>
          </a:p>
        </p:txBody>
      </p:sp>
    </p:spTree>
    <p:extLst>
      <p:ext uri="{BB962C8B-B14F-4D97-AF65-F5344CB8AC3E}">
        <p14:creationId xmlns:p14="http://schemas.microsoft.com/office/powerpoint/2010/main" val="160472656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Tuning ‘recipe’</a:t>
            </a:r>
            <a:endParaRPr lang="en-GB"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fontScale="92500"/>
              </a:bodyPr>
              <a:lstStyle/>
              <a:p>
                <a:r>
                  <a:rPr lang="en-US" dirty="0"/>
                  <a:t>Step 5: Set parameters and test</a:t>
                </a:r>
              </a:p>
              <a:p>
                <a:pPr lvl="1"/>
                <a:r>
                  <a:rPr lang="en-US" dirty="0"/>
                  <a:t>Apply the new parameters in the controller</a:t>
                </a:r>
              </a:p>
              <a:p>
                <a:pPr lvl="1"/>
                <a:r>
                  <a:rPr lang="en-US" dirty="0"/>
                  <a:t>Make a small set point change and see how the controller reacts</a:t>
                </a:r>
              </a:p>
              <a:p>
                <a:pPr lvl="1"/>
                <a:r>
                  <a:rPr lang="en-US" dirty="0"/>
                  <a:t>If too aggressive, increase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𝑇</m:t>
                        </m:r>
                      </m:e>
                      <m:sub>
                        <m:r>
                          <a:rPr lang="en-US" i="1">
                            <a:latin typeface="Cambria Math" panose="02040503050406030204" pitchFamily="18" charset="0"/>
                          </a:rPr>
                          <m:t>𝑐𝑙</m:t>
                        </m:r>
                      </m:sub>
                    </m:sSub>
                  </m:oMath>
                </a14:m>
                <a:r>
                  <a:rPr lang="en-GB" dirty="0"/>
                  <a:t> and recalculate parameters</a:t>
                </a:r>
              </a:p>
              <a:p>
                <a:pPr lvl="1"/>
                <a:r>
                  <a:rPr lang="en-US" dirty="0"/>
                  <a:t>If too slow, decrease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𝑇</m:t>
                        </m:r>
                      </m:e>
                      <m:sub>
                        <m:r>
                          <a:rPr lang="en-US" i="1">
                            <a:latin typeface="Cambria Math" panose="02040503050406030204" pitchFamily="18" charset="0"/>
                          </a:rPr>
                          <m:t>𝑐𝑙</m:t>
                        </m:r>
                      </m:sub>
                    </m:sSub>
                  </m:oMath>
                </a14:m>
                <a:r>
                  <a:rPr lang="en-GB" dirty="0"/>
                  <a:t> and recalculate parameters</a:t>
                </a:r>
              </a:p>
              <a:p>
                <a:pPr lvl="1"/>
                <a:endParaRPr lang="en-GB"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l="-444" t="-1901"/>
                </a:stretch>
              </a:blipFill>
            </p:spPr>
            <p:txBody>
              <a:bodyPr/>
              <a:lstStyle/>
              <a:p>
                <a:r>
                  <a:rPr lang="en-GB">
                    <a:noFill/>
                  </a:rPr>
                  <a:t> </a:t>
                </a:r>
              </a:p>
            </p:txBody>
          </p:sp>
        </mc:Fallback>
      </mc:AlternateContent>
      <p:sp>
        <p:nvSpPr>
          <p:cNvPr id="4" name="Date Placeholder 3"/>
          <p:cNvSpPr>
            <a:spLocks noGrp="1"/>
          </p:cNvSpPr>
          <p:nvPr>
            <p:ph type="dt" sz="half" idx="2"/>
          </p:nvPr>
        </p:nvSpPr>
        <p:spPr/>
        <p:txBody>
          <a:bodyPr/>
          <a:lstStyle/>
          <a:p>
            <a:fld id="{B4BFD808-6B56-4447-9401-2398D08EE3C0}" type="datetime1">
              <a:rPr lang="en-US" smtClean="0"/>
              <a:pPr/>
              <a:t>10/19/2021</a:t>
            </a:fld>
            <a:endParaRPr lang="en-US" dirty="0"/>
          </a:p>
        </p:txBody>
      </p:sp>
      <p:sp>
        <p:nvSpPr>
          <p:cNvPr id="5" name="Footer Placeholder 4"/>
          <p:cNvSpPr>
            <a:spLocks noGrp="1"/>
          </p:cNvSpPr>
          <p:nvPr>
            <p:ph type="ftr" sz="quarter" idx="3"/>
          </p:nvPr>
        </p:nvSpPr>
        <p:spPr/>
        <p:txBody>
          <a:bodyPr/>
          <a:lstStyle/>
          <a:p>
            <a:r>
              <a:rPr lang="en-US"/>
              <a:t>Document reference</a:t>
            </a:r>
            <a:endParaRPr lang="en-US" dirty="0"/>
          </a:p>
        </p:txBody>
      </p:sp>
      <p:sp>
        <p:nvSpPr>
          <p:cNvPr id="6" name="Slide Number Placeholder 5"/>
          <p:cNvSpPr>
            <a:spLocks noGrp="1"/>
          </p:cNvSpPr>
          <p:nvPr>
            <p:ph type="sldNum" sz="quarter" idx="4"/>
          </p:nvPr>
        </p:nvSpPr>
        <p:spPr/>
        <p:txBody>
          <a:bodyPr/>
          <a:lstStyle/>
          <a:p>
            <a:fld id="{17918391-D411-FE40-AAD7-861AE5233E0E}" type="slidenum">
              <a:rPr lang="en-US" smtClean="0"/>
              <a:pPr/>
              <a:t>92</a:t>
            </a:fld>
            <a:endParaRPr lang="en-US" dirty="0"/>
          </a:p>
        </p:txBody>
      </p:sp>
    </p:spTree>
    <p:extLst>
      <p:ext uri="{BB962C8B-B14F-4D97-AF65-F5344CB8AC3E}">
        <p14:creationId xmlns:p14="http://schemas.microsoft.com/office/powerpoint/2010/main" val="206481755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Exercise: Manual tuning in UNICOS</a:t>
            </a:r>
            <a:endParaRPr lang="en-GB" sz="3600" dirty="0"/>
          </a:p>
        </p:txBody>
      </p:sp>
      <p:pic>
        <p:nvPicPr>
          <p:cNvPr id="7" name="Content Placeholder 6"/>
          <p:cNvPicPr>
            <a:picLocks noGrp="1" noChangeAspect="1"/>
          </p:cNvPicPr>
          <p:nvPr>
            <p:ph idx="1"/>
          </p:nvPr>
        </p:nvPicPr>
        <p:blipFill>
          <a:blip r:embed="rId2"/>
          <a:stretch>
            <a:fillRect/>
          </a:stretch>
        </p:blipFill>
        <p:spPr>
          <a:xfrm>
            <a:off x="985175" y="993775"/>
            <a:ext cx="7173649" cy="3203575"/>
          </a:xfrm>
          <a:prstGeom prst="rect">
            <a:avLst/>
          </a:prstGeom>
        </p:spPr>
      </p:pic>
      <p:sp>
        <p:nvSpPr>
          <p:cNvPr id="4" name="Date Placeholder 3"/>
          <p:cNvSpPr>
            <a:spLocks noGrp="1"/>
          </p:cNvSpPr>
          <p:nvPr>
            <p:ph type="dt" sz="half" idx="2"/>
          </p:nvPr>
        </p:nvSpPr>
        <p:spPr/>
        <p:txBody>
          <a:bodyPr/>
          <a:lstStyle/>
          <a:p>
            <a:fld id="{B4BFD808-6B56-4447-9401-2398D08EE3C0}" type="datetime1">
              <a:rPr lang="en-US" smtClean="0"/>
              <a:pPr/>
              <a:t>10/19/2021</a:t>
            </a:fld>
            <a:endParaRPr lang="en-US" dirty="0"/>
          </a:p>
        </p:txBody>
      </p:sp>
      <p:sp>
        <p:nvSpPr>
          <p:cNvPr id="5" name="Footer Placeholder 4"/>
          <p:cNvSpPr>
            <a:spLocks noGrp="1"/>
          </p:cNvSpPr>
          <p:nvPr>
            <p:ph type="ftr" sz="quarter" idx="3"/>
          </p:nvPr>
        </p:nvSpPr>
        <p:spPr/>
        <p:txBody>
          <a:bodyPr/>
          <a:lstStyle/>
          <a:p>
            <a:r>
              <a:rPr lang="en-US"/>
              <a:t>Document reference</a:t>
            </a:r>
            <a:endParaRPr lang="en-US" dirty="0"/>
          </a:p>
        </p:txBody>
      </p:sp>
      <p:sp>
        <p:nvSpPr>
          <p:cNvPr id="6" name="Slide Number Placeholder 5"/>
          <p:cNvSpPr>
            <a:spLocks noGrp="1"/>
          </p:cNvSpPr>
          <p:nvPr>
            <p:ph type="sldNum" sz="quarter" idx="4"/>
          </p:nvPr>
        </p:nvSpPr>
        <p:spPr/>
        <p:txBody>
          <a:bodyPr/>
          <a:lstStyle/>
          <a:p>
            <a:fld id="{17918391-D411-FE40-AAD7-861AE5233E0E}" type="slidenum">
              <a:rPr lang="en-US" smtClean="0"/>
              <a:pPr/>
              <a:t>93</a:t>
            </a:fld>
            <a:endParaRPr lang="en-US" dirty="0"/>
          </a:p>
        </p:txBody>
      </p:sp>
    </p:spTree>
    <p:extLst>
      <p:ext uri="{BB962C8B-B14F-4D97-AF65-F5344CB8AC3E}">
        <p14:creationId xmlns:p14="http://schemas.microsoft.com/office/powerpoint/2010/main" val="172256922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Hints! Input and I/O scaling</a:t>
            </a:r>
            <a:endParaRPr lang="en-GB" dirty="0"/>
          </a:p>
        </p:txBody>
      </p:sp>
      <mc:AlternateContent xmlns:mc="http://schemas.openxmlformats.org/markup-compatibility/2006" xmlns:a14="http://schemas.microsoft.com/office/drawing/2010/main">
        <mc:Choice Requires="a14">
          <p:sp>
            <p:nvSpPr>
              <p:cNvPr id="7" name="Content Placeholder 6"/>
              <p:cNvSpPr>
                <a:spLocks noGrp="1"/>
              </p:cNvSpPr>
              <p:nvPr>
                <p:ph sz="half" idx="1"/>
              </p:nvPr>
            </p:nvSpPr>
            <p:spPr/>
            <p:txBody>
              <a:bodyPr>
                <a:normAutofit/>
              </a:bodyPr>
              <a:lstStyle/>
              <a:p>
                <a:pPr marL="36576" indent="0">
                  <a:buNone/>
                </a:pPr>
                <a:r>
                  <a:rPr lang="en-US" dirty="0"/>
                  <a:t>Input Scaling	</a:t>
                </a:r>
              </a:p>
              <a:p>
                <a:r>
                  <a:rPr lang="en-US" dirty="0"/>
                  <a:t>Find </a:t>
                </a:r>
                <a14:m>
                  <m:oMath xmlns:m="http://schemas.openxmlformats.org/officeDocument/2006/math">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𝑌</m:t>
                    </m:r>
                  </m:oMath>
                </a14:m>
                <a:r>
                  <a:rPr lang="en-GB" dirty="0"/>
                  <a:t> from the trend</a:t>
                </a:r>
              </a:p>
              <a:p>
                <a:r>
                  <a:rPr lang="en-US" dirty="0"/>
                  <a:t>Calculate new </a:t>
                </a:r>
                <a14:m>
                  <m:oMath xmlns:m="http://schemas.openxmlformats.org/officeDocument/2006/math">
                    <m:r>
                      <a:rPr lang="en-US" i="1">
                        <a:latin typeface="Cambria Math" panose="02040503050406030204" pitchFamily="18" charset="0"/>
                        <a:ea typeface="Cambria Math" panose="02040503050406030204" pitchFamily="18" charset="0"/>
                      </a:rPr>
                      <m:t>∆</m:t>
                    </m:r>
                    <m:sSup>
                      <m:sSupPr>
                        <m:ctrlPr>
                          <a:rPr lang="en-US" i="1">
                            <a:latin typeface="Cambria Math" panose="02040503050406030204" pitchFamily="18" charset="0"/>
                            <a:ea typeface="Cambria Math" panose="02040503050406030204" pitchFamily="18" charset="0"/>
                          </a:rPr>
                        </m:ctrlPr>
                      </m:sSupPr>
                      <m:e>
                        <m:r>
                          <a:rPr lang="en-US" i="1">
                            <a:latin typeface="Cambria Math" panose="02040503050406030204" pitchFamily="18" charset="0"/>
                            <a:ea typeface="Cambria Math" panose="02040503050406030204" pitchFamily="18" charset="0"/>
                          </a:rPr>
                          <m:t>𝑌</m:t>
                        </m:r>
                      </m:e>
                      <m:sup>
                        <m:r>
                          <m:rPr>
                            <m:sty m:val="p"/>
                          </m:rPr>
                          <a:rPr lang="en-US">
                            <a:latin typeface="Cambria Math" panose="02040503050406030204" pitchFamily="18" charset="0"/>
                            <a:ea typeface="Cambria Math" panose="02040503050406030204" pitchFamily="18" charset="0"/>
                          </a:rPr>
                          <m:t>s</m:t>
                        </m:r>
                      </m:sup>
                    </m:sSup>
                  </m:oMath>
                </a14:m>
                <a:r>
                  <a:rPr lang="en-US" dirty="0"/>
                  <a:t>:</a:t>
                </a:r>
              </a:p>
              <a:p>
                <a:pPr marL="36576" indent="0">
                  <a:buNone/>
                </a:pPr>
                <a14:m>
                  <m:oMathPara xmlns:m="http://schemas.openxmlformats.org/officeDocument/2006/math">
                    <m:oMathParaPr>
                      <m:jc m:val="centerGroup"/>
                    </m:oMathParaPr>
                    <m:oMath xmlns:m="http://schemas.openxmlformats.org/officeDocument/2006/math">
                      <m:r>
                        <a:rPr lang="en-US" sz="2200" i="1">
                          <a:latin typeface="Cambria Math" panose="02040503050406030204" pitchFamily="18" charset="0"/>
                          <a:ea typeface="Cambria Math" panose="02040503050406030204" pitchFamily="18" charset="0"/>
                        </a:rPr>
                        <m:t>∆</m:t>
                      </m:r>
                      <m:sSup>
                        <m:sSupPr>
                          <m:ctrlPr>
                            <a:rPr lang="en-US" sz="2200" b="0" i="1" smtClean="0">
                              <a:latin typeface="Cambria Math" panose="02040503050406030204" pitchFamily="18" charset="0"/>
                              <a:ea typeface="Cambria Math" panose="02040503050406030204" pitchFamily="18" charset="0"/>
                            </a:rPr>
                          </m:ctrlPr>
                        </m:sSupPr>
                        <m:e>
                          <m:r>
                            <a:rPr lang="en-US" sz="2200" i="1">
                              <a:latin typeface="Cambria Math" panose="02040503050406030204" pitchFamily="18" charset="0"/>
                              <a:ea typeface="Cambria Math" panose="02040503050406030204" pitchFamily="18" charset="0"/>
                            </a:rPr>
                            <m:t>𝑌</m:t>
                          </m:r>
                        </m:e>
                        <m:sup>
                          <m:r>
                            <m:rPr>
                              <m:sty m:val="p"/>
                            </m:rPr>
                            <a:rPr lang="en-US" sz="2200" b="0" i="0" smtClean="0">
                              <a:latin typeface="Cambria Math" panose="02040503050406030204" pitchFamily="18" charset="0"/>
                              <a:ea typeface="Cambria Math" panose="02040503050406030204" pitchFamily="18" charset="0"/>
                            </a:rPr>
                            <m:t>s</m:t>
                          </m:r>
                        </m:sup>
                      </m:sSup>
                      <m:r>
                        <a:rPr lang="en-US" sz="2200" b="0" i="0" smtClean="0">
                          <a:latin typeface="Cambria Math" panose="02040503050406030204" pitchFamily="18" charset="0"/>
                          <a:ea typeface="Cambria Math" panose="02040503050406030204" pitchFamily="18" charset="0"/>
                        </a:rPr>
                        <m:t>=</m:t>
                      </m:r>
                      <m:f>
                        <m:fPr>
                          <m:ctrlPr>
                            <a:rPr lang="en-US" sz="2200" i="1" smtClean="0">
                              <a:latin typeface="Cambria Math" panose="02040503050406030204" pitchFamily="18" charset="0"/>
                              <a:ea typeface="Cambria Math" panose="02040503050406030204" pitchFamily="18" charset="0"/>
                            </a:rPr>
                          </m:ctrlPr>
                        </m:fPr>
                        <m:num>
                          <m:r>
                            <a:rPr lang="en-US" sz="2200" i="1">
                              <a:latin typeface="Cambria Math" panose="02040503050406030204" pitchFamily="18" charset="0"/>
                              <a:ea typeface="Cambria Math" panose="02040503050406030204" pitchFamily="18" charset="0"/>
                            </a:rPr>
                            <m:t>∆</m:t>
                          </m:r>
                          <m:r>
                            <a:rPr lang="en-US" sz="2200" i="1">
                              <a:latin typeface="Cambria Math" panose="02040503050406030204" pitchFamily="18" charset="0"/>
                              <a:ea typeface="Cambria Math" panose="02040503050406030204" pitchFamily="18" charset="0"/>
                            </a:rPr>
                            <m:t>𝑌</m:t>
                          </m:r>
                        </m:num>
                        <m:den>
                          <m:r>
                            <a:rPr lang="en-US" sz="2200" b="0" i="1" smtClean="0">
                              <a:latin typeface="Cambria Math" panose="02040503050406030204" pitchFamily="18" charset="0"/>
                              <a:ea typeface="Cambria Math" panose="02040503050406030204" pitchFamily="18" charset="0"/>
                            </a:rPr>
                            <m:t>(</m:t>
                          </m:r>
                          <m:sSub>
                            <m:sSubPr>
                              <m:ctrlPr>
                                <a:rPr lang="en-US" sz="2200" b="0" i="1" smtClean="0">
                                  <a:latin typeface="Cambria Math" panose="02040503050406030204" pitchFamily="18" charset="0"/>
                                  <a:ea typeface="Cambria Math" panose="02040503050406030204" pitchFamily="18" charset="0"/>
                                </a:rPr>
                              </m:ctrlPr>
                            </m:sSubPr>
                            <m:e>
                              <m:r>
                                <a:rPr lang="en-US" sz="2200" b="0" i="1" smtClean="0">
                                  <a:latin typeface="Cambria Math" panose="02040503050406030204" pitchFamily="18" charset="0"/>
                                  <a:ea typeface="Cambria Math" panose="02040503050406030204" pitchFamily="18" charset="0"/>
                                </a:rPr>
                                <m:t>𝑃</m:t>
                              </m:r>
                            </m:e>
                            <m:sub>
                              <m:r>
                                <a:rPr lang="en-US" sz="2200" b="0" i="1" smtClean="0">
                                  <a:latin typeface="Cambria Math" panose="02040503050406030204" pitchFamily="18" charset="0"/>
                                  <a:ea typeface="Cambria Math" panose="02040503050406030204" pitchFamily="18" charset="0"/>
                                </a:rPr>
                                <m:t>𝑚𝑎𝑥</m:t>
                              </m:r>
                            </m:sub>
                          </m:sSub>
                          <m:r>
                            <a:rPr lang="en-US" sz="2200" b="0" i="1" smtClean="0">
                              <a:latin typeface="Cambria Math" panose="02040503050406030204" pitchFamily="18" charset="0"/>
                              <a:ea typeface="Cambria Math" panose="02040503050406030204" pitchFamily="18" charset="0"/>
                            </a:rPr>
                            <m:t>−</m:t>
                          </m:r>
                          <m:sSub>
                            <m:sSubPr>
                              <m:ctrlPr>
                                <a:rPr lang="en-US" sz="2200" b="0" i="1" smtClean="0">
                                  <a:latin typeface="Cambria Math" panose="02040503050406030204" pitchFamily="18" charset="0"/>
                                  <a:ea typeface="Cambria Math" panose="02040503050406030204" pitchFamily="18" charset="0"/>
                                </a:rPr>
                              </m:ctrlPr>
                            </m:sSubPr>
                            <m:e>
                              <m:r>
                                <a:rPr lang="en-US" sz="2200" b="0" i="1" smtClean="0">
                                  <a:latin typeface="Cambria Math" panose="02040503050406030204" pitchFamily="18" charset="0"/>
                                  <a:ea typeface="Cambria Math" panose="02040503050406030204" pitchFamily="18" charset="0"/>
                                </a:rPr>
                                <m:t>𝑃</m:t>
                              </m:r>
                            </m:e>
                            <m:sub>
                              <m:r>
                                <a:rPr lang="en-US" sz="2200" b="0" i="1" smtClean="0">
                                  <a:latin typeface="Cambria Math" panose="02040503050406030204" pitchFamily="18" charset="0"/>
                                  <a:ea typeface="Cambria Math" panose="02040503050406030204" pitchFamily="18" charset="0"/>
                                </a:rPr>
                                <m:t>𝑚𝑖𝑛</m:t>
                              </m:r>
                            </m:sub>
                          </m:sSub>
                          <m:r>
                            <a:rPr lang="en-US" sz="2200" b="0" i="1" smtClean="0">
                              <a:latin typeface="Cambria Math" panose="02040503050406030204" pitchFamily="18" charset="0"/>
                              <a:ea typeface="Cambria Math" panose="02040503050406030204" pitchFamily="18" charset="0"/>
                            </a:rPr>
                            <m:t>)</m:t>
                          </m:r>
                        </m:den>
                      </m:f>
                      <m:r>
                        <a:rPr lang="en-US" sz="2200" b="0" i="1" smtClean="0">
                          <a:latin typeface="Cambria Math" panose="02040503050406030204" pitchFamily="18" charset="0"/>
                          <a:ea typeface="Cambria Math" panose="02040503050406030204" pitchFamily="18" charset="0"/>
                        </a:rPr>
                        <m:t>𝑥</m:t>
                      </m:r>
                      <m:r>
                        <a:rPr lang="en-US" sz="2200" b="0" i="1" smtClean="0">
                          <a:latin typeface="Cambria Math" panose="02040503050406030204" pitchFamily="18" charset="0"/>
                          <a:ea typeface="Cambria Math" panose="02040503050406030204" pitchFamily="18" charset="0"/>
                        </a:rPr>
                        <m:t>100%</m:t>
                      </m:r>
                    </m:oMath>
                  </m:oMathPara>
                </a14:m>
                <a:endParaRPr lang="en-GB" sz="2200" dirty="0"/>
              </a:p>
              <a:p>
                <a:pPr lvl="1"/>
                <a:endParaRPr lang="en-GB" dirty="0"/>
              </a:p>
            </p:txBody>
          </p:sp>
        </mc:Choice>
        <mc:Fallback xmlns="">
          <p:sp>
            <p:nvSpPr>
              <p:cNvPr id="7" name="Content Placeholder 6"/>
              <p:cNvSpPr>
                <a:spLocks noGrp="1" noRot="1" noChangeAspect="1" noMove="1" noResize="1" noEditPoints="1" noAdjustHandles="1" noChangeArrowheads="1" noChangeShapeType="1" noTextEdit="1"/>
              </p:cNvSpPr>
              <p:nvPr>
                <p:ph sz="half" idx="1"/>
              </p:nvPr>
            </p:nvSpPr>
            <p:spPr>
              <a:blipFill>
                <a:blip r:embed="rId2"/>
                <a:stretch>
                  <a:fillRect l="-2000" t="-1682"/>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 name="Content Placeholder 7"/>
              <p:cNvSpPr>
                <a:spLocks noGrp="1"/>
              </p:cNvSpPr>
              <p:nvPr>
                <p:ph sz="half" idx="2"/>
              </p:nvPr>
            </p:nvSpPr>
            <p:spPr/>
            <p:txBody>
              <a:bodyPr>
                <a:normAutofit/>
              </a:bodyPr>
              <a:lstStyle/>
              <a:p>
                <a:pPr marL="36576" indent="0">
                  <a:buNone/>
                </a:pPr>
                <a:r>
                  <a:rPr lang="en-US" dirty="0"/>
                  <a:t>I/O Scaling</a:t>
                </a:r>
              </a:p>
              <a:p>
                <a:r>
                  <a:rPr lang="en-US" dirty="0"/>
                  <a:t>Find </a:t>
                </a:r>
                <a14:m>
                  <m:oMath xmlns:m="http://schemas.openxmlformats.org/officeDocument/2006/math">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𝑌</m:t>
                    </m:r>
                  </m:oMath>
                </a14:m>
                <a:r>
                  <a:rPr lang="en-GB" dirty="0"/>
                  <a:t>, </a:t>
                </a:r>
                <a14:m>
                  <m:oMath xmlns:m="http://schemas.openxmlformats.org/officeDocument/2006/math">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𝑈</m:t>
                    </m:r>
                  </m:oMath>
                </a14:m>
                <a:r>
                  <a:rPr lang="en-GB" dirty="0"/>
                  <a:t> </a:t>
                </a:r>
              </a:p>
              <a:p>
                <a:r>
                  <a:rPr lang="en-US" dirty="0"/>
                  <a:t>Calculate new </a:t>
                </a:r>
                <a14:m>
                  <m:oMath xmlns:m="http://schemas.openxmlformats.org/officeDocument/2006/math">
                    <m:r>
                      <a:rPr lang="en-US" i="1">
                        <a:latin typeface="Cambria Math" panose="02040503050406030204" pitchFamily="18" charset="0"/>
                        <a:ea typeface="Cambria Math" panose="02040503050406030204" pitchFamily="18" charset="0"/>
                      </a:rPr>
                      <m:t>∆</m:t>
                    </m:r>
                    <m:sSup>
                      <m:sSupPr>
                        <m:ctrlPr>
                          <a:rPr lang="en-US" i="1">
                            <a:latin typeface="Cambria Math" panose="02040503050406030204" pitchFamily="18" charset="0"/>
                            <a:ea typeface="Cambria Math" panose="02040503050406030204" pitchFamily="18" charset="0"/>
                          </a:rPr>
                        </m:ctrlPr>
                      </m:sSupPr>
                      <m:e>
                        <m:r>
                          <a:rPr lang="en-US" i="1">
                            <a:latin typeface="Cambria Math" panose="02040503050406030204" pitchFamily="18" charset="0"/>
                            <a:ea typeface="Cambria Math" panose="02040503050406030204" pitchFamily="18" charset="0"/>
                          </a:rPr>
                          <m:t>𝑌</m:t>
                        </m:r>
                      </m:e>
                      <m:sup>
                        <m:r>
                          <m:rPr>
                            <m:sty m:val="p"/>
                          </m:rPr>
                          <a:rPr lang="en-US">
                            <a:latin typeface="Cambria Math" panose="02040503050406030204" pitchFamily="18" charset="0"/>
                            <a:ea typeface="Cambria Math" panose="02040503050406030204" pitchFamily="18" charset="0"/>
                          </a:rPr>
                          <m:t>s</m:t>
                        </m:r>
                      </m:sup>
                    </m:sSup>
                  </m:oMath>
                </a14:m>
                <a:r>
                  <a:rPr lang="en-US" dirty="0"/>
                  <a:t>:</a:t>
                </a:r>
              </a:p>
              <a:p>
                <a14:m>
                  <m:oMath xmlns:m="http://schemas.openxmlformats.org/officeDocument/2006/math">
                    <m:r>
                      <a:rPr lang="en-US" sz="2000" i="1">
                        <a:latin typeface="Cambria Math" panose="02040503050406030204" pitchFamily="18" charset="0"/>
                        <a:ea typeface="Cambria Math" panose="02040503050406030204" pitchFamily="18" charset="0"/>
                      </a:rPr>
                      <m:t>∆</m:t>
                    </m:r>
                    <m:sSup>
                      <m:sSupPr>
                        <m:ctrlPr>
                          <a:rPr lang="en-US" sz="2000" i="1">
                            <a:latin typeface="Cambria Math" panose="02040503050406030204" pitchFamily="18" charset="0"/>
                            <a:ea typeface="Cambria Math" panose="02040503050406030204" pitchFamily="18" charset="0"/>
                          </a:rPr>
                        </m:ctrlPr>
                      </m:sSupPr>
                      <m:e>
                        <m:r>
                          <a:rPr lang="en-US" sz="2000" i="1">
                            <a:latin typeface="Cambria Math" panose="02040503050406030204" pitchFamily="18" charset="0"/>
                            <a:ea typeface="Cambria Math" panose="02040503050406030204" pitchFamily="18" charset="0"/>
                          </a:rPr>
                          <m:t>𝑌</m:t>
                        </m:r>
                      </m:e>
                      <m:sup>
                        <m:r>
                          <m:rPr>
                            <m:sty m:val="p"/>
                          </m:rPr>
                          <a:rPr lang="en-US" sz="2000">
                            <a:latin typeface="Cambria Math" panose="02040503050406030204" pitchFamily="18" charset="0"/>
                            <a:ea typeface="Cambria Math" panose="02040503050406030204" pitchFamily="18" charset="0"/>
                          </a:rPr>
                          <m:t>s</m:t>
                        </m:r>
                      </m:sup>
                    </m:sSup>
                    <m:r>
                      <a:rPr lang="en-US" sz="2000" b="0" i="1" smtClean="0">
                        <a:latin typeface="Cambria Math" panose="02040503050406030204" pitchFamily="18" charset="0"/>
                        <a:ea typeface="Cambria Math" panose="02040503050406030204" pitchFamily="18" charset="0"/>
                      </a:rPr>
                      <m:t>=</m:t>
                    </m:r>
                    <m:f>
                      <m:fPr>
                        <m:ctrlPr>
                          <a:rPr lang="en-US" sz="2000" i="1">
                            <a:latin typeface="Cambria Math" panose="02040503050406030204" pitchFamily="18" charset="0"/>
                            <a:ea typeface="Cambria Math" panose="02040503050406030204" pitchFamily="18" charset="0"/>
                          </a:rPr>
                        </m:ctrlPr>
                      </m:fPr>
                      <m:num>
                        <m:r>
                          <a:rPr lang="en-US" sz="2000" i="1">
                            <a:latin typeface="Cambria Math" panose="02040503050406030204" pitchFamily="18" charset="0"/>
                            <a:ea typeface="Cambria Math" panose="02040503050406030204" pitchFamily="18" charset="0"/>
                          </a:rPr>
                          <m:t>∆</m:t>
                        </m:r>
                        <m:r>
                          <a:rPr lang="en-US" sz="2000" i="1">
                            <a:latin typeface="Cambria Math" panose="02040503050406030204" pitchFamily="18" charset="0"/>
                            <a:ea typeface="Cambria Math" panose="02040503050406030204" pitchFamily="18" charset="0"/>
                          </a:rPr>
                          <m:t>𝑌</m:t>
                        </m:r>
                      </m:num>
                      <m:den>
                        <m:r>
                          <a:rPr lang="en-US" sz="2000" i="1">
                            <a:latin typeface="Cambria Math" panose="02040503050406030204" pitchFamily="18" charset="0"/>
                            <a:ea typeface="Cambria Math" panose="02040503050406030204" pitchFamily="18" charset="0"/>
                          </a:rPr>
                          <m:t>(</m:t>
                        </m:r>
                        <m:sSub>
                          <m:sSubPr>
                            <m:ctrlPr>
                              <a:rPr lang="en-US" sz="2000" i="1">
                                <a:latin typeface="Cambria Math" panose="02040503050406030204" pitchFamily="18" charset="0"/>
                                <a:ea typeface="Cambria Math" panose="02040503050406030204" pitchFamily="18" charset="0"/>
                              </a:rPr>
                            </m:ctrlPr>
                          </m:sSubPr>
                          <m:e>
                            <m:r>
                              <a:rPr lang="en-US" sz="2000" i="1">
                                <a:latin typeface="Cambria Math" panose="02040503050406030204" pitchFamily="18" charset="0"/>
                                <a:ea typeface="Cambria Math" panose="02040503050406030204" pitchFamily="18" charset="0"/>
                              </a:rPr>
                              <m:t>𝑃</m:t>
                            </m:r>
                          </m:e>
                          <m:sub>
                            <m:r>
                              <a:rPr lang="en-US" sz="2000" i="1">
                                <a:latin typeface="Cambria Math" panose="02040503050406030204" pitchFamily="18" charset="0"/>
                                <a:ea typeface="Cambria Math" panose="02040503050406030204" pitchFamily="18" charset="0"/>
                              </a:rPr>
                              <m:t>𝑚𝑎𝑥</m:t>
                            </m:r>
                          </m:sub>
                        </m:sSub>
                        <m:r>
                          <a:rPr lang="en-US" sz="2000" i="1">
                            <a:latin typeface="Cambria Math" panose="02040503050406030204" pitchFamily="18" charset="0"/>
                            <a:ea typeface="Cambria Math" panose="02040503050406030204" pitchFamily="18" charset="0"/>
                          </a:rPr>
                          <m:t>−</m:t>
                        </m:r>
                        <m:sSub>
                          <m:sSubPr>
                            <m:ctrlPr>
                              <a:rPr lang="en-US" sz="2000" i="1">
                                <a:latin typeface="Cambria Math" panose="02040503050406030204" pitchFamily="18" charset="0"/>
                                <a:ea typeface="Cambria Math" panose="02040503050406030204" pitchFamily="18" charset="0"/>
                              </a:rPr>
                            </m:ctrlPr>
                          </m:sSubPr>
                          <m:e>
                            <m:r>
                              <a:rPr lang="en-US" sz="2000" i="1">
                                <a:latin typeface="Cambria Math" panose="02040503050406030204" pitchFamily="18" charset="0"/>
                                <a:ea typeface="Cambria Math" panose="02040503050406030204" pitchFamily="18" charset="0"/>
                              </a:rPr>
                              <m:t>𝑃</m:t>
                            </m:r>
                          </m:e>
                          <m:sub>
                            <m:r>
                              <a:rPr lang="en-US" sz="2000" i="1">
                                <a:latin typeface="Cambria Math" panose="02040503050406030204" pitchFamily="18" charset="0"/>
                                <a:ea typeface="Cambria Math" panose="02040503050406030204" pitchFamily="18" charset="0"/>
                              </a:rPr>
                              <m:t>𝑚𝑖𝑛</m:t>
                            </m:r>
                          </m:sub>
                        </m:sSub>
                        <m:r>
                          <a:rPr lang="en-US" sz="2000" i="1">
                            <a:latin typeface="Cambria Math" panose="02040503050406030204" pitchFamily="18" charset="0"/>
                            <a:ea typeface="Cambria Math" panose="02040503050406030204" pitchFamily="18" charset="0"/>
                          </a:rPr>
                          <m:t>)</m:t>
                        </m:r>
                      </m:den>
                    </m:f>
                    <m:r>
                      <a:rPr lang="en-US" sz="2000" i="1">
                        <a:latin typeface="Cambria Math" panose="02040503050406030204" pitchFamily="18" charset="0"/>
                        <a:ea typeface="Cambria Math" panose="02040503050406030204" pitchFamily="18" charset="0"/>
                      </a:rPr>
                      <m:t>𝑥</m:t>
                    </m:r>
                    <m:r>
                      <a:rPr lang="en-US" sz="2000" i="1">
                        <a:latin typeface="Cambria Math" panose="02040503050406030204" pitchFamily="18" charset="0"/>
                        <a:ea typeface="Cambria Math" panose="02040503050406030204" pitchFamily="18" charset="0"/>
                      </a:rPr>
                      <m:t>100%</m:t>
                    </m:r>
                  </m:oMath>
                </a14:m>
                <a:endParaRPr lang="en-GB" sz="2000" dirty="0"/>
              </a:p>
              <a:p>
                <a14:m>
                  <m:oMath xmlns:m="http://schemas.openxmlformats.org/officeDocument/2006/math">
                    <m:r>
                      <a:rPr lang="en-US" sz="2000" i="1">
                        <a:latin typeface="Cambria Math" panose="02040503050406030204" pitchFamily="18" charset="0"/>
                        <a:ea typeface="Cambria Math" panose="02040503050406030204" pitchFamily="18" charset="0"/>
                      </a:rPr>
                      <m:t>∆</m:t>
                    </m:r>
                    <m:sSup>
                      <m:sSupPr>
                        <m:ctrlPr>
                          <a:rPr lang="en-US" sz="2000" b="0" i="1" smtClean="0">
                            <a:latin typeface="Cambria Math" panose="02040503050406030204" pitchFamily="18" charset="0"/>
                            <a:ea typeface="Cambria Math" panose="02040503050406030204" pitchFamily="18" charset="0"/>
                          </a:rPr>
                        </m:ctrlPr>
                      </m:sSupPr>
                      <m:e>
                        <m:r>
                          <a:rPr lang="en-US" sz="2000" i="1">
                            <a:latin typeface="Cambria Math" panose="02040503050406030204" pitchFamily="18" charset="0"/>
                            <a:ea typeface="Cambria Math" panose="02040503050406030204" pitchFamily="18" charset="0"/>
                          </a:rPr>
                          <m:t>𝑈</m:t>
                        </m:r>
                      </m:e>
                      <m:sup>
                        <m:r>
                          <a:rPr lang="en-US" sz="2000" b="0" i="1" smtClean="0">
                            <a:latin typeface="Cambria Math" panose="02040503050406030204" pitchFamily="18" charset="0"/>
                            <a:ea typeface="Cambria Math" panose="02040503050406030204" pitchFamily="18" charset="0"/>
                          </a:rPr>
                          <m:t>𝑠</m:t>
                        </m:r>
                      </m:sup>
                    </m:sSup>
                    <m:r>
                      <a:rPr lang="en-US" sz="2000" b="0" i="1" smtClean="0">
                        <a:latin typeface="Cambria Math" panose="02040503050406030204" pitchFamily="18" charset="0"/>
                        <a:ea typeface="Cambria Math" panose="02040503050406030204" pitchFamily="18" charset="0"/>
                      </a:rPr>
                      <m:t>=</m:t>
                    </m:r>
                    <m:f>
                      <m:fPr>
                        <m:ctrlPr>
                          <a:rPr lang="en-US" sz="2000" i="1">
                            <a:latin typeface="Cambria Math" panose="02040503050406030204" pitchFamily="18" charset="0"/>
                            <a:ea typeface="Cambria Math" panose="02040503050406030204" pitchFamily="18" charset="0"/>
                          </a:rPr>
                        </m:ctrlPr>
                      </m:fPr>
                      <m:num>
                        <m:r>
                          <a:rPr lang="en-US" sz="2000" i="1">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𝑈</m:t>
                        </m:r>
                      </m:num>
                      <m:den>
                        <m:r>
                          <a:rPr lang="en-US" sz="2000" i="1">
                            <a:latin typeface="Cambria Math" panose="02040503050406030204" pitchFamily="18" charset="0"/>
                            <a:ea typeface="Cambria Math" panose="02040503050406030204" pitchFamily="18" charset="0"/>
                          </a:rPr>
                          <m:t>(</m:t>
                        </m:r>
                        <m:sSub>
                          <m:sSubPr>
                            <m:ctrlPr>
                              <a:rPr lang="en-US" sz="2000" i="1">
                                <a:latin typeface="Cambria Math" panose="02040503050406030204" pitchFamily="18" charset="0"/>
                                <a:ea typeface="Cambria Math" panose="02040503050406030204" pitchFamily="18" charset="0"/>
                              </a:rPr>
                            </m:ctrlPr>
                          </m:sSubPr>
                          <m:e>
                            <m:r>
                              <a:rPr lang="en-US" sz="2000" b="0" i="1" smtClean="0">
                                <a:latin typeface="Cambria Math" panose="02040503050406030204" pitchFamily="18" charset="0"/>
                                <a:ea typeface="Cambria Math" panose="02040503050406030204" pitchFamily="18" charset="0"/>
                              </a:rPr>
                              <m:t>𝑂</m:t>
                            </m:r>
                          </m:e>
                          <m:sub>
                            <m:r>
                              <a:rPr lang="en-US" sz="2000" i="1">
                                <a:latin typeface="Cambria Math" panose="02040503050406030204" pitchFamily="18" charset="0"/>
                                <a:ea typeface="Cambria Math" panose="02040503050406030204" pitchFamily="18" charset="0"/>
                              </a:rPr>
                              <m:t>𝑚𝑎𝑥</m:t>
                            </m:r>
                          </m:sub>
                        </m:sSub>
                        <m:r>
                          <a:rPr lang="en-US" sz="2000" i="1">
                            <a:latin typeface="Cambria Math" panose="02040503050406030204" pitchFamily="18" charset="0"/>
                            <a:ea typeface="Cambria Math" panose="02040503050406030204" pitchFamily="18" charset="0"/>
                          </a:rPr>
                          <m:t>−</m:t>
                        </m:r>
                        <m:sSub>
                          <m:sSubPr>
                            <m:ctrlPr>
                              <a:rPr lang="en-US" sz="2000" i="1">
                                <a:latin typeface="Cambria Math" panose="02040503050406030204" pitchFamily="18" charset="0"/>
                                <a:ea typeface="Cambria Math" panose="02040503050406030204" pitchFamily="18" charset="0"/>
                              </a:rPr>
                            </m:ctrlPr>
                          </m:sSubPr>
                          <m:e>
                            <m:r>
                              <a:rPr lang="en-US" sz="2000" b="0" i="1" smtClean="0">
                                <a:latin typeface="Cambria Math" panose="02040503050406030204" pitchFamily="18" charset="0"/>
                                <a:ea typeface="Cambria Math" panose="02040503050406030204" pitchFamily="18" charset="0"/>
                              </a:rPr>
                              <m:t>𝑂</m:t>
                            </m:r>
                          </m:e>
                          <m:sub>
                            <m:r>
                              <a:rPr lang="en-US" sz="2000" i="1">
                                <a:latin typeface="Cambria Math" panose="02040503050406030204" pitchFamily="18" charset="0"/>
                                <a:ea typeface="Cambria Math" panose="02040503050406030204" pitchFamily="18" charset="0"/>
                              </a:rPr>
                              <m:t>𝑚𝑖𝑛</m:t>
                            </m:r>
                          </m:sub>
                        </m:sSub>
                        <m:r>
                          <a:rPr lang="en-US" sz="2000" i="1">
                            <a:latin typeface="Cambria Math" panose="02040503050406030204" pitchFamily="18" charset="0"/>
                            <a:ea typeface="Cambria Math" panose="02040503050406030204" pitchFamily="18" charset="0"/>
                          </a:rPr>
                          <m:t>)</m:t>
                        </m:r>
                      </m:den>
                    </m:f>
                    <m:r>
                      <a:rPr lang="en-US" sz="2000" i="1">
                        <a:latin typeface="Cambria Math" panose="02040503050406030204" pitchFamily="18" charset="0"/>
                        <a:ea typeface="Cambria Math" panose="02040503050406030204" pitchFamily="18" charset="0"/>
                      </a:rPr>
                      <m:t>𝑥</m:t>
                    </m:r>
                    <m:r>
                      <a:rPr lang="en-US" sz="2000" i="1">
                        <a:latin typeface="Cambria Math" panose="02040503050406030204" pitchFamily="18" charset="0"/>
                        <a:ea typeface="Cambria Math" panose="02040503050406030204" pitchFamily="18" charset="0"/>
                      </a:rPr>
                      <m:t>100%</m:t>
                    </m:r>
                  </m:oMath>
                </a14:m>
                <a:endParaRPr lang="en-GB" sz="2000" dirty="0"/>
              </a:p>
              <a:p>
                <a:endParaRPr lang="en-GB" sz="2400" dirty="0"/>
              </a:p>
            </p:txBody>
          </p:sp>
        </mc:Choice>
        <mc:Fallback xmlns="">
          <p:sp>
            <p:nvSpPr>
              <p:cNvPr id="8" name="Content Placeholder 7"/>
              <p:cNvSpPr>
                <a:spLocks noGrp="1" noRot="1" noChangeAspect="1" noMove="1" noResize="1" noEditPoints="1" noAdjustHandles="1" noChangeArrowheads="1" noChangeShapeType="1" noTextEdit="1"/>
              </p:cNvSpPr>
              <p:nvPr>
                <p:ph sz="half" idx="2"/>
              </p:nvPr>
            </p:nvSpPr>
            <p:spPr>
              <a:blipFill>
                <a:blip r:embed="rId3"/>
                <a:stretch>
                  <a:fillRect l="-2000" t="-1682"/>
                </a:stretch>
              </a:blipFill>
            </p:spPr>
            <p:txBody>
              <a:bodyPr/>
              <a:lstStyle/>
              <a:p>
                <a:r>
                  <a:rPr lang="en-GB">
                    <a:noFill/>
                  </a:rPr>
                  <a:t> </a:t>
                </a:r>
              </a:p>
            </p:txBody>
          </p:sp>
        </mc:Fallback>
      </mc:AlternateContent>
      <p:sp>
        <p:nvSpPr>
          <p:cNvPr id="5" name="Footer Placeholder 4"/>
          <p:cNvSpPr>
            <a:spLocks noGrp="1"/>
          </p:cNvSpPr>
          <p:nvPr>
            <p:ph type="ftr" sz="quarter" idx="3"/>
          </p:nvPr>
        </p:nvSpPr>
        <p:spPr/>
        <p:txBody>
          <a:bodyPr/>
          <a:lstStyle/>
          <a:p>
            <a:r>
              <a:rPr lang="en-US"/>
              <a:t>Document reference</a:t>
            </a:r>
            <a:endParaRPr lang="en-US" dirty="0"/>
          </a:p>
        </p:txBody>
      </p:sp>
      <p:sp>
        <p:nvSpPr>
          <p:cNvPr id="6" name="Slide Number Placeholder 5"/>
          <p:cNvSpPr>
            <a:spLocks noGrp="1"/>
          </p:cNvSpPr>
          <p:nvPr>
            <p:ph type="sldNum" sz="quarter" idx="4"/>
          </p:nvPr>
        </p:nvSpPr>
        <p:spPr/>
        <p:txBody>
          <a:bodyPr/>
          <a:lstStyle/>
          <a:p>
            <a:fld id="{17918391-D411-FE40-AAD7-861AE5233E0E}" type="slidenum">
              <a:rPr lang="en-US" smtClean="0"/>
              <a:pPr/>
              <a:t>94</a:t>
            </a:fld>
            <a:endParaRPr lang="en-US" dirty="0"/>
          </a:p>
        </p:txBody>
      </p:sp>
      <p:sp>
        <p:nvSpPr>
          <p:cNvPr id="4" name="Date Placeholder 3"/>
          <p:cNvSpPr>
            <a:spLocks noGrp="1"/>
          </p:cNvSpPr>
          <p:nvPr>
            <p:ph type="dt" sz="half" idx="4294967295"/>
          </p:nvPr>
        </p:nvSpPr>
        <p:spPr>
          <a:xfrm>
            <a:off x="0" y="4772025"/>
            <a:ext cx="2133600" cy="273050"/>
          </a:xfrm>
        </p:spPr>
        <p:txBody>
          <a:bodyPr/>
          <a:lstStyle/>
          <a:p>
            <a:fld id="{B4BFD808-6B56-4447-9401-2398D08EE3C0}" type="datetime1">
              <a:rPr lang="en-US" smtClean="0"/>
              <a:pPr/>
              <a:t>10/19/2021</a:t>
            </a:fld>
            <a:endParaRPr lang="en-US" dirty="0"/>
          </a:p>
        </p:txBody>
      </p:sp>
    </p:spTree>
    <p:extLst>
      <p:ext uri="{BB962C8B-B14F-4D97-AF65-F5344CB8AC3E}">
        <p14:creationId xmlns:p14="http://schemas.microsoft.com/office/powerpoint/2010/main" val="264176279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normAutofit fontScale="90000"/>
          </a:bodyPr>
          <a:lstStyle/>
          <a:p>
            <a:r>
              <a:rPr lang="en-US" dirty="0" err="1"/>
              <a:t>Autotuning</a:t>
            </a:r>
            <a:endParaRPr lang="en-GB" dirty="0"/>
          </a:p>
        </p:txBody>
      </p:sp>
      <p:sp>
        <p:nvSpPr>
          <p:cNvPr id="6" name="Footer Placeholder 5"/>
          <p:cNvSpPr>
            <a:spLocks noGrp="1"/>
          </p:cNvSpPr>
          <p:nvPr>
            <p:ph type="ftr" sz="quarter" idx="3"/>
          </p:nvPr>
        </p:nvSpPr>
        <p:spPr/>
        <p:txBody>
          <a:bodyPr/>
          <a:lstStyle/>
          <a:p>
            <a:r>
              <a:rPr lang="en-US"/>
              <a:t>Document reference</a:t>
            </a:r>
            <a:endParaRPr lang="en-US" dirty="0"/>
          </a:p>
        </p:txBody>
      </p:sp>
      <p:sp>
        <p:nvSpPr>
          <p:cNvPr id="7" name="Slide Number Placeholder 6"/>
          <p:cNvSpPr>
            <a:spLocks noGrp="1"/>
          </p:cNvSpPr>
          <p:nvPr>
            <p:ph type="sldNum" sz="quarter" idx="4"/>
          </p:nvPr>
        </p:nvSpPr>
        <p:spPr/>
        <p:txBody>
          <a:bodyPr/>
          <a:lstStyle/>
          <a:p>
            <a:fld id="{17918391-D411-FE40-AAD7-861AE5233E0E}" type="slidenum">
              <a:rPr lang="en-US" smtClean="0"/>
              <a:pPr/>
              <a:t>95</a:t>
            </a:fld>
            <a:endParaRPr lang="en-US" dirty="0"/>
          </a:p>
        </p:txBody>
      </p:sp>
      <p:sp>
        <p:nvSpPr>
          <p:cNvPr id="9" name="Text Placeholder 8"/>
          <p:cNvSpPr>
            <a:spLocks noGrp="1"/>
          </p:cNvSpPr>
          <p:nvPr>
            <p:ph type="body" idx="10"/>
          </p:nvPr>
        </p:nvSpPr>
        <p:spPr/>
        <p:txBody>
          <a:bodyPr/>
          <a:lstStyle/>
          <a:p>
            <a:r>
              <a:rPr lang="en-US" dirty="0"/>
              <a:t>The UNICOS </a:t>
            </a:r>
            <a:r>
              <a:rPr lang="en-US" dirty="0" err="1"/>
              <a:t>Autotuning</a:t>
            </a:r>
            <a:r>
              <a:rPr lang="en-US" dirty="0"/>
              <a:t> tool</a:t>
            </a:r>
            <a:endParaRPr lang="en-GB" dirty="0"/>
          </a:p>
        </p:txBody>
      </p:sp>
      <p:sp>
        <p:nvSpPr>
          <p:cNvPr id="5" name="Date Placeholder 4"/>
          <p:cNvSpPr>
            <a:spLocks noGrp="1"/>
          </p:cNvSpPr>
          <p:nvPr>
            <p:ph type="dt" sz="half" idx="4294967295"/>
          </p:nvPr>
        </p:nvSpPr>
        <p:spPr>
          <a:xfrm>
            <a:off x="0" y="4772025"/>
            <a:ext cx="2133600" cy="273050"/>
          </a:xfrm>
        </p:spPr>
        <p:txBody>
          <a:bodyPr/>
          <a:lstStyle/>
          <a:p>
            <a:fld id="{B4BFD808-6B56-4447-9401-2398D08EE3C0}" type="datetime1">
              <a:rPr lang="en-US" smtClean="0"/>
              <a:pPr/>
              <a:t>10/19/2021</a:t>
            </a:fld>
            <a:endParaRPr lang="en-US" dirty="0"/>
          </a:p>
        </p:txBody>
      </p:sp>
    </p:spTree>
    <p:extLst>
      <p:ext uri="{BB962C8B-B14F-4D97-AF65-F5344CB8AC3E}">
        <p14:creationId xmlns:p14="http://schemas.microsoft.com/office/powerpoint/2010/main" val="333138098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fontScale="90000"/>
          </a:bodyPr>
          <a:lstStyle/>
          <a:p>
            <a:r>
              <a:rPr lang="en-US" dirty="0" err="1"/>
              <a:t>Autotuning</a:t>
            </a:r>
            <a:endParaRPr lang="en-GB" dirty="0"/>
          </a:p>
        </p:txBody>
      </p:sp>
      <p:sp>
        <p:nvSpPr>
          <p:cNvPr id="8" name="Content Placeholder 7"/>
          <p:cNvSpPr>
            <a:spLocks noGrp="1"/>
          </p:cNvSpPr>
          <p:nvPr>
            <p:ph idx="1"/>
          </p:nvPr>
        </p:nvSpPr>
        <p:spPr/>
        <p:txBody>
          <a:bodyPr/>
          <a:lstStyle/>
          <a:p>
            <a:r>
              <a:rPr lang="en-US" dirty="0"/>
              <a:t>What is </a:t>
            </a:r>
            <a:r>
              <a:rPr lang="en-US" dirty="0" err="1"/>
              <a:t>autotuning</a:t>
            </a:r>
            <a:r>
              <a:rPr lang="en-US" dirty="0"/>
              <a:t>?</a:t>
            </a:r>
          </a:p>
          <a:p>
            <a:pPr lvl="1"/>
            <a:r>
              <a:rPr lang="en-US" dirty="0"/>
              <a:t>It is </a:t>
            </a:r>
            <a:r>
              <a:rPr lang="en-US" b="1" dirty="0"/>
              <a:t>NOT </a:t>
            </a:r>
            <a:r>
              <a:rPr lang="en-US" dirty="0"/>
              <a:t>a system which continuously updates the controller parameters (this is adaptive control)</a:t>
            </a:r>
          </a:p>
          <a:p>
            <a:pPr lvl="1"/>
            <a:r>
              <a:rPr lang="en-US" dirty="0"/>
              <a:t>It is just a set of tools to automate the procedure of finding a set of parameters</a:t>
            </a:r>
            <a:endParaRPr lang="en-GB" dirty="0"/>
          </a:p>
        </p:txBody>
      </p:sp>
      <p:sp>
        <p:nvSpPr>
          <p:cNvPr id="3" name="Date Placeholder 2"/>
          <p:cNvSpPr>
            <a:spLocks noGrp="1"/>
          </p:cNvSpPr>
          <p:nvPr>
            <p:ph type="dt" sz="half" idx="2"/>
          </p:nvPr>
        </p:nvSpPr>
        <p:spPr/>
        <p:txBody>
          <a:bodyPr/>
          <a:lstStyle/>
          <a:p>
            <a:fld id="{B4BFD808-6B56-4447-9401-2398D08EE3C0}" type="datetime1">
              <a:rPr lang="en-US" smtClean="0"/>
              <a:pPr/>
              <a:t>10/19/2021</a:t>
            </a:fld>
            <a:endParaRPr lang="en-US" dirty="0"/>
          </a:p>
        </p:txBody>
      </p:sp>
      <p:sp>
        <p:nvSpPr>
          <p:cNvPr id="4" name="Footer Placeholder 3"/>
          <p:cNvSpPr>
            <a:spLocks noGrp="1"/>
          </p:cNvSpPr>
          <p:nvPr>
            <p:ph type="ftr" sz="quarter" idx="3"/>
          </p:nvPr>
        </p:nvSpPr>
        <p:spPr/>
        <p:txBody>
          <a:bodyPr/>
          <a:lstStyle/>
          <a:p>
            <a:r>
              <a:rPr lang="en-US"/>
              <a:t>Document reference</a:t>
            </a:r>
            <a:endParaRPr lang="en-US" dirty="0"/>
          </a:p>
        </p:txBody>
      </p:sp>
      <p:sp>
        <p:nvSpPr>
          <p:cNvPr id="5" name="Slide Number Placeholder 4"/>
          <p:cNvSpPr>
            <a:spLocks noGrp="1"/>
          </p:cNvSpPr>
          <p:nvPr>
            <p:ph type="sldNum" sz="quarter" idx="4"/>
          </p:nvPr>
        </p:nvSpPr>
        <p:spPr/>
        <p:txBody>
          <a:bodyPr/>
          <a:lstStyle/>
          <a:p>
            <a:fld id="{17918391-D411-FE40-AAD7-861AE5233E0E}" type="slidenum">
              <a:rPr lang="en-US" smtClean="0"/>
              <a:pPr/>
              <a:t>96</a:t>
            </a:fld>
            <a:endParaRPr lang="en-US" dirty="0"/>
          </a:p>
        </p:txBody>
      </p:sp>
    </p:spTree>
    <p:extLst>
      <p:ext uri="{BB962C8B-B14F-4D97-AF65-F5344CB8AC3E}">
        <p14:creationId xmlns:p14="http://schemas.microsoft.com/office/powerpoint/2010/main" val="184513951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Open vs Closed Loop</a:t>
            </a:r>
            <a:endParaRPr lang="en-GB" dirty="0"/>
          </a:p>
        </p:txBody>
      </p:sp>
      <p:sp>
        <p:nvSpPr>
          <p:cNvPr id="3" name="Content Placeholder 2"/>
          <p:cNvSpPr>
            <a:spLocks noGrp="1"/>
          </p:cNvSpPr>
          <p:nvPr>
            <p:ph idx="1"/>
          </p:nvPr>
        </p:nvSpPr>
        <p:spPr/>
        <p:txBody>
          <a:bodyPr/>
          <a:lstStyle/>
          <a:p>
            <a:r>
              <a:rPr lang="en-US" dirty="0"/>
              <a:t>In our manual tuning we did an open loop experiment (step test) and found parameters from there.</a:t>
            </a:r>
            <a:r>
              <a:rPr lang="en-GB" dirty="0"/>
              <a:t> This procedure can be automated</a:t>
            </a:r>
          </a:p>
          <a:p>
            <a:r>
              <a:rPr lang="en-US" dirty="0"/>
              <a:t>There are also methods that allow us to keep the loop closed</a:t>
            </a:r>
          </a:p>
        </p:txBody>
      </p:sp>
      <p:sp>
        <p:nvSpPr>
          <p:cNvPr id="4" name="Date Placeholder 3"/>
          <p:cNvSpPr>
            <a:spLocks noGrp="1"/>
          </p:cNvSpPr>
          <p:nvPr>
            <p:ph type="dt" sz="half" idx="2"/>
          </p:nvPr>
        </p:nvSpPr>
        <p:spPr/>
        <p:txBody>
          <a:bodyPr/>
          <a:lstStyle/>
          <a:p>
            <a:fld id="{B4BFD808-6B56-4447-9401-2398D08EE3C0}" type="datetime1">
              <a:rPr lang="en-US" smtClean="0"/>
              <a:pPr/>
              <a:t>10/19/2021</a:t>
            </a:fld>
            <a:endParaRPr lang="en-US" dirty="0"/>
          </a:p>
        </p:txBody>
      </p:sp>
      <p:sp>
        <p:nvSpPr>
          <p:cNvPr id="5" name="Footer Placeholder 4"/>
          <p:cNvSpPr>
            <a:spLocks noGrp="1"/>
          </p:cNvSpPr>
          <p:nvPr>
            <p:ph type="ftr" sz="quarter" idx="3"/>
          </p:nvPr>
        </p:nvSpPr>
        <p:spPr/>
        <p:txBody>
          <a:bodyPr/>
          <a:lstStyle/>
          <a:p>
            <a:r>
              <a:rPr lang="en-US"/>
              <a:t>Document reference</a:t>
            </a:r>
            <a:endParaRPr lang="en-US" dirty="0"/>
          </a:p>
        </p:txBody>
      </p:sp>
      <p:sp>
        <p:nvSpPr>
          <p:cNvPr id="6" name="Slide Number Placeholder 5"/>
          <p:cNvSpPr>
            <a:spLocks noGrp="1"/>
          </p:cNvSpPr>
          <p:nvPr>
            <p:ph type="sldNum" sz="quarter" idx="4"/>
          </p:nvPr>
        </p:nvSpPr>
        <p:spPr/>
        <p:txBody>
          <a:bodyPr/>
          <a:lstStyle/>
          <a:p>
            <a:fld id="{17918391-D411-FE40-AAD7-861AE5233E0E}" type="slidenum">
              <a:rPr lang="en-US" smtClean="0"/>
              <a:pPr/>
              <a:t>97</a:t>
            </a:fld>
            <a:endParaRPr lang="en-US" dirty="0"/>
          </a:p>
        </p:txBody>
      </p:sp>
    </p:spTree>
    <p:extLst>
      <p:ext uri="{BB962C8B-B14F-4D97-AF65-F5344CB8AC3E}">
        <p14:creationId xmlns:p14="http://schemas.microsoft.com/office/powerpoint/2010/main" val="182121786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Automated SIMC Tuning</a:t>
            </a:r>
            <a:endParaRPr lang="en-GB" dirty="0"/>
          </a:p>
        </p:txBody>
      </p:sp>
      <p:sp>
        <p:nvSpPr>
          <p:cNvPr id="3" name="Content Placeholder 2"/>
          <p:cNvSpPr>
            <a:spLocks noGrp="1"/>
          </p:cNvSpPr>
          <p:nvPr>
            <p:ph idx="1"/>
          </p:nvPr>
        </p:nvSpPr>
        <p:spPr/>
        <p:txBody>
          <a:bodyPr/>
          <a:lstStyle/>
          <a:p>
            <a:r>
              <a:rPr lang="en-US" dirty="0"/>
              <a:t>Let’s revisit the SIMC method</a:t>
            </a:r>
          </a:p>
          <a:p>
            <a:r>
              <a:rPr lang="en-US" dirty="0"/>
              <a:t>Doing the calculations and keeping track of the scaling was a pain</a:t>
            </a:r>
          </a:p>
          <a:p>
            <a:r>
              <a:rPr lang="en-US" dirty="0"/>
              <a:t>The UNICOS </a:t>
            </a:r>
            <a:r>
              <a:rPr lang="en-US" dirty="0" err="1"/>
              <a:t>autotuner</a:t>
            </a:r>
            <a:r>
              <a:rPr lang="en-US" dirty="0"/>
              <a:t> automates most of this for us</a:t>
            </a:r>
            <a:endParaRPr lang="en-GB" dirty="0"/>
          </a:p>
        </p:txBody>
      </p:sp>
      <p:sp>
        <p:nvSpPr>
          <p:cNvPr id="4" name="Date Placeholder 3"/>
          <p:cNvSpPr>
            <a:spLocks noGrp="1"/>
          </p:cNvSpPr>
          <p:nvPr>
            <p:ph type="dt" sz="half" idx="2"/>
          </p:nvPr>
        </p:nvSpPr>
        <p:spPr/>
        <p:txBody>
          <a:bodyPr/>
          <a:lstStyle/>
          <a:p>
            <a:fld id="{B4BFD808-6B56-4447-9401-2398D08EE3C0}" type="datetime1">
              <a:rPr lang="en-US" smtClean="0"/>
              <a:pPr/>
              <a:t>10/19/2021</a:t>
            </a:fld>
            <a:endParaRPr lang="en-US" dirty="0"/>
          </a:p>
        </p:txBody>
      </p:sp>
      <p:sp>
        <p:nvSpPr>
          <p:cNvPr id="5" name="Footer Placeholder 4"/>
          <p:cNvSpPr>
            <a:spLocks noGrp="1"/>
          </p:cNvSpPr>
          <p:nvPr>
            <p:ph type="ftr" sz="quarter" idx="3"/>
          </p:nvPr>
        </p:nvSpPr>
        <p:spPr/>
        <p:txBody>
          <a:bodyPr/>
          <a:lstStyle/>
          <a:p>
            <a:r>
              <a:rPr lang="en-US"/>
              <a:t>Document reference</a:t>
            </a:r>
            <a:endParaRPr lang="en-US" dirty="0"/>
          </a:p>
        </p:txBody>
      </p:sp>
      <p:sp>
        <p:nvSpPr>
          <p:cNvPr id="6" name="Slide Number Placeholder 5"/>
          <p:cNvSpPr>
            <a:spLocks noGrp="1"/>
          </p:cNvSpPr>
          <p:nvPr>
            <p:ph type="sldNum" sz="quarter" idx="4"/>
          </p:nvPr>
        </p:nvSpPr>
        <p:spPr/>
        <p:txBody>
          <a:bodyPr/>
          <a:lstStyle/>
          <a:p>
            <a:fld id="{17918391-D411-FE40-AAD7-861AE5233E0E}" type="slidenum">
              <a:rPr lang="en-US" smtClean="0"/>
              <a:pPr/>
              <a:t>98</a:t>
            </a:fld>
            <a:endParaRPr lang="en-US" dirty="0"/>
          </a:p>
        </p:txBody>
      </p:sp>
    </p:spTree>
    <p:extLst>
      <p:ext uri="{BB962C8B-B14F-4D97-AF65-F5344CB8AC3E}">
        <p14:creationId xmlns:p14="http://schemas.microsoft.com/office/powerpoint/2010/main" val="433959576"/>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UNICOS SIMC </a:t>
            </a:r>
            <a:r>
              <a:rPr lang="en-US" dirty="0" err="1"/>
              <a:t>Autotune</a:t>
            </a:r>
            <a:endParaRPr lang="en-GB" dirty="0"/>
          </a:p>
        </p:txBody>
      </p:sp>
      <p:sp>
        <p:nvSpPr>
          <p:cNvPr id="8" name="Content Placeholder 7"/>
          <p:cNvSpPr>
            <a:spLocks noGrp="1"/>
          </p:cNvSpPr>
          <p:nvPr>
            <p:ph sz="half" idx="2"/>
          </p:nvPr>
        </p:nvSpPr>
        <p:spPr/>
        <p:txBody>
          <a:bodyPr/>
          <a:lstStyle/>
          <a:p>
            <a:r>
              <a:rPr lang="en-US" dirty="0"/>
              <a:t>Open the controller faceplate and go to </a:t>
            </a:r>
            <a:r>
              <a:rPr lang="en-US" dirty="0" err="1"/>
              <a:t>Autotune</a:t>
            </a:r>
            <a:endParaRPr lang="en-US" dirty="0"/>
          </a:p>
          <a:p>
            <a:r>
              <a:rPr lang="en-US" dirty="0"/>
              <a:t>Select SIMC (1)</a:t>
            </a:r>
          </a:p>
          <a:p>
            <a:r>
              <a:rPr lang="en-US" dirty="0"/>
              <a:t>First, we need to identify the process parameters (2)</a:t>
            </a:r>
            <a:endParaRPr lang="en-GB" dirty="0"/>
          </a:p>
        </p:txBody>
      </p:sp>
      <p:sp>
        <p:nvSpPr>
          <p:cNvPr id="5" name="Footer Placeholder 4"/>
          <p:cNvSpPr>
            <a:spLocks noGrp="1"/>
          </p:cNvSpPr>
          <p:nvPr>
            <p:ph type="ftr" sz="quarter" idx="3"/>
          </p:nvPr>
        </p:nvSpPr>
        <p:spPr/>
        <p:txBody>
          <a:bodyPr/>
          <a:lstStyle/>
          <a:p>
            <a:r>
              <a:rPr lang="en-US"/>
              <a:t>Document reference</a:t>
            </a:r>
            <a:endParaRPr lang="en-US" dirty="0"/>
          </a:p>
        </p:txBody>
      </p:sp>
      <p:sp>
        <p:nvSpPr>
          <p:cNvPr id="6" name="Slide Number Placeholder 5"/>
          <p:cNvSpPr>
            <a:spLocks noGrp="1"/>
          </p:cNvSpPr>
          <p:nvPr>
            <p:ph type="sldNum" sz="quarter" idx="4"/>
          </p:nvPr>
        </p:nvSpPr>
        <p:spPr/>
        <p:txBody>
          <a:bodyPr/>
          <a:lstStyle/>
          <a:p>
            <a:fld id="{17918391-D411-FE40-AAD7-861AE5233E0E}" type="slidenum">
              <a:rPr lang="en-US" smtClean="0"/>
              <a:pPr/>
              <a:t>99</a:t>
            </a:fld>
            <a:endParaRPr lang="en-US" dirty="0"/>
          </a:p>
        </p:txBody>
      </p:sp>
      <p:sp>
        <p:nvSpPr>
          <p:cNvPr id="4" name="Date Placeholder 3"/>
          <p:cNvSpPr>
            <a:spLocks noGrp="1"/>
          </p:cNvSpPr>
          <p:nvPr>
            <p:ph type="dt" sz="half" idx="4294967295"/>
          </p:nvPr>
        </p:nvSpPr>
        <p:spPr>
          <a:xfrm>
            <a:off x="0" y="4772025"/>
            <a:ext cx="2133600" cy="273050"/>
          </a:xfrm>
        </p:spPr>
        <p:txBody>
          <a:bodyPr/>
          <a:lstStyle/>
          <a:p>
            <a:fld id="{B4BFD808-6B56-4447-9401-2398D08EE3C0}" type="datetime1">
              <a:rPr lang="en-US" smtClean="0"/>
              <a:pPr/>
              <a:t>10/19/2021</a:t>
            </a:fld>
            <a:endParaRPr lang="en-US" dirty="0"/>
          </a:p>
        </p:txBody>
      </p:sp>
      <p:sp>
        <p:nvSpPr>
          <p:cNvPr id="10" name="Content Placeholder 9"/>
          <p:cNvSpPr>
            <a:spLocks noGrp="1"/>
          </p:cNvSpPr>
          <p:nvPr>
            <p:ph sz="half" idx="1"/>
          </p:nvPr>
        </p:nvSpPr>
        <p:spPr/>
        <p:txBody>
          <a:bodyPr/>
          <a:lstStyle/>
          <a:p>
            <a:endParaRPr lang="en-GB"/>
          </a:p>
        </p:txBody>
      </p:sp>
      <p:grpSp>
        <p:nvGrpSpPr>
          <p:cNvPr id="20" name="Group 19"/>
          <p:cNvGrpSpPr/>
          <p:nvPr/>
        </p:nvGrpSpPr>
        <p:grpSpPr>
          <a:xfrm>
            <a:off x="497363" y="962655"/>
            <a:ext cx="3617437" cy="3500284"/>
            <a:chOff x="108064" y="962655"/>
            <a:chExt cx="4265112" cy="4180845"/>
          </a:xfrm>
        </p:grpSpPr>
        <p:pic>
          <p:nvPicPr>
            <p:cNvPr id="11" name="Picture 10"/>
            <p:cNvPicPr/>
            <p:nvPr/>
          </p:nvPicPr>
          <p:blipFill>
            <a:blip r:embed="rId2"/>
            <a:stretch>
              <a:fillRect/>
            </a:stretch>
          </p:blipFill>
          <p:spPr>
            <a:xfrm>
              <a:off x="108064" y="962655"/>
              <a:ext cx="4265112" cy="4180845"/>
            </a:xfrm>
            <a:prstGeom prst="rect">
              <a:avLst/>
            </a:prstGeom>
          </p:spPr>
        </p:pic>
        <p:sp>
          <p:nvSpPr>
            <p:cNvPr id="12" name="Rectangle 11"/>
            <p:cNvSpPr>
              <a:spLocks noChangeArrowheads="1"/>
            </p:cNvSpPr>
            <p:nvPr/>
          </p:nvSpPr>
          <p:spPr bwMode="auto">
            <a:xfrm>
              <a:off x="270137" y="1684131"/>
              <a:ext cx="2913067" cy="239761"/>
            </a:xfrm>
            <a:prstGeom prst="rect">
              <a:avLst/>
            </a:prstGeom>
            <a:noFill/>
            <a:ln w="2857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endParaRPr lang="en-GB"/>
            </a:p>
          </p:txBody>
        </p:sp>
        <p:sp>
          <p:nvSpPr>
            <p:cNvPr id="13" name="Text Box 24"/>
            <p:cNvSpPr txBox="1">
              <a:spLocks noChangeArrowheads="1"/>
            </p:cNvSpPr>
            <p:nvPr/>
          </p:nvSpPr>
          <p:spPr bwMode="auto">
            <a:xfrm>
              <a:off x="3201930" y="1684623"/>
              <a:ext cx="238125"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a:lnSpc>
                  <a:spcPct val="110000"/>
                </a:lnSpc>
                <a:spcAft>
                  <a:spcPts val="0"/>
                </a:spcAft>
              </a:pPr>
              <a:r>
                <a:rPr lang="en-GB" sz="1000">
                  <a:solidFill>
                    <a:srgbClr val="FF0000"/>
                  </a:solidFill>
                  <a:effectLst/>
                  <a:latin typeface="Tahoma" panose="020B0604030504040204" pitchFamily="34" charset="0"/>
                  <a:ea typeface="Times New Roman" panose="02020603050405020304" pitchFamily="18" charset="0"/>
                  <a:cs typeface="Times New Roman" panose="02020603050405020304" pitchFamily="18" charset="0"/>
                </a:rPr>
                <a:t>1</a:t>
              </a:r>
              <a:endParaRPr lang="en-GB" sz="1000">
                <a:effectLst/>
                <a:latin typeface="Tahoma" panose="020B0604030504040204" pitchFamily="34" charset="0"/>
                <a:ea typeface="Times New Roman" panose="02020603050405020304" pitchFamily="18" charset="0"/>
                <a:cs typeface="Times New Roman" panose="02020603050405020304" pitchFamily="18" charset="0"/>
              </a:endParaRPr>
            </a:p>
          </p:txBody>
        </p:sp>
        <p:sp>
          <p:nvSpPr>
            <p:cNvPr id="14" name="Rectangle 13"/>
            <p:cNvSpPr>
              <a:spLocks noChangeArrowheads="1"/>
            </p:cNvSpPr>
            <p:nvPr/>
          </p:nvSpPr>
          <p:spPr bwMode="auto">
            <a:xfrm>
              <a:off x="351465" y="2053169"/>
              <a:ext cx="929005" cy="2075723"/>
            </a:xfrm>
            <a:prstGeom prst="rect">
              <a:avLst/>
            </a:prstGeom>
            <a:noFill/>
            <a:ln w="2857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endParaRPr lang="en-GB"/>
            </a:p>
          </p:txBody>
        </p:sp>
        <p:sp>
          <p:nvSpPr>
            <p:cNvPr id="15" name="Rectangle 14"/>
            <p:cNvSpPr>
              <a:spLocks noChangeArrowheads="1"/>
            </p:cNvSpPr>
            <p:nvPr/>
          </p:nvSpPr>
          <p:spPr bwMode="auto">
            <a:xfrm>
              <a:off x="1351702" y="2029038"/>
              <a:ext cx="1697682" cy="1973889"/>
            </a:xfrm>
            <a:prstGeom prst="rect">
              <a:avLst/>
            </a:prstGeom>
            <a:noFill/>
            <a:ln w="2857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endParaRPr lang="en-GB"/>
            </a:p>
          </p:txBody>
        </p:sp>
        <p:sp>
          <p:nvSpPr>
            <p:cNvPr id="16" name="Rectangle 15"/>
            <p:cNvSpPr>
              <a:spLocks noChangeArrowheads="1"/>
            </p:cNvSpPr>
            <p:nvPr/>
          </p:nvSpPr>
          <p:spPr bwMode="auto">
            <a:xfrm>
              <a:off x="3106834" y="2027134"/>
              <a:ext cx="1103504" cy="2101758"/>
            </a:xfrm>
            <a:prstGeom prst="rect">
              <a:avLst/>
            </a:prstGeom>
            <a:noFill/>
            <a:ln w="2857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endParaRPr lang="en-GB"/>
            </a:p>
          </p:txBody>
        </p:sp>
        <p:sp>
          <p:nvSpPr>
            <p:cNvPr id="17" name="Text Box 26"/>
            <p:cNvSpPr txBox="1">
              <a:spLocks noChangeArrowheads="1"/>
            </p:cNvSpPr>
            <p:nvPr/>
          </p:nvSpPr>
          <p:spPr bwMode="auto">
            <a:xfrm>
              <a:off x="332739" y="3755277"/>
              <a:ext cx="238125"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a:lnSpc>
                  <a:spcPct val="110000"/>
                </a:lnSpc>
                <a:spcAft>
                  <a:spcPts val="0"/>
                </a:spcAft>
              </a:pPr>
              <a:r>
                <a:rPr lang="en-GB" sz="1000">
                  <a:solidFill>
                    <a:srgbClr val="FF0000"/>
                  </a:solidFill>
                  <a:effectLst/>
                  <a:latin typeface="Tahoma" panose="020B0604030504040204" pitchFamily="34" charset="0"/>
                  <a:ea typeface="Times New Roman" panose="02020603050405020304" pitchFamily="18" charset="0"/>
                  <a:cs typeface="Times New Roman" panose="02020603050405020304" pitchFamily="18" charset="0"/>
                </a:rPr>
                <a:t>2</a:t>
              </a:r>
              <a:endParaRPr lang="en-GB" sz="1000">
                <a:effectLst/>
                <a:latin typeface="Tahoma" panose="020B0604030504040204" pitchFamily="34" charset="0"/>
                <a:ea typeface="Times New Roman" panose="02020603050405020304" pitchFamily="18" charset="0"/>
                <a:cs typeface="Times New Roman" panose="02020603050405020304" pitchFamily="18" charset="0"/>
              </a:endParaRPr>
            </a:p>
          </p:txBody>
        </p:sp>
        <p:sp>
          <p:nvSpPr>
            <p:cNvPr id="18" name="Text Box 28"/>
            <p:cNvSpPr txBox="1">
              <a:spLocks noChangeArrowheads="1"/>
            </p:cNvSpPr>
            <p:nvPr/>
          </p:nvSpPr>
          <p:spPr bwMode="auto">
            <a:xfrm>
              <a:off x="2808401" y="2033157"/>
              <a:ext cx="238125"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a:lnSpc>
                  <a:spcPct val="110000"/>
                </a:lnSpc>
                <a:spcAft>
                  <a:spcPts val="0"/>
                </a:spcAft>
              </a:pPr>
              <a:r>
                <a:rPr lang="en-GB" sz="1000">
                  <a:solidFill>
                    <a:srgbClr val="FF0000"/>
                  </a:solidFill>
                  <a:effectLst/>
                  <a:latin typeface="Tahoma" panose="020B0604030504040204" pitchFamily="34" charset="0"/>
                  <a:ea typeface="Times New Roman" panose="02020603050405020304" pitchFamily="18" charset="0"/>
                  <a:cs typeface="Times New Roman" panose="02020603050405020304" pitchFamily="18" charset="0"/>
                </a:rPr>
                <a:t>3</a:t>
              </a:r>
              <a:endParaRPr lang="en-GB" sz="1000">
                <a:effectLst/>
                <a:latin typeface="Tahoma" panose="020B0604030504040204" pitchFamily="34" charset="0"/>
                <a:ea typeface="Times New Roman" panose="02020603050405020304" pitchFamily="18" charset="0"/>
                <a:cs typeface="Times New Roman" panose="02020603050405020304" pitchFamily="18" charset="0"/>
              </a:endParaRPr>
            </a:p>
          </p:txBody>
        </p:sp>
        <p:sp>
          <p:nvSpPr>
            <p:cNvPr id="19" name="Text Box 30"/>
            <p:cNvSpPr txBox="1">
              <a:spLocks noChangeArrowheads="1"/>
            </p:cNvSpPr>
            <p:nvPr/>
          </p:nvSpPr>
          <p:spPr bwMode="auto">
            <a:xfrm>
              <a:off x="3951402" y="3031377"/>
              <a:ext cx="238125"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a:lnSpc>
                  <a:spcPct val="110000"/>
                </a:lnSpc>
                <a:spcAft>
                  <a:spcPts val="0"/>
                </a:spcAft>
              </a:pPr>
              <a:r>
                <a:rPr lang="en-GB" sz="1000">
                  <a:solidFill>
                    <a:srgbClr val="FF0000"/>
                  </a:solidFill>
                  <a:effectLst/>
                  <a:latin typeface="Tahoma" panose="020B0604030504040204" pitchFamily="34" charset="0"/>
                  <a:ea typeface="Times New Roman" panose="02020603050405020304" pitchFamily="18" charset="0"/>
                  <a:cs typeface="Times New Roman" panose="02020603050405020304" pitchFamily="18" charset="0"/>
                </a:rPr>
                <a:t>4</a:t>
              </a:r>
              <a:endParaRPr lang="en-GB" sz="1000">
                <a:effectLst/>
                <a:latin typeface="Tahoma" panose="020B0604030504040204" pitchFamily="34" charset="0"/>
                <a:ea typeface="Times New Roman" panose="02020603050405020304" pitchFamily="18" charset="0"/>
                <a:cs typeface="Times New Roman" panose="02020603050405020304" pitchFamily="18" charset="0"/>
              </a:endParaRPr>
            </a:p>
          </p:txBody>
        </p:sp>
      </p:grpSp>
    </p:spTree>
    <p:extLst>
      <p:ext uri="{BB962C8B-B14F-4D97-AF65-F5344CB8AC3E}">
        <p14:creationId xmlns:p14="http://schemas.microsoft.com/office/powerpoint/2010/main" val="306326400"/>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UNICOS SIMC </a:t>
            </a:r>
            <a:r>
              <a:rPr lang="en-US" dirty="0" err="1"/>
              <a:t>Autotune</a:t>
            </a:r>
            <a:endParaRPr lang="en-GB" dirty="0"/>
          </a:p>
        </p:txBody>
      </p:sp>
      <p:sp>
        <p:nvSpPr>
          <p:cNvPr id="4" name="Content Placeholder 3"/>
          <p:cNvSpPr>
            <a:spLocks noGrp="1"/>
          </p:cNvSpPr>
          <p:nvPr>
            <p:ph sz="half" idx="2"/>
          </p:nvPr>
        </p:nvSpPr>
        <p:spPr/>
        <p:txBody>
          <a:bodyPr/>
          <a:lstStyle/>
          <a:p>
            <a:r>
              <a:rPr lang="en-US" dirty="0"/>
              <a:t>We enter a step size, and it performs the step test, stopping when MV has settled.</a:t>
            </a:r>
            <a:endParaRPr lang="en-GB" dirty="0"/>
          </a:p>
        </p:txBody>
      </p:sp>
      <p:sp>
        <p:nvSpPr>
          <p:cNvPr id="5" name="Date Placeholder 4"/>
          <p:cNvSpPr>
            <a:spLocks noGrp="1"/>
          </p:cNvSpPr>
          <p:nvPr>
            <p:ph type="dt" sz="half" idx="10"/>
          </p:nvPr>
        </p:nvSpPr>
        <p:spPr/>
        <p:txBody>
          <a:bodyPr/>
          <a:lstStyle/>
          <a:p>
            <a:fld id="{B4BFD808-6B56-4447-9401-2398D08EE3C0}" type="datetime1">
              <a:rPr lang="en-US" smtClean="0"/>
              <a:pPr/>
              <a:t>10/19/2021</a:t>
            </a:fld>
            <a:endParaRPr lang="en-US" dirty="0"/>
          </a:p>
        </p:txBody>
      </p:sp>
      <p:sp>
        <p:nvSpPr>
          <p:cNvPr id="6" name="Footer Placeholder 5"/>
          <p:cNvSpPr>
            <a:spLocks noGrp="1"/>
          </p:cNvSpPr>
          <p:nvPr>
            <p:ph type="ftr" sz="quarter" idx="3"/>
          </p:nvPr>
        </p:nvSpPr>
        <p:spPr/>
        <p:txBody>
          <a:bodyPr/>
          <a:lstStyle/>
          <a:p>
            <a:r>
              <a:rPr lang="en-US"/>
              <a:t>Document reference</a:t>
            </a:r>
            <a:endParaRPr lang="en-US" dirty="0"/>
          </a:p>
        </p:txBody>
      </p:sp>
      <p:sp>
        <p:nvSpPr>
          <p:cNvPr id="7" name="Slide Number Placeholder 6"/>
          <p:cNvSpPr>
            <a:spLocks noGrp="1"/>
          </p:cNvSpPr>
          <p:nvPr>
            <p:ph type="sldNum" sz="quarter" idx="4"/>
          </p:nvPr>
        </p:nvSpPr>
        <p:spPr/>
        <p:txBody>
          <a:bodyPr/>
          <a:lstStyle/>
          <a:p>
            <a:fld id="{17918391-D411-FE40-AAD7-861AE5233E0E}" type="slidenum">
              <a:rPr lang="en-US" smtClean="0"/>
              <a:pPr/>
              <a:t>100</a:t>
            </a:fld>
            <a:endParaRPr lang="en-US" dirty="0"/>
          </a:p>
        </p:txBody>
      </p:sp>
      <p:pic>
        <p:nvPicPr>
          <p:cNvPr id="8" name="Content Placeholder 7"/>
          <p:cNvPicPr>
            <a:picLocks noGrp="1"/>
          </p:cNvPicPr>
          <p:nvPr>
            <p:ph sz="half" idx="1"/>
          </p:nvPr>
        </p:nvPicPr>
        <p:blipFill>
          <a:blip r:embed="rId2"/>
          <a:stretch>
            <a:fillRect/>
          </a:stretch>
        </p:blipFill>
        <p:spPr>
          <a:xfrm>
            <a:off x="633998" y="1200150"/>
            <a:ext cx="3304003" cy="3262313"/>
          </a:xfrm>
          <a:prstGeom prst="rect">
            <a:avLst/>
          </a:prstGeom>
        </p:spPr>
      </p:pic>
    </p:spTree>
    <p:extLst>
      <p:ext uri="{BB962C8B-B14F-4D97-AF65-F5344CB8AC3E}">
        <p14:creationId xmlns:p14="http://schemas.microsoft.com/office/powerpoint/2010/main" val="1690245826"/>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UNICOS SIMC </a:t>
            </a:r>
            <a:r>
              <a:rPr lang="en-US" dirty="0" err="1"/>
              <a:t>Autotune</a:t>
            </a:r>
            <a:endParaRPr lang="en-GB" dirty="0"/>
          </a:p>
        </p:txBody>
      </p:sp>
      <mc:AlternateContent xmlns:mc="http://schemas.openxmlformats.org/markup-compatibility/2006" xmlns:a14="http://schemas.microsoft.com/office/drawing/2010/main">
        <mc:Choice Requires="a14">
          <p:sp>
            <p:nvSpPr>
              <p:cNvPr id="8" name="Content Placeholder 7"/>
              <p:cNvSpPr>
                <a:spLocks noGrp="1"/>
              </p:cNvSpPr>
              <p:nvPr>
                <p:ph sz="half" idx="2"/>
              </p:nvPr>
            </p:nvSpPr>
            <p:spPr/>
            <p:txBody>
              <a:bodyPr>
                <a:normAutofit fontScale="85000" lnSpcReduction="10000"/>
              </a:bodyPr>
              <a:lstStyle/>
              <a:p>
                <a:r>
                  <a:rPr lang="en-US" dirty="0"/>
                  <a:t>Now we select the closed loop response time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𝑇</m:t>
                        </m:r>
                      </m:e>
                      <m:sub>
                        <m:r>
                          <a:rPr lang="en-US" b="0" i="1" smtClean="0">
                            <a:latin typeface="Cambria Math" panose="02040503050406030204" pitchFamily="18" charset="0"/>
                          </a:rPr>
                          <m:t>𝑐𝑙</m:t>
                        </m:r>
                      </m:sub>
                    </m:sSub>
                  </m:oMath>
                </a14:m>
                <a:r>
                  <a:rPr lang="en-US" dirty="0"/>
                  <a:t> (3)</a:t>
                </a:r>
              </a:p>
              <a:p>
                <a:r>
                  <a:rPr lang="en-US" dirty="0"/>
                  <a:t>This gives us the proposed parameters (4)</a:t>
                </a:r>
              </a:p>
              <a:p>
                <a:r>
                  <a:rPr lang="en-US" dirty="0"/>
                  <a:t>We can apply them to the controller (unless set by APAR; these must be set manually)</a:t>
                </a:r>
                <a:endParaRPr lang="en-GB" dirty="0"/>
              </a:p>
            </p:txBody>
          </p:sp>
        </mc:Choice>
        <mc:Fallback xmlns="">
          <p:sp>
            <p:nvSpPr>
              <p:cNvPr id="8" name="Content Placeholder 7"/>
              <p:cNvSpPr>
                <a:spLocks noGrp="1" noRot="1" noChangeAspect="1" noMove="1" noResize="1" noEditPoints="1" noAdjustHandles="1" noChangeArrowheads="1" noChangeShapeType="1" noTextEdit="1"/>
              </p:cNvSpPr>
              <p:nvPr>
                <p:ph sz="half" idx="2"/>
              </p:nvPr>
            </p:nvSpPr>
            <p:spPr>
              <a:blipFill>
                <a:blip r:embed="rId2"/>
                <a:stretch>
                  <a:fillRect t="-2243" b="-3364"/>
                </a:stretch>
              </a:blipFill>
            </p:spPr>
            <p:txBody>
              <a:bodyPr/>
              <a:lstStyle/>
              <a:p>
                <a:r>
                  <a:rPr lang="en-GB">
                    <a:noFill/>
                  </a:rPr>
                  <a:t> </a:t>
                </a:r>
              </a:p>
            </p:txBody>
          </p:sp>
        </mc:Fallback>
      </mc:AlternateContent>
      <p:sp>
        <p:nvSpPr>
          <p:cNvPr id="5" name="Footer Placeholder 4"/>
          <p:cNvSpPr>
            <a:spLocks noGrp="1"/>
          </p:cNvSpPr>
          <p:nvPr>
            <p:ph type="ftr" sz="quarter" idx="3"/>
          </p:nvPr>
        </p:nvSpPr>
        <p:spPr/>
        <p:txBody>
          <a:bodyPr/>
          <a:lstStyle/>
          <a:p>
            <a:r>
              <a:rPr lang="en-US"/>
              <a:t>Document reference</a:t>
            </a:r>
            <a:endParaRPr lang="en-US" dirty="0"/>
          </a:p>
        </p:txBody>
      </p:sp>
      <p:sp>
        <p:nvSpPr>
          <p:cNvPr id="6" name="Slide Number Placeholder 5"/>
          <p:cNvSpPr>
            <a:spLocks noGrp="1"/>
          </p:cNvSpPr>
          <p:nvPr>
            <p:ph type="sldNum" sz="quarter" idx="4"/>
          </p:nvPr>
        </p:nvSpPr>
        <p:spPr/>
        <p:txBody>
          <a:bodyPr/>
          <a:lstStyle/>
          <a:p>
            <a:fld id="{17918391-D411-FE40-AAD7-861AE5233E0E}" type="slidenum">
              <a:rPr lang="en-US" smtClean="0"/>
              <a:pPr/>
              <a:t>101</a:t>
            </a:fld>
            <a:endParaRPr lang="en-US" dirty="0"/>
          </a:p>
        </p:txBody>
      </p:sp>
      <p:sp>
        <p:nvSpPr>
          <p:cNvPr id="4" name="Date Placeholder 3"/>
          <p:cNvSpPr>
            <a:spLocks noGrp="1"/>
          </p:cNvSpPr>
          <p:nvPr>
            <p:ph type="dt" sz="half" idx="4294967295"/>
          </p:nvPr>
        </p:nvSpPr>
        <p:spPr>
          <a:xfrm>
            <a:off x="0" y="4772025"/>
            <a:ext cx="2133600" cy="273050"/>
          </a:xfrm>
        </p:spPr>
        <p:txBody>
          <a:bodyPr/>
          <a:lstStyle/>
          <a:p>
            <a:fld id="{B4BFD808-6B56-4447-9401-2398D08EE3C0}" type="datetime1">
              <a:rPr lang="en-US" smtClean="0"/>
              <a:pPr/>
              <a:t>10/19/2021</a:t>
            </a:fld>
            <a:endParaRPr lang="en-US" dirty="0"/>
          </a:p>
        </p:txBody>
      </p:sp>
      <p:sp>
        <p:nvSpPr>
          <p:cNvPr id="10" name="Content Placeholder 9"/>
          <p:cNvSpPr>
            <a:spLocks noGrp="1"/>
          </p:cNvSpPr>
          <p:nvPr>
            <p:ph sz="half" idx="1"/>
          </p:nvPr>
        </p:nvSpPr>
        <p:spPr/>
        <p:txBody>
          <a:bodyPr>
            <a:normAutofit fontScale="85000" lnSpcReduction="10000"/>
          </a:bodyPr>
          <a:lstStyle/>
          <a:p>
            <a:endParaRPr lang="en-GB"/>
          </a:p>
        </p:txBody>
      </p:sp>
      <p:grpSp>
        <p:nvGrpSpPr>
          <p:cNvPr id="20" name="Group 19"/>
          <p:cNvGrpSpPr/>
          <p:nvPr/>
        </p:nvGrpSpPr>
        <p:grpSpPr>
          <a:xfrm>
            <a:off x="497363" y="962655"/>
            <a:ext cx="3617437" cy="3500284"/>
            <a:chOff x="108064" y="962655"/>
            <a:chExt cx="4265112" cy="4180845"/>
          </a:xfrm>
        </p:grpSpPr>
        <p:pic>
          <p:nvPicPr>
            <p:cNvPr id="11" name="Picture 10"/>
            <p:cNvPicPr/>
            <p:nvPr/>
          </p:nvPicPr>
          <p:blipFill>
            <a:blip r:embed="rId3"/>
            <a:stretch>
              <a:fillRect/>
            </a:stretch>
          </p:blipFill>
          <p:spPr>
            <a:xfrm>
              <a:off x="108064" y="962655"/>
              <a:ext cx="4265112" cy="4180845"/>
            </a:xfrm>
            <a:prstGeom prst="rect">
              <a:avLst/>
            </a:prstGeom>
          </p:spPr>
        </p:pic>
        <p:sp>
          <p:nvSpPr>
            <p:cNvPr id="12" name="Rectangle 11"/>
            <p:cNvSpPr>
              <a:spLocks noChangeArrowheads="1"/>
            </p:cNvSpPr>
            <p:nvPr/>
          </p:nvSpPr>
          <p:spPr bwMode="auto">
            <a:xfrm>
              <a:off x="270137" y="1684131"/>
              <a:ext cx="2913067" cy="239761"/>
            </a:xfrm>
            <a:prstGeom prst="rect">
              <a:avLst/>
            </a:prstGeom>
            <a:noFill/>
            <a:ln w="2857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endParaRPr lang="en-GB"/>
            </a:p>
          </p:txBody>
        </p:sp>
        <p:sp>
          <p:nvSpPr>
            <p:cNvPr id="13" name="Text Box 24"/>
            <p:cNvSpPr txBox="1">
              <a:spLocks noChangeArrowheads="1"/>
            </p:cNvSpPr>
            <p:nvPr/>
          </p:nvSpPr>
          <p:spPr bwMode="auto">
            <a:xfrm>
              <a:off x="3201930" y="1684623"/>
              <a:ext cx="238125"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a:lnSpc>
                  <a:spcPct val="110000"/>
                </a:lnSpc>
                <a:spcAft>
                  <a:spcPts val="0"/>
                </a:spcAft>
              </a:pPr>
              <a:r>
                <a:rPr lang="en-GB" sz="1000">
                  <a:solidFill>
                    <a:srgbClr val="FF0000"/>
                  </a:solidFill>
                  <a:effectLst/>
                  <a:latin typeface="Tahoma" panose="020B0604030504040204" pitchFamily="34" charset="0"/>
                  <a:ea typeface="Times New Roman" panose="02020603050405020304" pitchFamily="18" charset="0"/>
                  <a:cs typeface="Times New Roman" panose="02020603050405020304" pitchFamily="18" charset="0"/>
                </a:rPr>
                <a:t>1</a:t>
              </a:r>
              <a:endParaRPr lang="en-GB" sz="1000">
                <a:effectLst/>
                <a:latin typeface="Tahoma" panose="020B0604030504040204" pitchFamily="34" charset="0"/>
                <a:ea typeface="Times New Roman" panose="02020603050405020304" pitchFamily="18" charset="0"/>
                <a:cs typeface="Times New Roman" panose="02020603050405020304" pitchFamily="18" charset="0"/>
              </a:endParaRPr>
            </a:p>
          </p:txBody>
        </p:sp>
        <p:sp>
          <p:nvSpPr>
            <p:cNvPr id="14" name="Rectangle 13"/>
            <p:cNvSpPr>
              <a:spLocks noChangeArrowheads="1"/>
            </p:cNvSpPr>
            <p:nvPr/>
          </p:nvSpPr>
          <p:spPr bwMode="auto">
            <a:xfrm>
              <a:off x="351465" y="2053169"/>
              <a:ext cx="929005" cy="2075723"/>
            </a:xfrm>
            <a:prstGeom prst="rect">
              <a:avLst/>
            </a:prstGeom>
            <a:noFill/>
            <a:ln w="2857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endParaRPr lang="en-GB"/>
            </a:p>
          </p:txBody>
        </p:sp>
        <p:sp>
          <p:nvSpPr>
            <p:cNvPr id="15" name="Rectangle 14"/>
            <p:cNvSpPr>
              <a:spLocks noChangeArrowheads="1"/>
            </p:cNvSpPr>
            <p:nvPr/>
          </p:nvSpPr>
          <p:spPr bwMode="auto">
            <a:xfrm>
              <a:off x="1351702" y="2029038"/>
              <a:ext cx="1697682" cy="1973889"/>
            </a:xfrm>
            <a:prstGeom prst="rect">
              <a:avLst/>
            </a:prstGeom>
            <a:noFill/>
            <a:ln w="2857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endParaRPr lang="en-GB"/>
            </a:p>
          </p:txBody>
        </p:sp>
        <p:sp>
          <p:nvSpPr>
            <p:cNvPr id="16" name="Rectangle 15"/>
            <p:cNvSpPr>
              <a:spLocks noChangeArrowheads="1"/>
            </p:cNvSpPr>
            <p:nvPr/>
          </p:nvSpPr>
          <p:spPr bwMode="auto">
            <a:xfrm>
              <a:off x="3106834" y="2027134"/>
              <a:ext cx="1103504" cy="2101758"/>
            </a:xfrm>
            <a:prstGeom prst="rect">
              <a:avLst/>
            </a:prstGeom>
            <a:noFill/>
            <a:ln w="2857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endParaRPr lang="en-GB"/>
            </a:p>
          </p:txBody>
        </p:sp>
        <p:sp>
          <p:nvSpPr>
            <p:cNvPr id="17" name="Text Box 26"/>
            <p:cNvSpPr txBox="1">
              <a:spLocks noChangeArrowheads="1"/>
            </p:cNvSpPr>
            <p:nvPr/>
          </p:nvSpPr>
          <p:spPr bwMode="auto">
            <a:xfrm>
              <a:off x="332739" y="3755277"/>
              <a:ext cx="238125"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a:lnSpc>
                  <a:spcPct val="110000"/>
                </a:lnSpc>
                <a:spcAft>
                  <a:spcPts val="0"/>
                </a:spcAft>
              </a:pPr>
              <a:r>
                <a:rPr lang="en-GB" sz="1000">
                  <a:solidFill>
                    <a:srgbClr val="FF0000"/>
                  </a:solidFill>
                  <a:effectLst/>
                  <a:latin typeface="Tahoma" panose="020B0604030504040204" pitchFamily="34" charset="0"/>
                  <a:ea typeface="Times New Roman" panose="02020603050405020304" pitchFamily="18" charset="0"/>
                  <a:cs typeface="Times New Roman" panose="02020603050405020304" pitchFamily="18" charset="0"/>
                </a:rPr>
                <a:t>2</a:t>
              </a:r>
              <a:endParaRPr lang="en-GB" sz="1000">
                <a:effectLst/>
                <a:latin typeface="Tahoma" panose="020B0604030504040204" pitchFamily="34" charset="0"/>
                <a:ea typeface="Times New Roman" panose="02020603050405020304" pitchFamily="18" charset="0"/>
                <a:cs typeface="Times New Roman" panose="02020603050405020304" pitchFamily="18" charset="0"/>
              </a:endParaRPr>
            </a:p>
          </p:txBody>
        </p:sp>
        <p:sp>
          <p:nvSpPr>
            <p:cNvPr id="18" name="Text Box 28"/>
            <p:cNvSpPr txBox="1">
              <a:spLocks noChangeArrowheads="1"/>
            </p:cNvSpPr>
            <p:nvPr/>
          </p:nvSpPr>
          <p:spPr bwMode="auto">
            <a:xfrm>
              <a:off x="2808401" y="2033157"/>
              <a:ext cx="238125"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a:lnSpc>
                  <a:spcPct val="110000"/>
                </a:lnSpc>
                <a:spcAft>
                  <a:spcPts val="0"/>
                </a:spcAft>
              </a:pPr>
              <a:r>
                <a:rPr lang="en-GB" sz="1000">
                  <a:solidFill>
                    <a:srgbClr val="FF0000"/>
                  </a:solidFill>
                  <a:effectLst/>
                  <a:latin typeface="Tahoma" panose="020B0604030504040204" pitchFamily="34" charset="0"/>
                  <a:ea typeface="Times New Roman" panose="02020603050405020304" pitchFamily="18" charset="0"/>
                  <a:cs typeface="Times New Roman" panose="02020603050405020304" pitchFamily="18" charset="0"/>
                </a:rPr>
                <a:t>3</a:t>
              </a:r>
              <a:endParaRPr lang="en-GB" sz="1000">
                <a:effectLst/>
                <a:latin typeface="Tahoma" panose="020B0604030504040204" pitchFamily="34" charset="0"/>
                <a:ea typeface="Times New Roman" panose="02020603050405020304" pitchFamily="18" charset="0"/>
                <a:cs typeface="Times New Roman" panose="02020603050405020304" pitchFamily="18" charset="0"/>
              </a:endParaRPr>
            </a:p>
          </p:txBody>
        </p:sp>
        <p:sp>
          <p:nvSpPr>
            <p:cNvPr id="19" name="Text Box 30"/>
            <p:cNvSpPr txBox="1">
              <a:spLocks noChangeArrowheads="1"/>
            </p:cNvSpPr>
            <p:nvPr/>
          </p:nvSpPr>
          <p:spPr bwMode="auto">
            <a:xfrm>
              <a:off x="3951402" y="3031377"/>
              <a:ext cx="238125"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a:lnSpc>
                  <a:spcPct val="110000"/>
                </a:lnSpc>
                <a:spcAft>
                  <a:spcPts val="0"/>
                </a:spcAft>
              </a:pPr>
              <a:r>
                <a:rPr lang="en-GB" sz="1000">
                  <a:solidFill>
                    <a:srgbClr val="FF0000"/>
                  </a:solidFill>
                  <a:effectLst/>
                  <a:latin typeface="Tahoma" panose="020B0604030504040204" pitchFamily="34" charset="0"/>
                  <a:ea typeface="Times New Roman" panose="02020603050405020304" pitchFamily="18" charset="0"/>
                  <a:cs typeface="Times New Roman" panose="02020603050405020304" pitchFamily="18" charset="0"/>
                </a:rPr>
                <a:t>4</a:t>
              </a:r>
              <a:endParaRPr lang="en-GB" sz="1000">
                <a:effectLst/>
                <a:latin typeface="Tahoma" panose="020B0604030504040204" pitchFamily="34" charset="0"/>
                <a:ea typeface="Times New Roman" panose="02020603050405020304" pitchFamily="18" charset="0"/>
                <a:cs typeface="Times New Roman" panose="02020603050405020304" pitchFamily="18" charset="0"/>
              </a:endParaRPr>
            </a:p>
          </p:txBody>
        </p:sp>
      </p:grpSp>
    </p:spTree>
    <p:extLst>
      <p:ext uri="{BB962C8B-B14F-4D97-AF65-F5344CB8AC3E}">
        <p14:creationId xmlns:p14="http://schemas.microsoft.com/office/powerpoint/2010/main" val="286868915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Closed Loop </a:t>
            </a:r>
            <a:r>
              <a:rPr lang="en-US" dirty="0" err="1"/>
              <a:t>Autotuning</a:t>
            </a:r>
            <a:endParaRPr lang="en-GB" dirty="0"/>
          </a:p>
        </p:txBody>
      </p:sp>
      <p:sp>
        <p:nvSpPr>
          <p:cNvPr id="8" name="Content Placeholder 7"/>
          <p:cNvSpPr>
            <a:spLocks noGrp="1"/>
          </p:cNvSpPr>
          <p:nvPr>
            <p:ph idx="1"/>
          </p:nvPr>
        </p:nvSpPr>
        <p:spPr/>
        <p:txBody>
          <a:bodyPr/>
          <a:lstStyle/>
          <a:p>
            <a:r>
              <a:rPr lang="en-US" dirty="0"/>
              <a:t>What if we want to remain in closed loop when tuning?</a:t>
            </a:r>
          </a:p>
          <a:p>
            <a:r>
              <a:rPr lang="en-US" dirty="0"/>
              <a:t>We can use the </a:t>
            </a:r>
            <a:r>
              <a:rPr lang="en-US" b="1" dirty="0"/>
              <a:t>Relay Method</a:t>
            </a:r>
          </a:p>
          <a:p>
            <a:r>
              <a:rPr lang="en-US" dirty="0"/>
              <a:t>Effectively exchanges the PID for an on/off control</a:t>
            </a:r>
            <a:endParaRPr lang="en-GB" dirty="0"/>
          </a:p>
        </p:txBody>
      </p:sp>
      <p:sp>
        <p:nvSpPr>
          <p:cNvPr id="6" name="Footer Placeholder 5"/>
          <p:cNvSpPr>
            <a:spLocks noGrp="1"/>
          </p:cNvSpPr>
          <p:nvPr>
            <p:ph type="ftr" sz="quarter" idx="3"/>
          </p:nvPr>
        </p:nvSpPr>
        <p:spPr/>
        <p:txBody>
          <a:bodyPr/>
          <a:lstStyle/>
          <a:p>
            <a:r>
              <a:rPr lang="en-US"/>
              <a:t>Document reference</a:t>
            </a:r>
            <a:endParaRPr lang="en-US" dirty="0"/>
          </a:p>
        </p:txBody>
      </p:sp>
      <p:sp>
        <p:nvSpPr>
          <p:cNvPr id="7" name="Slide Number Placeholder 6"/>
          <p:cNvSpPr>
            <a:spLocks noGrp="1"/>
          </p:cNvSpPr>
          <p:nvPr>
            <p:ph type="sldNum" sz="quarter" idx="4"/>
          </p:nvPr>
        </p:nvSpPr>
        <p:spPr/>
        <p:txBody>
          <a:bodyPr/>
          <a:lstStyle/>
          <a:p>
            <a:fld id="{17918391-D411-FE40-AAD7-861AE5233E0E}" type="slidenum">
              <a:rPr lang="en-US" smtClean="0"/>
              <a:pPr/>
              <a:t>102</a:t>
            </a:fld>
            <a:endParaRPr lang="en-US" dirty="0"/>
          </a:p>
        </p:txBody>
      </p:sp>
      <p:sp>
        <p:nvSpPr>
          <p:cNvPr id="5" name="Date Placeholder 4"/>
          <p:cNvSpPr>
            <a:spLocks noGrp="1"/>
          </p:cNvSpPr>
          <p:nvPr>
            <p:ph type="dt" sz="half" idx="4294967295"/>
          </p:nvPr>
        </p:nvSpPr>
        <p:spPr>
          <a:xfrm>
            <a:off x="0" y="4772025"/>
            <a:ext cx="2133600" cy="273050"/>
          </a:xfrm>
        </p:spPr>
        <p:txBody>
          <a:bodyPr/>
          <a:lstStyle/>
          <a:p>
            <a:fld id="{B4BFD808-6B56-4447-9401-2398D08EE3C0}" type="datetime1">
              <a:rPr lang="en-US" smtClean="0"/>
              <a:pPr/>
              <a:t>10/19/2021</a:t>
            </a:fld>
            <a:endParaRPr lang="en-US" dirty="0"/>
          </a:p>
        </p:txBody>
      </p:sp>
    </p:spTree>
    <p:extLst>
      <p:ext uri="{BB962C8B-B14F-4D97-AF65-F5344CB8AC3E}">
        <p14:creationId xmlns:p14="http://schemas.microsoft.com/office/powerpoint/2010/main" val="4142663722"/>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Relay Method</a:t>
            </a:r>
            <a:endParaRPr lang="en-GB" dirty="0"/>
          </a:p>
        </p:txBody>
      </p:sp>
      <p:pic>
        <p:nvPicPr>
          <p:cNvPr id="9" name="Content Placeholder 8"/>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457200" y="1984349"/>
            <a:ext cx="3657600" cy="1693914"/>
          </a:xfrm>
        </p:spPr>
      </p:pic>
      <p:sp>
        <p:nvSpPr>
          <p:cNvPr id="8" name="Content Placeholder 7"/>
          <p:cNvSpPr>
            <a:spLocks noGrp="1"/>
          </p:cNvSpPr>
          <p:nvPr>
            <p:ph sz="half" idx="2"/>
          </p:nvPr>
        </p:nvSpPr>
        <p:spPr/>
        <p:txBody>
          <a:bodyPr/>
          <a:lstStyle/>
          <a:p>
            <a:r>
              <a:rPr lang="en-US" dirty="0"/>
              <a:t>Control only has 2 values, depending on whether MV is higher or lower than SP</a:t>
            </a:r>
          </a:p>
          <a:p>
            <a:r>
              <a:rPr lang="en-US" dirty="0"/>
              <a:t>Gives a square wave oscillation</a:t>
            </a:r>
            <a:endParaRPr lang="en-GB" dirty="0"/>
          </a:p>
        </p:txBody>
      </p:sp>
      <p:sp>
        <p:nvSpPr>
          <p:cNvPr id="5" name="Footer Placeholder 4"/>
          <p:cNvSpPr>
            <a:spLocks noGrp="1"/>
          </p:cNvSpPr>
          <p:nvPr>
            <p:ph type="ftr" sz="quarter" idx="3"/>
          </p:nvPr>
        </p:nvSpPr>
        <p:spPr/>
        <p:txBody>
          <a:bodyPr/>
          <a:lstStyle/>
          <a:p>
            <a:r>
              <a:rPr lang="en-US"/>
              <a:t>Document reference</a:t>
            </a:r>
            <a:endParaRPr lang="en-US" dirty="0"/>
          </a:p>
        </p:txBody>
      </p:sp>
      <p:sp>
        <p:nvSpPr>
          <p:cNvPr id="6" name="Slide Number Placeholder 5"/>
          <p:cNvSpPr>
            <a:spLocks noGrp="1"/>
          </p:cNvSpPr>
          <p:nvPr>
            <p:ph type="sldNum" sz="quarter" idx="4"/>
          </p:nvPr>
        </p:nvSpPr>
        <p:spPr/>
        <p:txBody>
          <a:bodyPr/>
          <a:lstStyle/>
          <a:p>
            <a:fld id="{17918391-D411-FE40-AAD7-861AE5233E0E}" type="slidenum">
              <a:rPr lang="en-US" smtClean="0"/>
              <a:pPr/>
              <a:t>103</a:t>
            </a:fld>
            <a:endParaRPr lang="en-US" dirty="0"/>
          </a:p>
        </p:txBody>
      </p:sp>
      <p:sp>
        <p:nvSpPr>
          <p:cNvPr id="4" name="Date Placeholder 3"/>
          <p:cNvSpPr>
            <a:spLocks noGrp="1"/>
          </p:cNvSpPr>
          <p:nvPr>
            <p:ph type="dt" sz="half" idx="4294967295"/>
          </p:nvPr>
        </p:nvSpPr>
        <p:spPr>
          <a:xfrm>
            <a:off x="0" y="4772025"/>
            <a:ext cx="2133600" cy="273050"/>
          </a:xfrm>
        </p:spPr>
        <p:txBody>
          <a:bodyPr/>
          <a:lstStyle/>
          <a:p>
            <a:fld id="{B4BFD808-6B56-4447-9401-2398D08EE3C0}" type="datetime1">
              <a:rPr lang="en-US" smtClean="0"/>
              <a:pPr/>
              <a:t>10/19/2021</a:t>
            </a:fld>
            <a:endParaRPr lang="en-US" dirty="0"/>
          </a:p>
        </p:txBody>
      </p:sp>
    </p:spTree>
    <p:extLst>
      <p:ext uri="{BB962C8B-B14F-4D97-AF65-F5344CB8AC3E}">
        <p14:creationId xmlns:p14="http://schemas.microsoft.com/office/powerpoint/2010/main" val="293000909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Relay Method: detail</a:t>
            </a:r>
            <a:endParaRPr lang="en-GB" dirty="0"/>
          </a:p>
        </p:txBody>
      </p:sp>
      <p:pic>
        <p:nvPicPr>
          <p:cNvPr id="9" name="Content Placeholder 8"/>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457200" y="1984349"/>
            <a:ext cx="3657600" cy="1693914"/>
          </a:xfrm>
        </p:spPr>
      </p:pic>
      <mc:AlternateContent xmlns:mc="http://schemas.openxmlformats.org/markup-compatibility/2006" xmlns:a14="http://schemas.microsoft.com/office/drawing/2010/main">
        <mc:Choice Requires="a14">
          <p:sp>
            <p:nvSpPr>
              <p:cNvPr id="8" name="Content Placeholder 7"/>
              <p:cNvSpPr>
                <a:spLocks noGrp="1"/>
              </p:cNvSpPr>
              <p:nvPr>
                <p:ph sz="half" idx="2"/>
              </p:nvPr>
            </p:nvSpPr>
            <p:spPr/>
            <p:txBody>
              <a:bodyPr>
                <a:normAutofit/>
              </a:bodyPr>
              <a:lstStyle/>
              <a:p>
                <a:r>
                  <a:rPr lang="en-US" dirty="0"/>
                  <a:t>Control goes between  </a:t>
                </a:r>
                <a14:m>
                  <m:oMath xmlns:m="http://schemas.openxmlformats.org/officeDocument/2006/math">
                    <m:r>
                      <a:rPr lang="en-US">
                        <a:latin typeface="Cambria Math" panose="02040503050406030204" pitchFamily="18" charset="0"/>
                      </a:rPr>
                      <m:t>+</m:t>
                    </m:r>
                    <m:r>
                      <a:rPr lang="en-US" b="0" i="1" smtClean="0">
                        <a:latin typeface="Cambria Math" panose="02040503050406030204" pitchFamily="18" charset="0"/>
                      </a:rPr>
                      <m:t>𝑑</m:t>
                    </m:r>
                  </m:oMath>
                </a14:m>
                <a:r>
                  <a:rPr lang="en-US" dirty="0"/>
                  <a:t> and </a:t>
                </a:r>
                <a14:m>
                  <m:oMath xmlns:m="http://schemas.openxmlformats.org/officeDocument/2006/math">
                    <m:r>
                      <a:rPr lang="en-US" b="0" i="0" smtClean="0">
                        <a:latin typeface="Cambria Math" panose="02040503050406030204" pitchFamily="18" charset="0"/>
                      </a:rPr>
                      <m:t>−</m:t>
                    </m:r>
                    <m:r>
                      <a:rPr lang="en-US" i="1">
                        <a:latin typeface="Cambria Math" panose="02040503050406030204" pitchFamily="18" charset="0"/>
                      </a:rPr>
                      <m:t>𝑑</m:t>
                    </m:r>
                  </m:oMath>
                </a14:m>
                <a:r>
                  <a:rPr lang="en-US" dirty="0"/>
                  <a:t> from its original value, with some hysteresis</a:t>
                </a:r>
              </a:p>
            </p:txBody>
          </p:sp>
        </mc:Choice>
        <mc:Fallback xmlns="">
          <p:sp>
            <p:nvSpPr>
              <p:cNvPr id="8" name="Content Placeholder 7"/>
              <p:cNvSpPr>
                <a:spLocks noGrp="1" noRot="1" noChangeAspect="1" noMove="1" noResize="1" noEditPoints="1" noAdjustHandles="1" noChangeArrowheads="1" noChangeShapeType="1" noTextEdit="1"/>
              </p:cNvSpPr>
              <p:nvPr>
                <p:ph sz="half" idx="2"/>
              </p:nvPr>
            </p:nvSpPr>
            <p:spPr>
              <a:blipFill>
                <a:blip r:embed="rId3"/>
                <a:stretch>
                  <a:fillRect l="-500" t="-1682" r="-2167"/>
                </a:stretch>
              </a:blipFill>
            </p:spPr>
            <p:txBody>
              <a:bodyPr/>
              <a:lstStyle/>
              <a:p>
                <a:r>
                  <a:rPr lang="en-GB">
                    <a:noFill/>
                  </a:rPr>
                  <a:t> </a:t>
                </a:r>
              </a:p>
            </p:txBody>
          </p:sp>
        </mc:Fallback>
      </mc:AlternateContent>
      <p:sp>
        <p:nvSpPr>
          <p:cNvPr id="5" name="Footer Placeholder 4"/>
          <p:cNvSpPr>
            <a:spLocks noGrp="1"/>
          </p:cNvSpPr>
          <p:nvPr>
            <p:ph type="ftr" sz="quarter" idx="3"/>
          </p:nvPr>
        </p:nvSpPr>
        <p:spPr/>
        <p:txBody>
          <a:bodyPr/>
          <a:lstStyle/>
          <a:p>
            <a:r>
              <a:rPr lang="en-US"/>
              <a:t>Document reference</a:t>
            </a:r>
            <a:endParaRPr lang="en-US" dirty="0"/>
          </a:p>
        </p:txBody>
      </p:sp>
      <p:sp>
        <p:nvSpPr>
          <p:cNvPr id="6" name="Slide Number Placeholder 5"/>
          <p:cNvSpPr>
            <a:spLocks noGrp="1"/>
          </p:cNvSpPr>
          <p:nvPr>
            <p:ph type="sldNum" sz="quarter" idx="4"/>
          </p:nvPr>
        </p:nvSpPr>
        <p:spPr/>
        <p:txBody>
          <a:bodyPr/>
          <a:lstStyle/>
          <a:p>
            <a:fld id="{17918391-D411-FE40-AAD7-861AE5233E0E}" type="slidenum">
              <a:rPr lang="en-US" smtClean="0"/>
              <a:pPr/>
              <a:t>104</a:t>
            </a:fld>
            <a:endParaRPr lang="en-US" dirty="0"/>
          </a:p>
        </p:txBody>
      </p:sp>
      <p:sp>
        <p:nvSpPr>
          <p:cNvPr id="4" name="Date Placeholder 3"/>
          <p:cNvSpPr>
            <a:spLocks noGrp="1"/>
          </p:cNvSpPr>
          <p:nvPr>
            <p:ph type="dt" sz="half" idx="4294967295"/>
          </p:nvPr>
        </p:nvSpPr>
        <p:spPr>
          <a:xfrm>
            <a:off x="0" y="4772025"/>
            <a:ext cx="2133600" cy="273050"/>
          </a:xfrm>
        </p:spPr>
        <p:txBody>
          <a:bodyPr/>
          <a:lstStyle/>
          <a:p>
            <a:fld id="{B4BFD808-6B56-4447-9401-2398D08EE3C0}" type="datetime1">
              <a:rPr lang="en-US" smtClean="0"/>
              <a:pPr/>
              <a:t>10/19/2021</a:t>
            </a:fld>
            <a:endParaRPr lang="en-US" dirty="0"/>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136209"/>
            <a:ext cx="1552978" cy="1102495"/>
          </a:xfrm>
          <a:prstGeom prst="rect">
            <a:avLst/>
          </a:prstGeom>
        </p:spPr>
      </p:pic>
    </p:spTree>
    <p:extLst>
      <p:ext uri="{BB962C8B-B14F-4D97-AF65-F5344CB8AC3E}">
        <p14:creationId xmlns:p14="http://schemas.microsoft.com/office/powerpoint/2010/main" val="1034613090"/>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Relay Method: detail</a:t>
            </a:r>
            <a:endParaRPr lang="en-GB" dirty="0"/>
          </a:p>
        </p:txBody>
      </p:sp>
      <p:pic>
        <p:nvPicPr>
          <p:cNvPr id="9" name="Content Placeholder 8"/>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457200" y="1984349"/>
            <a:ext cx="3657600" cy="1693914"/>
          </a:xfrm>
        </p:spPr>
      </p:pic>
      <mc:AlternateContent xmlns:mc="http://schemas.openxmlformats.org/markup-compatibility/2006" xmlns:a14="http://schemas.microsoft.com/office/drawing/2010/main">
        <mc:Choice Requires="a14">
          <p:sp>
            <p:nvSpPr>
              <p:cNvPr id="8" name="Content Placeholder 7"/>
              <p:cNvSpPr>
                <a:spLocks noGrp="1"/>
              </p:cNvSpPr>
              <p:nvPr>
                <p:ph sz="half" idx="2"/>
              </p:nvPr>
            </p:nvSpPr>
            <p:spPr/>
            <p:txBody>
              <a:bodyPr>
                <a:normAutofit/>
              </a:bodyPr>
              <a:lstStyle/>
              <a:p>
                <a:r>
                  <a:rPr lang="en-US" dirty="0"/>
                  <a:t>Output oscillates with an amplitude </a:t>
                </a:r>
                <a14:m>
                  <m:oMath xmlns:m="http://schemas.openxmlformats.org/officeDocument/2006/math">
                    <m:r>
                      <a:rPr lang="en-US" b="0" i="1" smtClean="0">
                        <a:latin typeface="Cambria Math" panose="02040503050406030204" pitchFamily="18" charset="0"/>
                      </a:rPr>
                      <m:t>𝑎</m:t>
                    </m:r>
                    <m:r>
                      <a:rPr lang="en-US" b="0" i="1" smtClean="0">
                        <a:latin typeface="Cambria Math" panose="02040503050406030204" pitchFamily="18" charset="0"/>
                      </a:rPr>
                      <m:t> </m:t>
                    </m:r>
                  </m:oMath>
                </a14:m>
                <a:r>
                  <a:rPr lang="en-US" dirty="0"/>
                  <a:t> </a:t>
                </a:r>
              </a:p>
              <a:p>
                <a:r>
                  <a:rPr lang="en-US" dirty="0"/>
                  <a:t>We get two pieces of information from this: Ultimate gain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𝐾</m:t>
                        </m:r>
                      </m:e>
                      <m:sub>
                        <m:r>
                          <a:rPr lang="en-US" b="0" i="1" smtClean="0">
                            <a:latin typeface="Cambria Math" panose="02040503050406030204" pitchFamily="18" charset="0"/>
                          </a:rPr>
                          <m:t>𝑢</m:t>
                        </m:r>
                      </m:sub>
                    </m:sSub>
                    <m:r>
                      <a:rPr lang="en-US" b="0" i="1" smtClean="0">
                        <a:latin typeface="Cambria Math" panose="02040503050406030204" pitchFamily="18" charset="0"/>
                      </a:rPr>
                      <m:t> </m:t>
                    </m:r>
                  </m:oMath>
                </a14:m>
                <a:r>
                  <a:rPr lang="en-US" dirty="0"/>
                  <a:t>and Ultimate Period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𝑃</m:t>
                        </m:r>
                      </m:e>
                      <m:sub>
                        <m:r>
                          <a:rPr lang="en-US" b="0" i="1" smtClean="0">
                            <a:latin typeface="Cambria Math" panose="02040503050406030204" pitchFamily="18" charset="0"/>
                          </a:rPr>
                          <m:t>𝑢</m:t>
                        </m:r>
                      </m:sub>
                    </m:sSub>
                  </m:oMath>
                </a14:m>
                <a:endParaRPr lang="en-US" dirty="0"/>
              </a:p>
            </p:txBody>
          </p:sp>
        </mc:Choice>
        <mc:Fallback xmlns="">
          <p:sp>
            <p:nvSpPr>
              <p:cNvPr id="8" name="Content Placeholder 7"/>
              <p:cNvSpPr>
                <a:spLocks noGrp="1" noRot="1" noChangeAspect="1" noMove="1" noResize="1" noEditPoints="1" noAdjustHandles="1" noChangeArrowheads="1" noChangeShapeType="1" noTextEdit="1"/>
              </p:cNvSpPr>
              <p:nvPr>
                <p:ph sz="half" idx="2"/>
              </p:nvPr>
            </p:nvSpPr>
            <p:spPr>
              <a:blipFill>
                <a:blip r:embed="rId3"/>
                <a:stretch>
                  <a:fillRect l="-500" t="-1682"/>
                </a:stretch>
              </a:blipFill>
            </p:spPr>
            <p:txBody>
              <a:bodyPr/>
              <a:lstStyle/>
              <a:p>
                <a:r>
                  <a:rPr lang="en-GB">
                    <a:noFill/>
                  </a:rPr>
                  <a:t> </a:t>
                </a:r>
              </a:p>
            </p:txBody>
          </p:sp>
        </mc:Fallback>
      </mc:AlternateContent>
      <p:sp>
        <p:nvSpPr>
          <p:cNvPr id="5" name="Footer Placeholder 4"/>
          <p:cNvSpPr>
            <a:spLocks noGrp="1"/>
          </p:cNvSpPr>
          <p:nvPr>
            <p:ph type="ftr" sz="quarter" idx="3"/>
          </p:nvPr>
        </p:nvSpPr>
        <p:spPr/>
        <p:txBody>
          <a:bodyPr/>
          <a:lstStyle/>
          <a:p>
            <a:r>
              <a:rPr lang="en-US"/>
              <a:t>Document reference</a:t>
            </a:r>
            <a:endParaRPr lang="en-US" dirty="0"/>
          </a:p>
        </p:txBody>
      </p:sp>
      <p:sp>
        <p:nvSpPr>
          <p:cNvPr id="6" name="Slide Number Placeholder 5"/>
          <p:cNvSpPr>
            <a:spLocks noGrp="1"/>
          </p:cNvSpPr>
          <p:nvPr>
            <p:ph type="sldNum" sz="quarter" idx="4"/>
          </p:nvPr>
        </p:nvSpPr>
        <p:spPr/>
        <p:txBody>
          <a:bodyPr/>
          <a:lstStyle/>
          <a:p>
            <a:fld id="{17918391-D411-FE40-AAD7-861AE5233E0E}" type="slidenum">
              <a:rPr lang="en-US" smtClean="0"/>
              <a:pPr/>
              <a:t>105</a:t>
            </a:fld>
            <a:endParaRPr lang="en-US" dirty="0"/>
          </a:p>
        </p:txBody>
      </p:sp>
      <p:sp>
        <p:nvSpPr>
          <p:cNvPr id="4" name="Date Placeholder 3"/>
          <p:cNvSpPr>
            <a:spLocks noGrp="1"/>
          </p:cNvSpPr>
          <p:nvPr>
            <p:ph type="dt" sz="half" idx="4294967295"/>
          </p:nvPr>
        </p:nvSpPr>
        <p:spPr>
          <a:xfrm>
            <a:off x="0" y="4772025"/>
            <a:ext cx="2133600" cy="273050"/>
          </a:xfrm>
        </p:spPr>
        <p:txBody>
          <a:bodyPr/>
          <a:lstStyle/>
          <a:p>
            <a:fld id="{B4BFD808-6B56-4447-9401-2398D08EE3C0}" type="datetime1">
              <a:rPr lang="en-US" smtClean="0"/>
              <a:pPr/>
              <a:t>10/19/2021</a:t>
            </a:fld>
            <a:endParaRPr lang="en-US" dirty="0"/>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136209"/>
            <a:ext cx="1552978" cy="1102495"/>
          </a:xfrm>
          <a:prstGeom prst="rect">
            <a:avLst/>
          </a:prstGeom>
        </p:spPr>
      </p:pic>
      <p:pic>
        <p:nvPicPr>
          <p:cNvPr id="7" name="Picture 6"/>
          <p:cNvPicPr>
            <a:picLocks noChangeAspect="1"/>
          </p:cNvPicPr>
          <p:nvPr/>
        </p:nvPicPr>
        <p:blipFill>
          <a:blip r:embed="rId5"/>
          <a:stretch>
            <a:fillRect/>
          </a:stretch>
        </p:blipFill>
        <p:spPr>
          <a:xfrm>
            <a:off x="2497785" y="1063229"/>
            <a:ext cx="1537994" cy="1494199"/>
          </a:xfrm>
          <a:prstGeom prst="rect">
            <a:avLst/>
          </a:prstGeom>
        </p:spPr>
      </p:pic>
    </p:spTree>
    <p:extLst>
      <p:ext uri="{BB962C8B-B14F-4D97-AF65-F5344CB8AC3E}">
        <p14:creationId xmlns:p14="http://schemas.microsoft.com/office/powerpoint/2010/main" val="786311554"/>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Relay Method: calculation</a:t>
            </a:r>
            <a:endParaRPr lang="en-GB" dirty="0"/>
          </a:p>
        </p:txBody>
      </p:sp>
      <mc:AlternateContent xmlns:mc="http://schemas.openxmlformats.org/markup-compatibility/2006" xmlns:a14="http://schemas.microsoft.com/office/drawing/2010/main">
        <mc:Choice Requires="a14">
          <p:sp>
            <p:nvSpPr>
              <p:cNvPr id="3" name="Content Placeholder 2"/>
              <p:cNvSpPr>
                <a:spLocks noGrp="1"/>
              </p:cNvSpPr>
              <p:nvPr>
                <p:ph sz="half" idx="1"/>
              </p:nvPr>
            </p:nvSpPr>
            <p:spPr/>
            <p:txBody>
              <a:bodyPr/>
              <a:lstStyle/>
              <a:p>
                <a:r>
                  <a:rPr lang="en-US" dirty="0"/>
                  <a:t>Ultimate gain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𝐾</m:t>
                        </m:r>
                      </m:e>
                      <m:sub>
                        <m:r>
                          <a:rPr lang="en-US" i="1">
                            <a:latin typeface="Cambria Math" panose="02040503050406030204" pitchFamily="18" charset="0"/>
                          </a:rPr>
                          <m:t>𝑢</m:t>
                        </m:r>
                      </m:sub>
                    </m:sSub>
                  </m:oMath>
                </a14:m>
                <a:r>
                  <a:rPr lang="en-GB" dirty="0"/>
                  <a:t> comes from the amplitude of the fundamental frequency of the square wave</a:t>
                </a:r>
              </a:p>
              <a:p>
                <a:pPr marL="36576" indent="0">
                  <a:buNone/>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𝐾</m:t>
                          </m:r>
                        </m:e>
                        <m:sub>
                          <m:r>
                            <a:rPr lang="en-US" i="1">
                              <a:latin typeface="Cambria Math" panose="02040503050406030204" pitchFamily="18" charset="0"/>
                            </a:rPr>
                            <m:t>𝑢</m:t>
                          </m:r>
                        </m:sub>
                      </m:sSub>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4</m:t>
                          </m:r>
                          <m:r>
                            <a:rPr lang="en-US" b="0" i="1" smtClean="0">
                              <a:latin typeface="Cambria Math" panose="02040503050406030204" pitchFamily="18" charset="0"/>
                            </a:rPr>
                            <m:t>𝑑</m:t>
                          </m:r>
                        </m:num>
                        <m:den>
                          <m:r>
                            <a:rPr lang="en-US" b="0" i="1" smtClean="0">
                              <a:latin typeface="Cambria Math" panose="02040503050406030204" pitchFamily="18" charset="0"/>
                              <a:ea typeface="Cambria Math" panose="02040503050406030204" pitchFamily="18" charset="0"/>
                            </a:rPr>
                            <m:t>𝜋</m:t>
                          </m:r>
                          <m:r>
                            <a:rPr lang="en-US" b="0" i="1" smtClean="0">
                              <a:latin typeface="Cambria Math" panose="02040503050406030204" pitchFamily="18" charset="0"/>
                              <a:ea typeface="Cambria Math" panose="02040503050406030204" pitchFamily="18" charset="0"/>
                            </a:rPr>
                            <m:t>𝑎</m:t>
                          </m:r>
                        </m:den>
                      </m:f>
                    </m:oMath>
                  </m:oMathPara>
                </a14:m>
                <a:endParaRPr lang="en-GB" dirty="0"/>
              </a:p>
            </p:txBody>
          </p:sp>
        </mc:Choice>
        <mc:Fallback xmlns="">
          <p:sp>
            <p:nvSpPr>
              <p:cNvPr id="3" name="Content Placeholder 2"/>
              <p:cNvSpPr>
                <a:spLocks noGrp="1" noRot="1" noChangeAspect="1" noMove="1" noResize="1" noEditPoints="1" noAdjustHandles="1" noChangeArrowheads="1" noChangeShapeType="1" noTextEdit="1"/>
              </p:cNvSpPr>
              <p:nvPr>
                <p:ph sz="half" idx="1"/>
              </p:nvPr>
            </p:nvSpPr>
            <p:spPr>
              <a:blipFill>
                <a:blip r:embed="rId2"/>
                <a:stretch>
                  <a:fillRect l="-500" t="-1682"/>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 name="Content Placeholder 3"/>
              <p:cNvSpPr>
                <a:spLocks noGrp="1"/>
              </p:cNvSpPr>
              <p:nvPr>
                <p:ph sz="half" idx="2"/>
              </p:nvPr>
            </p:nvSpPr>
            <p:spPr/>
            <p:txBody>
              <a:bodyPr/>
              <a:lstStyle/>
              <a:p>
                <a:r>
                  <a:rPr lang="en-US" dirty="0"/>
                  <a:t>Ultimate Period </a:t>
                </a:r>
                <a14:m>
                  <m:oMath xmlns:m="http://schemas.openxmlformats.org/officeDocument/2006/math">
                    <m:sSub>
                      <m:sSubPr>
                        <m:ctrlPr>
                          <a:rPr lang="en-US" i="1">
                            <a:latin typeface="Cambria Math" panose="02040503050406030204" pitchFamily="18" charset="0"/>
                          </a:rPr>
                        </m:ctrlPr>
                      </m:sSubPr>
                      <m:e>
                        <m:r>
                          <a:rPr lang="en-US" b="0" i="1" smtClean="0">
                            <a:latin typeface="Cambria Math" panose="02040503050406030204" pitchFamily="18" charset="0"/>
                          </a:rPr>
                          <m:t>𝑃</m:t>
                        </m:r>
                      </m:e>
                      <m:sub>
                        <m:r>
                          <a:rPr lang="en-US" i="1">
                            <a:latin typeface="Cambria Math" panose="02040503050406030204" pitchFamily="18" charset="0"/>
                          </a:rPr>
                          <m:t>𝑢</m:t>
                        </m:r>
                      </m:sub>
                    </m:sSub>
                  </m:oMath>
                </a14:m>
                <a:r>
                  <a:rPr lang="en-GB" dirty="0"/>
                  <a:t> is just the period of the resulting oscillation</a:t>
                </a:r>
              </a:p>
            </p:txBody>
          </p:sp>
        </mc:Choice>
        <mc:Fallback xmlns="">
          <p:sp>
            <p:nvSpPr>
              <p:cNvPr id="4" name="Content Placeholder 3"/>
              <p:cNvSpPr>
                <a:spLocks noGrp="1" noRot="1" noChangeAspect="1" noMove="1" noResize="1" noEditPoints="1" noAdjustHandles="1" noChangeArrowheads="1" noChangeShapeType="1" noTextEdit="1"/>
              </p:cNvSpPr>
              <p:nvPr>
                <p:ph sz="half" idx="2"/>
              </p:nvPr>
            </p:nvSpPr>
            <p:spPr>
              <a:blipFill>
                <a:blip r:embed="rId3"/>
                <a:stretch>
                  <a:fillRect l="-500" t="-1682"/>
                </a:stretch>
              </a:blipFill>
            </p:spPr>
            <p:txBody>
              <a:bodyPr/>
              <a:lstStyle/>
              <a:p>
                <a:r>
                  <a:rPr lang="en-GB">
                    <a:noFill/>
                  </a:rPr>
                  <a:t> </a:t>
                </a:r>
              </a:p>
            </p:txBody>
          </p:sp>
        </mc:Fallback>
      </mc:AlternateContent>
      <p:sp>
        <p:nvSpPr>
          <p:cNvPr id="5" name="Date Placeholder 4"/>
          <p:cNvSpPr>
            <a:spLocks noGrp="1"/>
          </p:cNvSpPr>
          <p:nvPr>
            <p:ph type="dt" sz="half" idx="10"/>
          </p:nvPr>
        </p:nvSpPr>
        <p:spPr/>
        <p:txBody>
          <a:bodyPr/>
          <a:lstStyle/>
          <a:p>
            <a:fld id="{B4BFD808-6B56-4447-9401-2398D08EE3C0}" type="datetime1">
              <a:rPr lang="en-US" smtClean="0"/>
              <a:pPr/>
              <a:t>10/19/2021</a:t>
            </a:fld>
            <a:endParaRPr lang="en-US" dirty="0"/>
          </a:p>
        </p:txBody>
      </p:sp>
      <p:sp>
        <p:nvSpPr>
          <p:cNvPr id="6" name="Footer Placeholder 5"/>
          <p:cNvSpPr>
            <a:spLocks noGrp="1"/>
          </p:cNvSpPr>
          <p:nvPr>
            <p:ph type="ftr" sz="quarter" idx="3"/>
          </p:nvPr>
        </p:nvSpPr>
        <p:spPr/>
        <p:txBody>
          <a:bodyPr/>
          <a:lstStyle/>
          <a:p>
            <a:r>
              <a:rPr lang="en-US"/>
              <a:t>Document reference</a:t>
            </a:r>
            <a:endParaRPr lang="en-US" dirty="0"/>
          </a:p>
        </p:txBody>
      </p:sp>
      <p:sp>
        <p:nvSpPr>
          <p:cNvPr id="7" name="Slide Number Placeholder 6"/>
          <p:cNvSpPr>
            <a:spLocks noGrp="1"/>
          </p:cNvSpPr>
          <p:nvPr>
            <p:ph type="sldNum" sz="quarter" idx="4"/>
          </p:nvPr>
        </p:nvSpPr>
        <p:spPr/>
        <p:txBody>
          <a:bodyPr/>
          <a:lstStyle/>
          <a:p>
            <a:fld id="{17918391-D411-FE40-AAD7-861AE5233E0E}" type="slidenum">
              <a:rPr lang="en-US" smtClean="0"/>
              <a:pPr/>
              <a:t>106</a:t>
            </a:fld>
            <a:endParaRPr lang="en-US" dirty="0"/>
          </a:p>
        </p:txBody>
      </p:sp>
    </p:spTree>
    <p:extLst>
      <p:ext uri="{BB962C8B-B14F-4D97-AF65-F5344CB8AC3E}">
        <p14:creationId xmlns:p14="http://schemas.microsoft.com/office/powerpoint/2010/main" val="3402120606"/>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Relay Method: tuning</a:t>
            </a:r>
            <a:endParaRPr lang="en-GB" dirty="0"/>
          </a:p>
        </p:txBody>
      </p:sp>
      <p:sp>
        <p:nvSpPr>
          <p:cNvPr id="8" name="Content Placeholder 7"/>
          <p:cNvSpPr>
            <a:spLocks noGrp="1"/>
          </p:cNvSpPr>
          <p:nvPr>
            <p:ph idx="1"/>
          </p:nvPr>
        </p:nvSpPr>
        <p:spPr/>
        <p:txBody>
          <a:bodyPr/>
          <a:lstStyle/>
          <a:p>
            <a:pPr marL="36576" indent="0">
              <a:buNone/>
            </a:pPr>
            <a:r>
              <a:rPr lang="en-US" dirty="0"/>
              <a:t>Again we have MANY rules to choose from.</a:t>
            </a:r>
          </a:p>
          <a:p>
            <a:pPr marL="36576" indent="0">
              <a:buNone/>
            </a:pPr>
            <a:r>
              <a:rPr lang="en-US" dirty="0"/>
              <a:t>Ziegler-Nichols are the most well known</a:t>
            </a:r>
            <a:endParaRPr lang="en-GB" dirty="0"/>
          </a:p>
        </p:txBody>
      </p:sp>
      <p:sp>
        <p:nvSpPr>
          <p:cNvPr id="6" name="Footer Placeholder 5"/>
          <p:cNvSpPr>
            <a:spLocks noGrp="1"/>
          </p:cNvSpPr>
          <p:nvPr>
            <p:ph type="ftr" sz="quarter" idx="3"/>
          </p:nvPr>
        </p:nvSpPr>
        <p:spPr/>
        <p:txBody>
          <a:bodyPr/>
          <a:lstStyle/>
          <a:p>
            <a:r>
              <a:rPr lang="en-US"/>
              <a:t>Document reference</a:t>
            </a:r>
            <a:endParaRPr lang="en-US" dirty="0"/>
          </a:p>
        </p:txBody>
      </p:sp>
      <p:sp>
        <p:nvSpPr>
          <p:cNvPr id="7" name="Slide Number Placeholder 6"/>
          <p:cNvSpPr>
            <a:spLocks noGrp="1"/>
          </p:cNvSpPr>
          <p:nvPr>
            <p:ph type="sldNum" sz="quarter" idx="4"/>
          </p:nvPr>
        </p:nvSpPr>
        <p:spPr/>
        <p:txBody>
          <a:bodyPr/>
          <a:lstStyle/>
          <a:p>
            <a:fld id="{17918391-D411-FE40-AAD7-861AE5233E0E}" type="slidenum">
              <a:rPr lang="en-US" smtClean="0"/>
              <a:pPr/>
              <a:t>107</a:t>
            </a:fld>
            <a:endParaRPr lang="en-US" dirty="0"/>
          </a:p>
        </p:txBody>
      </p:sp>
      <p:sp>
        <p:nvSpPr>
          <p:cNvPr id="5" name="Date Placeholder 4"/>
          <p:cNvSpPr>
            <a:spLocks noGrp="1"/>
          </p:cNvSpPr>
          <p:nvPr>
            <p:ph type="dt" sz="half" idx="4294967295"/>
          </p:nvPr>
        </p:nvSpPr>
        <p:spPr>
          <a:xfrm>
            <a:off x="0" y="4772025"/>
            <a:ext cx="2133600" cy="273050"/>
          </a:xfrm>
        </p:spPr>
        <p:txBody>
          <a:bodyPr/>
          <a:lstStyle/>
          <a:p>
            <a:fld id="{B4BFD808-6B56-4447-9401-2398D08EE3C0}" type="datetime1">
              <a:rPr lang="en-US" smtClean="0"/>
              <a:pPr/>
              <a:t>10/19/2021</a:t>
            </a:fld>
            <a:endParaRPr lang="en-US" dirty="0"/>
          </a:p>
        </p:txBody>
      </p:sp>
      <p:pic>
        <p:nvPicPr>
          <p:cNvPr id="9" name="Picture 8"/>
          <p:cNvPicPr>
            <a:picLocks noChangeAspect="1"/>
          </p:cNvPicPr>
          <p:nvPr/>
        </p:nvPicPr>
        <p:blipFill>
          <a:blip r:embed="rId2"/>
          <a:stretch>
            <a:fillRect/>
          </a:stretch>
        </p:blipFill>
        <p:spPr>
          <a:xfrm>
            <a:off x="2228026" y="2181934"/>
            <a:ext cx="4244328" cy="2191972"/>
          </a:xfrm>
          <a:prstGeom prst="rect">
            <a:avLst/>
          </a:prstGeom>
        </p:spPr>
      </p:pic>
      <p:sp>
        <p:nvSpPr>
          <p:cNvPr id="10" name="TextBox 9"/>
          <p:cNvSpPr txBox="1"/>
          <p:nvPr/>
        </p:nvSpPr>
        <p:spPr>
          <a:xfrm>
            <a:off x="6372866" y="2472666"/>
            <a:ext cx="2257349" cy="246221"/>
          </a:xfrm>
          <a:prstGeom prst="rect">
            <a:avLst/>
          </a:prstGeom>
          <a:noFill/>
        </p:spPr>
        <p:txBody>
          <a:bodyPr wrap="none" rtlCol="0">
            <a:spAutoFit/>
          </a:bodyPr>
          <a:lstStyle/>
          <a:p>
            <a:r>
              <a:rPr lang="en-US" sz="1000" dirty="0"/>
              <a:t>Time delay and time constant similar</a:t>
            </a:r>
            <a:endParaRPr lang="en-GB" sz="1000" dirty="0"/>
          </a:p>
        </p:txBody>
      </p:sp>
      <p:sp>
        <p:nvSpPr>
          <p:cNvPr id="11" name="TextBox 10"/>
          <p:cNvSpPr txBox="1"/>
          <p:nvPr/>
        </p:nvSpPr>
        <p:spPr>
          <a:xfrm>
            <a:off x="6408000" y="3211897"/>
            <a:ext cx="2034531" cy="246221"/>
          </a:xfrm>
          <a:prstGeom prst="rect">
            <a:avLst/>
          </a:prstGeom>
          <a:noFill/>
        </p:spPr>
        <p:txBody>
          <a:bodyPr wrap="none" rtlCol="0">
            <a:spAutoFit/>
          </a:bodyPr>
          <a:lstStyle/>
          <a:p>
            <a:r>
              <a:rPr lang="en-US" sz="1000" dirty="0"/>
              <a:t>Integrator and time delay system</a:t>
            </a:r>
            <a:endParaRPr lang="en-GB" sz="1000" dirty="0"/>
          </a:p>
        </p:txBody>
      </p:sp>
      <p:sp>
        <p:nvSpPr>
          <p:cNvPr id="12" name="TextBox 11"/>
          <p:cNvSpPr txBox="1"/>
          <p:nvPr/>
        </p:nvSpPr>
        <p:spPr>
          <a:xfrm>
            <a:off x="6408000" y="3851475"/>
            <a:ext cx="1880643" cy="246221"/>
          </a:xfrm>
          <a:prstGeom prst="rect">
            <a:avLst/>
          </a:prstGeom>
          <a:noFill/>
        </p:spPr>
        <p:txBody>
          <a:bodyPr wrap="none" rtlCol="0">
            <a:spAutoFit/>
          </a:bodyPr>
          <a:lstStyle/>
          <a:p>
            <a:r>
              <a:rPr lang="en-US" sz="1000" dirty="0"/>
              <a:t>Time delay dominated system</a:t>
            </a:r>
            <a:endParaRPr lang="en-GB" sz="1000" dirty="0"/>
          </a:p>
        </p:txBody>
      </p:sp>
    </p:spTree>
    <p:extLst>
      <p:ext uri="{BB962C8B-B14F-4D97-AF65-F5344CB8AC3E}">
        <p14:creationId xmlns:p14="http://schemas.microsoft.com/office/powerpoint/2010/main" val="1945438912"/>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UNICOS Relay </a:t>
            </a:r>
            <a:r>
              <a:rPr lang="en-US" dirty="0" err="1"/>
              <a:t>Autotuner</a:t>
            </a:r>
            <a:endParaRPr lang="en-GB"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pPr marL="36576" indent="0">
                  <a:buNone/>
                </a:pPr>
                <a:r>
                  <a:rPr lang="en-US" dirty="0"/>
                  <a:t>The current version uses the Ziegler-Nichols rules</a:t>
                </a:r>
              </a:p>
              <a:p>
                <a:r>
                  <a:rPr lang="en-US" dirty="0"/>
                  <a:t>You may find the result too ‘aggressive’</a:t>
                </a:r>
              </a:p>
              <a:p>
                <a:r>
                  <a:rPr lang="en-US" dirty="0"/>
                  <a:t>You can always ‘detune’ by reducing </a:t>
                </a:r>
                <a14:m>
                  <m:oMath xmlns:m="http://schemas.openxmlformats.org/officeDocument/2006/math">
                    <m:sSub>
                      <m:sSubPr>
                        <m:ctrlPr>
                          <a:rPr lang="en-US" i="1">
                            <a:latin typeface="Cambria Math" panose="02040503050406030204" pitchFamily="18" charset="0"/>
                          </a:rPr>
                        </m:ctrlPr>
                      </m:sSubPr>
                      <m:e>
                        <m:r>
                          <a:rPr lang="en-US" b="0" i="1">
                            <a:latin typeface="Cambria Math" panose="02040503050406030204" pitchFamily="18" charset="0"/>
                          </a:rPr>
                          <m:t>𝐾</m:t>
                        </m:r>
                      </m:e>
                      <m:sub>
                        <m:r>
                          <a:rPr lang="en-US" b="0" i="1">
                            <a:latin typeface="Cambria Math" panose="02040503050406030204" pitchFamily="18" charset="0"/>
                          </a:rPr>
                          <m:t>𝑝</m:t>
                        </m:r>
                      </m:sub>
                    </m:sSub>
                  </m:oMath>
                </a14:m>
                <a:r>
                  <a:rPr lang="en-US" dirty="0"/>
                  <a:t> and increasing </a:t>
                </a:r>
                <a14:m>
                  <m:oMath xmlns:m="http://schemas.openxmlformats.org/officeDocument/2006/math">
                    <m:sSub>
                      <m:sSubPr>
                        <m:ctrlPr>
                          <a:rPr lang="en-US" b="1" i="1">
                            <a:latin typeface="Cambria Math" panose="02040503050406030204" pitchFamily="18" charset="0"/>
                          </a:rPr>
                        </m:ctrlPr>
                      </m:sSubPr>
                      <m:e>
                        <m:r>
                          <a:rPr lang="en-US" b="1" i="1" smtClean="0">
                            <a:latin typeface="Cambria Math" panose="02040503050406030204" pitchFamily="18" charset="0"/>
                          </a:rPr>
                          <m:t>𝑻</m:t>
                        </m:r>
                      </m:e>
                      <m:sub>
                        <m:r>
                          <a:rPr lang="en-US" b="1" i="1" smtClean="0">
                            <a:latin typeface="Cambria Math" panose="02040503050406030204" pitchFamily="18" charset="0"/>
                          </a:rPr>
                          <m:t>𝒊</m:t>
                        </m:r>
                      </m:sub>
                    </m:sSub>
                    <m:r>
                      <a:rPr lang="en-US" b="1" i="1" smtClean="0">
                        <a:latin typeface="Cambria Math" panose="02040503050406030204" pitchFamily="18" charset="0"/>
                      </a:rPr>
                      <m:t> </m:t>
                    </m:r>
                    <m:r>
                      <a:rPr lang="en-US" b="0" i="0" smtClean="0">
                        <a:latin typeface="Cambria Math" panose="02040503050406030204" pitchFamily="18" charset="0"/>
                      </a:rPr>
                      <m:t> </m:t>
                    </m:r>
                  </m:oMath>
                </a14:m>
                <a:r>
                  <a:rPr lang="en-GB" dirty="0"/>
                  <a:t>by small amounts</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l="-1259" t="-2471" r="-1185"/>
                </a:stretch>
              </a:blipFill>
            </p:spPr>
            <p:txBody>
              <a:bodyPr/>
              <a:lstStyle/>
              <a:p>
                <a:r>
                  <a:rPr lang="en-GB">
                    <a:noFill/>
                  </a:rPr>
                  <a:t> </a:t>
                </a:r>
              </a:p>
            </p:txBody>
          </p:sp>
        </mc:Fallback>
      </mc:AlternateContent>
      <p:sp>
        <p:nvSpPr>
          <p:cNvPr id="4" name="Date Placeholder 3"/>
          <p:cNvSpPr>
            <a:spLocks noGrp="1"/>
          </p:cNvSpPr>
          <p:nvPr>
            <p:ph type="dt" sz="half" idx="2"/>
          </p:nvPr>
        </p:nvSpPr>
        <p:spPr/>
        <p:txBody>
          <a:bodyPr/>
          <a:lstStyle/>
          <a:p>
            <a:fld id="{B4BFD808-6B56-4447-9401-2398D08EE3C0}" type="datetime1">
              <a:rPr lang="en-US" smtClean="0"/>
              <a:pPr/>
              <a:t>10/19/2021</a:t>
            </a:fld>
            <a:endParaRPr lang="en-US" dirty="0"/>
          </a:p>
        </p:txBody>
      </p:sp>
      <p:sp>
        <p:nvSpPr>
          <p:cNvPr id="5" name="Footer Placeholder 4"/>
          <p:cNvSpPr>
            <a:spLocks noGrp="1"/>
          </p:cNvSpPr>
          <p:nvPr>
            <p:ph type="ftr" sz="quarter" idx="3"/>
          </p:nvPr>
        </p:nvSpPr>
        <p:spPr/>
        <p:txBody>
          <a:bodyPr/>
          <a:lstStyle/>
          <a:p>
            <a:r>
              <a:rPr lang="en-US"/>
              <a:t>Document reference</a:t>
            </a:r>
            <a:endParaRPr lang="en-US" dirty="0"/>
          </a:p>
        </p:txBody>
      </p:sp>
      <p:sp>
        <p:nvSpPr>
          <p:cNvPr id="6" name="Slide Number Placeholder 5"/>
          <p:cNvSpPr>
            <a:spLocks noGrp="1"/>
          </p:cNvSpPr>
          <p:nvPr>
            <p:ph type="sldNum" sz="quarter" idx="4"/>
          </p:nvPr>
        </p:nvSpPr>
        <p:spPr/>
        <p:txBody>
          <a:bodyPr/>
          <a:lstStyle/>
          <a:p>
            <a:fld id="{17918391-D411-FE40-AAD7-861AE5233E0E}" type="slidenum">
              <a:rPr lang="en-US" smtClean="0"/>
              <a:pPr/>
              <a:t>108</a:t>
            </a:fld>
            <a:endParaRPr lang="en-US" dirty="0"/>
          </a:p>
        </p:txBody>
      </p:sp>
      <p:pic>
        <p:nvPicPr>
          <p:cNvPr id="7" name="Picture 6"/>
          <p:cNvPicPr>
            <a:picLocks noChangeAspect="1"/>
          </p:cNvPicPr>
          <p:nvPr/>
        </p:nvPicPr>
        <p:blipFill>
          <a:blip r:embed="rId3"/>
          <a:stretch>
            <a:fillRect/>
          </a:stretch>
        </p:blipFill>
        <p:spPr>
          <a:xfrm>
            <a:off x="2930269" y="3599244"/>
            <a:ext cx="2595399" cy="769691"/>
          </a:xfrm>
          <a:prstGeom prst="rect">
            <a:avLst/>
          </a:prstGeom>
        </p:spPr>
      </p:pic>
    </p:spTree>
    <p:extLst>
      <p:ext uri="{BB962C8B-B14F-4D97-AF65-F5344CB8AC3E}">
        <p14:creationId xmlns:p14="http://schemas.microsoft.com/office/powerpoint/2010/main" val="193594893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UNICOS Relay </a:t>
            </a:r>
            <a:r>
              <a:rPr lang="en-US" dirty="0" err="1"/>
              <a:t>Autotuner</a:t>
            </a:r>
            <a:endParaRPr lang="en-GB" dirty="0"/>
          </a:p>
        </p:txBody>
      </p:sp>
      <p:sp>
        <p:nvSpPr>
          <p:cNvPr id="18" name="Content Placeholder 17"/>
          <p:cNvSpPr>
            <a:spLocks noGrp="1"/>
          </p:cNvSpPr>
          <p:nvPr>
            <p:ph sz="half" idx="1"/>
          </p:nvPr>
        </p:nvSpPr>
        <p:spPr/>
        <p:txBody>
          <a:bodyPr>
            <a:normAutofit fontScale="92500" lnSpcReduction="20000"/>
          </a:bodyPr>
          <a:lstStyle/>
          <a:p>
            <a:endParaRPr lang="en-GB"/>
          </a:p>
        </p:txBody>
      </p:sp>
      <p:sp>
        <p:nvSpPr>
          <p:cNvPr id="19" name="Content Placeholder 18"/>
          <p:cNvSpPr>
            <a:spLocks noGrp="1"/>
          </p:cNvSpPr>
          <p:nvPr>
            <p:ph sz="half" idx="2"/>
          </p:nvPr>
        </p:nvSpPr>
        <p:spPr/>
        <p:txBody>
          <a:bodyPr>
            <a:normAutofit fontScale="92500" lnSpcReduction="20000"/>
          </a:bodyPr>
          <a:lstStyle/>
          <a:p>
            <a:r>
              <a:rPr lang="en-US" dirty="0"/>
              <a:t>Select method RELAY and controller type (1)</a:t>
            </a:r>
          </a:p>
          <a:p>
            <a:r>
              <a:rPr lang="en-US" dirty="0"/>
              <a:t>We need to give an amplitude (2). Before starting, we should be in steady state. Then we can input Max and Min values (ideally symmetric!)</a:t>
            </a:r>
            <a:endParaRPr lang="en-GB" dirty="0"/>
          </a:p>
        </p:txBody>
      </p:sp>
      <p:sp>
        <p:nvSpPr>
          <p:cNvPr id="5" name="Footer Placeholder 4"/>
          <p:cNvSpPr>
            <a:spLocks noGrp="1"/>
          </p:cNvSpPr>
          <p:nvPr>
            <p:ph type="ftr" sz="quarter" idx="3"/>
          </p:nvPr>
        </p:nvSpPr>
        <p:spPr/>
        <p:txBody>
          <a:bodyPr/>
          <a:lstStyle/>
          <a:p>
            <a:r>
              <a:rPr lang="en-US"/>
              <a:t>Document reference</a:t>
            </a:r>
            <a:endParaRPr lang="en-US" dirty="0"/>
          </a:p>
        </p:txBody>
      </p:sp>
      <p:sp>
        <p:nvSpPr>
          <p:cNvPr id="6" name="Slide Number Placeholder 5"/>
          <p:cNvSpPr>
            <a:spLocks noGrp="1"/>
          </p:cNvSpPr>
          <p:nvPr>
            <p:ph type="sldNum" sz="quarter" idx="4"/>
          </p:nvPr>
        </p:nvSpPr>
        <p:spPr/>
        <p:txBody>
          <a:bodyPr/>
          <a:lstStyle/>
          <a:p>
            <a:fld id="{17918391-D411-FE40-AAD7-861AE5233E0E}" type="slidenum">
              <a:rPr lang="en-US" smtClean="0"/>
              <a:pPr/>
              <a:t>109</a:t>
            </a:fld>
            <a:endParaRPr lang="en-US" dirty="0"/>
          </a:p>
        </p:txBody>
      </p:sp>
      <p:sp>
        <p:nvSpPr>
          <p:cNvPr id="4" name="Date Placeholder 3"/>
          <p:cNvSpPr>
            <a:spLocks noGrp="1"/>
          </p:cNvSpPr>
          <p:nvPr>
            <p:ph type="dt" sz="half" idx="4294967295"/>
          </p:nvPr>
        </p:nvSpPr>
        <p:spPr>
          <a:xfrm>
            <a:off x="0" y="4772025"/>
            <a:ext cx="2133600" cy="273050"/>
          </a:xfrm>
        </p:spPr>
        <p:txBody>
          <a:bodyPr/>
          <a:lstStyle/>
          <a:p>
            <a:fld id="{B4BFD808-6B56-4447-9401-2398D08EE3C0}" type="datetime1">
              <a:rPr lang="en-US" smtClean="0"/>
              <a:pPr/>
              <a:t>10/19/2021</a:t>
            </a:fld>
            <a:endParaRPr lang="en-US" dirty="0"/>
          </a:p>
        </p:txBody>
      </p:sp>
      <p:grpSp>
        <p:nvGrpSpPr>
          <p:cNvPr id="17" name="Group 16"/>
          <p:cNvGrpSpPr/>
          <p:nvPr/>
        </p:nvGrpSpPr>
        <p:grpSpPr>
          <a:xfrm>
            <a:off x="315705" y="1021359"/>
            <a:ext cx="3799095" cy="3441580"/>
            <a:chOff x="364142" y="1721024"/>
            <a:chExt cx="4188052" cy="3792536"/>
          </a:xfrm>
        </p:grpSpPr>
        <p:pic>
          <p:nvPicPr>
            <p:cNvPr id="8" name="Picture 7"/>
            <p:cNvPicPr/>
            <p:nvPr/>
          </p:nvPicPr>
          <p:blipFill>
            <a:blip r:embed="rId2"/>
            <a:stretch>
              <a:fillRect/>
            </a:stretch>
          </p:blipFill>
          <p:spPr>
            <a:xfrm>
              <a:off x="364142" y="1721024"/>
              <a:ext cx="4188052" cy="3792536"/>
            </a:xfrm>
            <a:prstGeom prst="rect">
              <a:avLst/>
            </a:prstGeom>
          </p:spPr>
        </p:pic>
        <p:sp>
          <p:nvSpPr>
            <p:cNvPr id="9" name="Rectangle 8"/>
            <p:cNvSpPr>
              <a:spLocks noChangeArrowheads="1"/>
            </p:cNvSpPr>
            <p:nvPr/>
          </p:nvSpPr>
          <p:spPr bwMode="auto">
            <a:xfrm>
              <a:off x="506173" y="2681454"/>
              <a:ext cx="2424641" cy="1744781"/>
            </a:xfrm>
            <a:prstGeom prst="rect">
              <a:avLst/>
            </a:prstGeom>
            <a:noFill/>
            <a:ln w="2857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endParaRPr lang="en-GB"/>
            </a:p>
          </p:txBody>
        </p:sp>
        <p:sp>
          <p:nvSpPr>
            <p:cNvPr id="10" name="Text Box 15"/>
            <p:cNvSpPr txBox="1">
              <a:spLocks noChangeArrowheads="1"/>
            </p:cNvSpPr>
            <p:nvPr/>
          </p:nvSpPr>
          <p:spPr bwMode="auto">
            <a:xfrm>
              <a:off x="2662624" y="2755896"/>
              <a:ext cx="238125"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a:lnSpc>
                  <a:spcPct val="110000"/>
                </a:lnSpc>
                <a:spcAft>
                  <a:spcPts val="0"/>
                </a:spcAft>
              </a:pPr>
              <a:r>
                <a:rPr lang="en-GB" sz="1000" dirty="0">
                  <a:solidFill>
                    <a:srgbClr val="FF0000"/>
                  </a:solidFill>
                  <a:effectLst/>
                  <a:latin typeface="Tahoma" panose="020B0604030504040204" pitchFamily="34" charset="0"/>
                  <a:ea typeface="Times New Roman" panose="02020603050405020304" pitchFamily="18" charset="0"/>
                  <a:cs typeface="Times New Roman" panose="02020603050405020304" pitchFamily="18" charset="0"/>
                </a:rPr>
                <a:t>2</a:t>
              </a:r>
              <a:endParaRPr lang="en-GB" sz="1000" dirty="0">
                <a:effectLst/>
                <a:latin typeface="Tahoma" panose="020B0604030504040204" pitchFamily="34" charset="0"/>
                <a:ea typeface="Times New Roman" panose="02020603050405020304" pitchFamily="18" charset="0"/>
                <a:cs typeface="Times New Roman" panose="02020603050405020304" pitchFamily="18" charset="0"/>
              </a:endParaRPr>
            </a:p>
          </p:txBody>
        </p:sp>
        <p:sp>
          <p:nvSpPr>
            <p:cNvPr id="11" name="Rectangle 10"/>
            <p:cNvSpPr>
              <a:spLocks noChangeArrowheads="1"/>
            </p:cNvSpPr>
            <p:nvPr/>
          </p:nvSpPr>
          <p:spPr bwMode="auto">
            <a:xfrm>
              <a:off x="511518" y="4655820"/>
              <a:ext cx="2389231" cy="299398"/>
            </a:xfrm>
            <a:prstGeom prst="rect">
              <a:avLst/>
            </a:prstGeom>
            <a:noFill/>
            <a:ln w="2857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endParaRPr lang="en-GB"/>
            </a:p>
          </p:txBody>
        </p:sp>
        <p:sp>
          <p:nvSpPr>
            <p:cNvPr id="12" name="Rectangle 11"/>
            <p:cNvSpPr>
              <a:spLocks noChangeArrowheads="1"/>
            </p:cNvSpPr>
            <p:nvPr/>
          </p:nvSpPr>
          <p:spPr bwMode="auto">
            <a:xfrm>
              <a:off x="523028" y="2355989"/>
              <a:ext cx="3554130" cy="267367"/>
            </a:xfrm>
            <a:prstGeom prst="rect">
              <a:avLst/>
            </a:prstGeom>
            <a:noFill/>
            <a:ln w="2857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endParaRPr lang="en-GB"/>
            </a:p>
          </p:txBody>
        </p:sp>
        <p:sp>
          <p:nvSpPr>
            <p:cNvPr id="13" name="Text Box 19"/>
            <p:cNvSpPr txBox="1">
              <a:spLocks noChangeArrowheads="1"/>
            </p:cNvSpPr>
            <p:nvPr/>
          </p:nvSpPr>
          <p:spPr bwMode="auto">
            <a:xfrm>
              <a:off x="4077158" y="2315621"/>
              <a:ext cx="238125"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a:lnSpc>
                  <a:spcPct val="110000"/>
                </a:lnSpc>
                <a:spcAft>
                  <a:spcPts val="0"/>
                </a:spcAft>
              </a:pPr>
              <a:r>
                <a:rPr lang="en-GB" sz="1000">
                  <a:solidFill>
                    <a:srgbClr val="FF0000"/>
                  </a:solidFill>
                  <a:effectLst/>
                  <a:latin typeface="Tahoma" panose="020B0604030504040204" pitchFamily="34" charset="0"/>
                  <a:ea typeface="Times New Roman" panose="02020603050405020304" pitchFamily="18" charset="0"/>
                  <a:cs typeface="Times New Roman" panose="02020603050405020304" pitchFamily="18" charset="0"/>
                </a:rPr>
                <a:t>1</a:t>
              </a:r>
              <a:endParaRPr lang="en-GB" sz="1000">
                <a:effectLst/>
                <a:latin typeface="Tahoma" panose="020B0604030504040204" pitchFamily="34" charset="0"/>
                <a:ea typeface="Times New Roman" panose="02020603050405020304" pitchFamily="18" charset="0"/>
                <a:cs typeface="Times New Roman" panose="02020603050405020304" pitchFamily="18" charset="0"/>
              </a:endParaRPr>
            </a:p>
          </p:txBody>
        </p:sp>
        <p:sp>
          <p:nvSpPr>
            <p:cNvPr id="14" name="Text Box 17"/>
            <p:cNvSpPr txBox="1">
              <a:spLocks noChangeArrowheads="1"/>
            </p:cNvSpPr>
            <p:nvPr/>
          </p:nvSpPr>
          <p:spPr bwMode="auto">
            <a:xfrm>
              <a:off x="418919" y="4464091"/>
              <a:ext cx="238125"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a:lnSpc>
                  <a:spcPct val="110000"/>
                </a:lnSpc>
                <a:spcAft>
                  <a:spcPts val="0"/>
                </a:spcAft>
              </a:pPr>
              <a:r>
                <a:rPr lang="en-GB" sz="1000" dirty="0">
                  <a:solidFill>
                    <a:srgbClr val="FF0000"/>
                  </a:solidFill>
                  <a:effectLst/>
                  <a:latin typeface="Tahoma" panose="020B0604030504040204" pitchFamily="34" charset="0"/>
                  <a:ea typeface="Times New Roman" panose="02020603050405020304" pitchFamily="18" charset="0"/>
                  <a:cs typeface="Times New Roman" panose="02020603050405020304" pitchFamily="18" charset="0"/>
                </a:rPr>
                <a:t>3</a:t>
              </a:r>
              <a:endParaRPr lang="en-GB" sz="1000" dirty="0">
                <a:effectLst/>
                <a:latin typeface="Tahoma" panose="020B0604030504040204" pitchFamily="34" charset="0"/>
                <a:ea typeface="Times New Roman" panose="02020603050405020304" pitchFamily="18" charset="0"/>
                <a:cs typeface="Times New Roman" panose="02020603050405020304" pitchFamily="18" charset="0"/>
              </a:endParaRPr>
            </a:p>
          </p:txBody>
        </p:sp>
        <p:sp>
          <p:nvSpPr>
            <p:cNvPr id="15" name="Rectangle 14"/>
            <p:cNvSpPr>
              <a:spLocks noChangeArrowheads="1"/>
            </p:cNvSpPr>
            <p:nvPr/>
          </p:nvSpPr>
          <p:spPr bwMode="auto">
            <a:xfrm>
              <a:off x="2979609" y="2674139"/>
              <a:ext cx="1335673" cy="1752096"/>
            </a:xfrm>
            <a:prstGeom prst="rect">
              <a:avLst/>
            </a:prstGeom>
            <a:noFill/>
            <a:ln w="2857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endParaRPr lang="en-GB"/>
            </a:p>
          </p:txBody>
        </p:sp>
        <p:sp>
          <p:nvSpPr>
            <p:cNvPr id="16" name="Text Box 21"/>
            <p:cNvSpPr txBox="1">
              <a:spLocks noChangeArrowheads="1"/>
            </p:cNvSpPr>
            <p:nvPr/>
          </p:nvSpPr>
          <p:spPr bwMode="auto">
            <a:xfrm>
              <a:off x="4108389" y="2652243"/>
              <a:ext cx="238125"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a:lnSpc>
                  <a:spcPct val="110000"/>
                </a:lnSpc>
                <a:spcAft>
                  <a:spcPts val="0"/>
                </a:spcAft>
              </a:pPr>
              <a:r>
                <a:rPr lang="en-GB" sz="1000" dirty="0">
                  <a:solidFill>
                    <a:srgbClr val="FF0000"/>
                  </a:solidFill>
                  <a:effectLst/>
                  <a:latin typeface="Tahoma" panose="020B0604030504040204" pitchFamily="34" charset="0"/>
                  <a:ea typeface="Times New Roman" panose="02020603050405020304" pitchFamily="18" charset="0"/>
                  <a:cs typeface="Times New Roman" panose="02020603050405020304" pitchFamily="18" charset="0"/>
                </a:rPr>
                <a:t>4</a:t>
              </a:r>
              <a:endParaRPr lang="en-GB" sz="1000" dirty="0">
                <a:effectLst/>
                <a:latin typeface="Tahoma" panose="020B0604030504040204" pitchFamily="34" charset="0"/>
                <a:ea typeface="Times New Roman" panose="02020603050405020304" pitchFamily="18" charset="0"/>
                <a:cs typeface="Times New Roman" panose="02020603050405020304" pitchFamily="18" charset="0"/>
              </a:endParaRPr>
            </a:p>
          </p:txBody>
        </p:sp>
      </p:grpSp>
    </p:spTree>
    <p:extLst>
      <p:ext uri="{BB962C8B-B14F-4D97-AF65-F5344CB8AC3E}">
        <p14:creationId xmlns:p14="http://schemas.microsoft.com/office/powerpoint/2010/main" val="2052142993"/>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UNICOS Relay </a:t>
            </a:r>
            <a:r>
              <a:rPr lang="en-US" dirty="0" err="1"/>
              <a:t>Autotuner</a:t>
            </a:r>
            <a:endParaRPr lang="en-GB" dirty="0"/>
          </a:p>
        </p:txBody>
      </p:sp>
      <p:sp>
        <p:nvSpPr>
          <p:cNvPr id="18" name="Content Placeholder 17"/>
          <p:cNvSpPr>
            <a:spLocks noGrp="1"/>
          </p:cNvSpPr>
          <p:nvPr>
            <p:ph sz="half" idx="1"/>
          </p:nvPr>
        </p:nvSpPr>
        <p:spPr/>
        <p:txBody>
          <a:bodyPr>
            <a:normAutofit/>
          </a:bodyPr>
          <a:lstStyle/>
          <a:p>
            <a:endParaRPr lang="en-GB"/>
          </a:p>
        </p:txBody>
      </p:sp>
      <p:sp>
        <p:nvSpPr>
          <p:cNvPr id="19" name="Content Placeholder 18"/>
          <p:cNvSpPr>
            <a:spLocks noGrp="1"/>
          </p:cNvSpPr>
          <p:nvPr>
            <p:ph sz="half" idx="2"/>
          </p:nvPr>
        </p:nvSpPr>
        <p:spPr/>
        <p:txBody>
          <a:bodyPr>
            <a:normAutofit/>
          </a:bodyPr>
          <a:lstStyle/>
          <a:p>
            <a:r>
              <a:rPr lang="en-US" dirty="0"/>
              <a:t>We also need to give the number of cycles (2). 3 to 5 is usually enough.</a:t>
            </a:r>
          </a:p>
          <a:p>
            <a:r>
              <a:rPr lang="en-US" dirty="0"/>
              <a:t>Start the relay experiment (3)</a:t>
            </a:r>
            <a:endParaRPr lang="en-GB" dirty="0"/>
          </a:p>
        </p:txBody>
      </p:sp>
      <p:sp>
        <p:nvSpPr>
          <p:cNvPr id="5" name="Footer Placeholder 4"/>
          <p:cNvSpPr>
            <a:spLocks noGrp="1"/>
          </p:cNvSpPr>
          <p:nvPr>
            <p:ph type="ftr" sz="quarter" idx="3"/>
          </p:nvPr>
        </p:nvSpPr>
        <p:spPr/>
        <p:txBody>
          <a:bodyPr/>
          <a:lstStyle/>
          <a:p>
            <a:r>
              <a:rPr lang="en-US"/>
              <a:t>Document reference</a:t>
            </a:r>
            <a:endParaRPr lang="en-US" dirty="0"/>
          </a:p>
        </p:txBody>
      </p:sp>
      <p:sp>
        <p:nvSpPr>
          <p:cNvPr id="6" name="Slide Number Placeholder 5"/>
          <p:cNvSpPr>
            <a:spLocks noGrp="1"/>
          </p:cNvSpPr>
          <p:nvPr>
            <p:ph type="sldNum" sz="quarter" idx="4"/>
          </p:nvPr>
        </p:nvSpPr>
        <p:spPr/>
        <p:txBody>
          <a:bodyPr/>
          <a:lstStyle/>
          <a:p>
            <a:fld id="{17918391-D411-FE40-AAD7-861AE5233E0E}" type="slidenum">
              <a:rPr lang="en-US" smtClean="0"/>
              <a:pPr/>
              <a:t>110</a:t>
            </a:fld>
            <a:endParaRPr lang="en-US" dirty="0"/>
          </a:p>
        </p:txBody>
      </p:sp>
      <p:sp>
        <p:nvSpPr>
          <p:cNvPr id="4" name="Date Placeholder 3"/>
          <p:cNvSpPr>
            <a:spLocks noGrp="1"/>
          </p:cNvSpPr>
          <p:nvPr>
            <p:ph type="dt" sz="half" idx="4294967295"/>
          </p:nvPr>
        </p:nvSpPr>
        <p:spPr>
          <a:xfrm>
            <a:off x="0" y="4772025"/>
            <a:ext cx="2133600" cy="273050"/>
          </a:xfrm>
        </p:spPr>
        <p:txBody>
          <a:bodyPr/>
          <a:lstStyle/>
          <a:p>
            <a:fld id="{B4BFD808-6B56-4447-9401-2398D08EE3C0}" type="datetime1">
              <a:rPr lang="en-US" smtClean="0"/>
              <a:pPr/>
              <a:t>10/19/2021</a:t>
            </a:fld>
            <a:endParaRPr lang="en-US" dirty="0"/>
          </a:p>
        </p:txBody>
      </p:sp>
      <p:grpSp>
        <p:nvGrpSpPr>
          <p:cNvPr id="17" name="Group 16"/>
          <p:cNvGrpSpPr/>
          <p:nvPr/>
        </p:nvGrpSpPr>
        <p:grpSpPr>
          <a:xfrm>
            <a:off x="315705" y="1021359"/>
            <a:ext cx="3799095" cy="3441580"/>
            <a:chOff x="364142" y="1721024"/>
            <a:chExt cx="4188052" cy="3792536"/>
          </a:xfrm>
        </p:grpSpPr>
        <p:pic>
          <p:nvPicPr>
            <p:cNvPr id="8" name="Picture 7"/>
            <p:cNvPicPr/>
            <p:nvPr/>
          </p:nvPicPr>
          <p:blipFill>
            <a:blip r:embed="rId2"/>
            <a:stretch>
              <a:fillRect/>
            </a:stretch>
          </p:blipFill>
          <p:spPr>
            <a:xfrm>
              <a:off x="364142" y="1721024"/>
              <a:ext cx="4188052" cy="3792536"/>
            </a:xfrm>
            <a:prstGeom prst="rect">
              <a:avLst/>
            </a:prstGeom>
          </p:spPr>
        </p:pic>
        <p:sp>
          <p:nvSpPr>
            <p:cNvPr id="9" name="Rectangle 8"/>
            <p:cNvSpPr>
              <a:spLocks noChangeArrowheads="1"/>
            </p:cNvSpPr>
            <p:nvPr/>
          </p:nvSpPr>
          <p:spPr bwMode="auto">
            <a:xfrm>
              <a:off x="506173" y="2681454"/>
              <a:ext cx="2424641" cy="1744781"/>
            </a:xfrm>
            <a:prstGeom prst="rect">
              <a:avLst/>
            </a:prstGeom>
            <a:noFill/>
            <a:ln w="2857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endParaRPr lang="en-GB"/>
            </a:p>
          </p:txBody>
        </p:sp>
        <p:sp>
          <p:nvSpPr>
            <p:cNvPr id="10" name="Text Box 15"/>
            <p:cNvSpPr txBox="1">
              <a:spLocks noChangeArrowheads="1"/>
            </p:cNvSpPr>
            <p:nvPr/>
          </p:nvSpPr>
          <p:spPr bwMode="auto">
            <a:xfrm>
              <a:off x="2662624" y="2755896"/>
              <a:ext cx="238125"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a:lnSpc>
                  <a:spcPct val="110000"/>
                </a:lnSpc>
                <a:spcAft>
                  <a:spcPts val="0"/>
                </a:spcAft>
              </a:pPr>
              <a:r>
                <a:rPr lang="en-GB" sz="1000" dirty="0">
                  <a:solidFill>
                    <a:srgbClr val="FF0000"/>
                  </a:solidFill>
                  <a:effectLst/>
                  <a:latin typeface="Tahoma" panose="020B0604030504040204" pitchFamily="34" charset="0"/>
                  <a:ea typeface="Times New Roman" panose="02020603050405020304" pitchFamily="18" charset="0"/>
                  <a:cs typeface="Times New Roman" panose="02020603050405020304" pitchFamily="18" charset="0"/>
                </a:rPr>
                <a:t>2</a:t>
              </a:r>
              <a:endParaRPr lang="en-GB" sz="1000" dirty="0">
                <a:effectLst/>
                <a:latin typeface="Tahoma" panose="020B0604030504040204" pitchFamily="34" charset="0"/>
                <a:ea typeface="Times New Roman" panose="02020603050405020304" pitchFamily="18" charset="0"/>
                <a:cs typeface="Times New Roman" panose="02020603050405020304" pitchFamily="18" charset="0"/>
              </a:endParaRPr>
            </a:p>
          </p:txBody>
        </p:sp>
        <p:sp>
          <p:nvSpPr>
            <p:cNvPr id="11" name="Rectangle 10"/>
            <p:cNvSpPr>
              <a:spLocks noChangeArrowheads="1"/>
            </p:cNvSpPr>
            <p:nvPr/>
          </p:nvSpPr>
          <p:spPr bwMode="auto">
            <a:xfrm>
              <a:off x="511518" y="4655820"/>
              <a:ext cx="2389231" cy="299398"/>
            </a:xfrm>
            <a:prstGeom prst="rect">
              <a:avLst/>
            </a:prstGeom>
            <a:noFill/>
            <a:ln w="2857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endParaRPr lang="en-GB"/>
            </a:p>
          </p:txBody>
        </p:sp>
        <p:sp>
          <p:nvSpPr>
            <p:cNvPr id="12" name="Rectangle 11"/>
            <p:cNvSpPr>
              <a:spLocks noChangeArrowheads="1"/>
            </p:cNvSpPr>
            <p:nvPr/>
          </p:nvSpPr>
          <p:spPr bwMode="auto">
            <a:xfrm>
              <a:off x="523028" y="2355989"/>
              <a:ext cx="3554130" cy="267367"/>
            </a:xfrm>
            <a:prstGeom prst="rect">
              <a:avLst/>
            </a:prstGeom>
            <a:noFill/>
            <a:ln w="2857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endParaRPr lang="en-GB"/>
            </a:p>
          </p:txBody>
        </p:sp>
        <p:sp>
          <p:nvSpPr>
            <p:cNvPr id="13" name="Text Box 19"/>
            <p:cNvSpPr txBox="1">
              <a:spLocks noChangeArrowheads="1"/>
            </p:cNvSpPr>
            <p:nvPr/>
          </p:nvSpPr>
          <p:spPr bwMode="auto">
            <a:xfrm>
              <a:off x="4077158" y="2315621"/>
              <a:ext cx="238125"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a:lnSpc>
                  <a:spcPct val="110000"/>
                </a:lnSpc>
                <a:spcAft>
                  <a:spcPts val="0"/>
                </a:spcAft>
              </a:pPr>
              <a:r>
                <a:rPr lang="en-GB" sz="1000">
                  <a:solidFill>
                    <a:srgbClr val="FF0000"/>
                  </a:solidFill>
                  <a:effectLst/>
                  <a:latin typeface="Tahoma" panose="020B0604030504040204" pitchFamily="34" charset="0"/>
                  <a:ea typeface="Times New Roman" panose="02020603050405020304" pitchFamily="18" charset="0"/>
                  <a:cs typeface="Times New Roman" panose="02020603050405020304" pitchFamily="18" charset="0"/>
                </a:rPr>
                <a:t>1</a:t>
              </a:r>
              <a:endParaRPr lang="en-GB" sz="1000">
                <a:effectLst/>
                <a:latin typeface="Tahoma" panose="020B0604030504040204" pitchFamily="34" charset="0"/>
                <a:ea typeface="Times New Roman" panose="02020603050405020304" pitchFamily="18" charset="0"/>
                <a:cs typeface="Times New Roman" panose="02020603050405020304" pitchFamily="18" charset="0"/>
              </a:endParaRPr>
            </a:p>
          </p:txBody>
        </p:sp>
        <p:sp>
          <p:nvSpPr>
            <p:cNvPr id="14" name="Text Box 17"/>
            <p:cNvSpPr txBox="1">
              <a:spLocks noChangeArrowheads="1"/>
            </p:cNvSpPr>
            <p:nvPr/>
          </p:nvSpPr>
          <p:spPr bwMode="auto">
            <a:xfrm>
              <a:off x="418919" y="4464091"/>
              <a:ext cx="238125"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a:lnSpc>
                  <a:spcPct val="110000"/>
                </a:lnSpc>
                <a:spcAft>
                  <a:spcPts val="0"/>
                </a:spcAft>
              </a:pPr>
              <a:r>
                <a:rPr lang="en-GB" sz="1000" dirty="0">
                  <a:solidFill>
                    <a:srgbClr val="FF0000"/>
                  </a:solidFill>
                  <a:effectLst/>
                  <a:latin typeface="Tahoma" panose="020B0604030504040204" pitchFamily="34" charset="0"/>
                  <a:ea typeface="Times New Roman" panose="02020603050405020304" pitchFamily="18" charset="0"/>
                  <a:cs typeface="Times New Roman" panose="02020603050405020304" pitchFamily="18" charset="0"/>
                </a:rPr>
                <a:t>3</a:t>
              </a:r>
              <a:endParaRPr lang="en-GB" sz="1000" dirty="0">
                <a:effectLst/>
                <a:latin typeface="Tahoma" panose="020B0604030504040204" pitchFamily="34" charset="0"/>
                <a:ea typeface="Times New Roman" panose="02020603050405020304" pitchFamily="18" charset="0"/>
                <a:cs typeface="Times New Roman" panose="02020603050405020304" pitchFamily="18" charset="0"/>
              </a:endParaRPr>
            </a:p>
          </p:txBody>
        </p:sp>
        <p:sp>
          <p:nvSpPr>
            <p:cNvPr id="15" name="Rectangle 14"/>
            <p:cNvSpPr>
              <a:spLocks noChangeArrowheads="1"/>
            </p:cNvSpPr>
            <p:nvPr/>
          </p:nvSpPr>
          <p:spPr bwMode="auto">
            <a:xfrm>
              <a:off x="2979609" y="2674139"/>
              <a:ext cx="1335673" cy="1752096"/>
            </a:xfrm>
            <a:prstGeom prst="rect">
              <a:avLst/>
            </a:prstGeom>
            <a:noFill/>
            <a:ln w="2857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endParaRPr lang="en-GB"/>
            </a:p>
          </p:txBody>
        </p:sp>
        <p:sp>
          <p:nvSpPr>
            <p:cNvPr id="16" name="Text Box 21"/>
            <p:cNvSpPr txBox="1">
              <a:spLocks noChangeArrowheads="1"/>
            </p:cNvSpPr>
            <p:nvPr/>
          </p:nvSpPr>
          <p:spPr bwMode="auto">
            <a:xfrm>
              <a:off x="4108389" y="2652243"/>
              <a:ext cx="238125"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a:lnSpc>
                  <a:spcPct val="110000"/>
                </a:lnSpc>
                <a:spcAft>
                  <a:spcPts val="0"/>
                </a:spcAft>
              </a:pPr>
              <a:r>
                <a:rPr lang="en-GB" sz="1000" dirty="0">
                  <a:solidFill>
                    <a:srgbClr val="FF0000"/>
                  </a:solidFill>
                  <a:effectLst/>
                  <a:latin typeface="Tahoma" panose="020B0604030504040204" pitchFamily="34" charset="0"/>
                  <a:ea typeface="Times New Roman" panose="02020603050405020304" pitchFamily="18" charset="0"/>
                  <a:cs typeface="Times New Roman" panose="02020603050405020304" pitchFamily="18" charset="0"/>
                </a:rPr>
                <a:t>4</a:t>
              </a:r>
              <a:endParaRPr lang="en-GB" sz="1000" dirty="0">
                <a:effectLst/>
                <a:latin typeface="Tahoma" panose="020B0604030504040204" pitchFamily="34" charset="0"/>
                <a:ea typeface="Times New Roman" panose="02020603050405020304" pitchFamily="18" charset="0"/>
                <a:cs typeface="Times New Roman" panose="02020603050405020304" pitchFamily="18" charset="0"/>
              </a:endParaRPr>
            </a:p>
          </p:txBody>
        </p:sp>
      </p:grpSp>
    </p:spTree>
    <p:extLst>
      <p:ext uri="{BB962C8B-B14F-4D97-AF65-F5344CB8AC3E}">
        <p14:creationId xmlns:p14="http://schemas.microsoft.com/office/powerpoint/2010/main" val="1335643288"/>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UNICOS Relay </a:t>
            </a:r>
            <a:r>
              <a:rPr lang="en-US" dirty="0" err="1"/>
              <a:t>Autotuner</a:t>
            </a:r>
            <a:endParaRPr lang="en-GB" dirty="0"/>
          </a:p>
        </p:txBody>
      </p:sp>
      <p:sp>
        <p:nvSpPr>
          <p:cNvPr id="4" name="Content Placeholder 3"/>
          <p:cNvSpPr>
            <a:spLocks noGrp="1"/>
          </p:cNvSpPr>
          <p:nvPr>
            <p:ph sz="half" idx="2"/>
          </p:nvPr>
        </p:nvSpPr>
        <p:spPr/>
        <p:txBody>
          <a:bodyPr>
            <a:normAutofit fontScale="92500"/>
          </a:bodyPr>
          <a:lstStyle/>
          <a:p>
            <a:r>
              <a:rPr lang="en-US" dirty="0"/>
              <a:t>Popup opens.  Observe that we get a nice square wave with fairly constant period. </a:t>
            </a:r>
          </a:p>
          <a:p>
            <a:r>
              <a:rPr lang="en-US" dirty="0"/>
              <a:t>After the given number of cycles, it will stop automatically</a:t>
            </a:r>
            <a:endParaRPr lang="en-GB" dirty="0"/>
          </a:p>
        </p:txBody>
      </p:sp>
      <p:sp>
        <p:nvSpPr>
          <p:cNvPr id="5" name="Date Placeholder 4"/>
          <p:cNvSpPr>
            <a:spLocks noGrp="1"/>
          </p:cNvSpPr>
          <p:nvPr>
            <p:ph type="dt" sz="half" idx="10"/>
          </p:nvPr>
        </p:nvSpPr>
        <p:spPr/>
        <p:txBody>
          <a:bodyPr/>
          <a:lstStyle/>
          <a:p>
            <a:fld id="{B4BFD808-6B56-4447-9401-2398D08EE3C0}" type="datetime1">
              <a:rPr lang="en-US" smtClean="0"/>
              <a:pPr/>
              <a:t>10/19/2021</a:t>
            </a:fld>
            <a:endParaRPr lang="en-US" dirty="0"/>
          </a:p>
        </p:txBody>
      </p:sp>
      <p:sp>
        <p:nvSpPr>
          <p:cNvPr id="6" name="Footer Placeholder 5"/>
          <p:cNvSpPr>
            <a:spLocks noGrp="1"/>
          </p:cNvSpPr>
          <p:nvPr>
            <p:ph type="ftr" sz="quarter" idx="3"/>
          </p:nvPr>
        </p:nvSpPr>
        <p:spPr/>
        <p:txBody>
          <a:bodyPr/>
          <a:lstStyle/>
          <a:p>
            <a:r>
              <a:rPr lang="en-US"/>
              <a:t>Document reference</a:t>
            </a:r>
            <a:endParaRPr lang="en-US" dirty="0"/>
          </a:p>
        </p:txBody>
      </p:sp>
      <p:sp>
        <p:nvSpPr>
          <p:cNvPr id="7" name="Slide Number Placeholder 6"/>
          <p:cNvSpPr>
            <a:spLocks noGrp="1"/>
          </p:cNvSpPr>
          <p:nvPr>
            <p:ph type="sldNum" sz="quarter" idx="4"/>
          </p:nvPr>
        </p:nvSpPr>
        <p:spPr/>
        <p:txBody>
          <a:bodyPr/>
          <a:lstStyle/>
          <a:p>
            <a:fld id="{17918391-D411-FE40-AAD7-861AE5233E0E}" type="slidenum">
              <a:rPr lang="en-US" smtClean="0"/>
              <a:pPr/>
              <a:t>111</a:t>
            </a:fld>
            <a:endParaRPr lang="en-US" dirty="0"/>
          </a:p>
        </p:txBody>
      </p:sp>
      <p:pic>
        <p:nvPicPr>
          <p:cNvPr id="8" name="Picture 730"/>
          <p:cNvPicPr>
            <a:picLocks noGrp="1" noChangeAspect="1" noChangeArrowheads="1"/>
          </p:cNvPicPr>
          <p:nvPr>
            <p:ph sz="half" idx="1"/>
          </p:nvPr>
        </p:nvPicPr>
        <p:blipFill>
          <a:blip r:embed="rId2" cstate="email">
            <a:extLst>
              <a:ext uri="{28A0092B-C50C-407E-A947-70E740481C1C}">
                <a14:useLocalDpi xmlns:a14="http://schemas.microsoft.com/office/drawing/2010/main" val="0"/>
              </a:ext>
            </a:extLst>
          </a:blip>
          <a:srcRect/>
          <a:stretch>
            <a:fillRect/>
          </a:stretch>
        </p:blipFill>
        <p:spPr bwMode="auto">
          <a:xfrm>
            <a:off x="644487" y="1200150"/>
            <a:ext cx="3283026" cy="32623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7553319"/>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UNICOS Relay </a:t>
            </a:r>
            <a:r>
              <a:rPr lang="en-US" dirty="0" err="1"/>
              <a:t>Autotuner</a:t>
            </a:r>
            <a:endParaRPr lang="en-GB" dirty="0"/>
          </a:p>
        </p:txBody>
      </p:sp>
      <p:sp>
        <p:nvSpPr>
          <p:cNvPr id="18" name="Content Placeholder 17"/>
          <p:cNvSpPr>
            <a:spLocks noGrp="1"/>
          </p:cNvSpPr>
          <p:nvPr>
            <p:ph sz="half" idx="1"/>
          </p:nvPr>
        </p:nvSpPr>
        <p:spPr/>
        <p:txBody>
          <a:bodyPr>
            <a:normAutofit fontScale="92500"/>
          </a:bodyPr>
          <a:lstStyle/>
          <a:p>
            <a:endParaRPr lang="en-GB"/>
          </a:p>
        </p:txBody>
      </p:sp>
      <p:sp>
        <p:nvSpPr>
          <p:cNvPr id="19" name="Content Placeholder 18"/>
          <p:cNvSpPr>
            <a:spLocks noGrp="1"/>
          </p:cNvSpPr>
          <p:nvPr>
            <p:ph sz="half" idx="2"/>
          </p:nvPr>
        </p:nvSpPr>
        <p:spPr/>
        <p:txBody>
          <a:bodyPr>
            <a:normAutofit fontScale="92500"/>
          </a:bodyPr>
          <a:lstStyle/>
          <a:p>
            <a:r>
              <a:rPr lang="en-US" dirty="0"/>
              <a:t>Ziegler-Nichols tuning rules are applied internally. There is no user parameter</a:t>
            </a:r>
          </a:p>
          <a:p>
            <a:r>
              <a:rPr lang="en-US" dirty="0"/>
              <a:t>Results are displayed (4) and we can choose to apply the new parameters</a:t>
            </a:r>
            <a:endParaRPr lang="en-GB" dirty="0"/>
          </a:p>
        </p:txBody>
      </p:sp>
      <p:sp>
        <p:nvSpPr>
          <p:cNvPr id="5" name="Footer Placeholder 4"/>
          <p:cNvSpPr>
            <a:spLocks noGrp="1"/>
          </p:cNvSpPr>
          <p:nvPr>
            <p:ph type="ftr" sz="quarter" idx="3"/>
          </p:nvPr>
        </p:nvSpPr>
        <p:spPr/>
        <p:txBody>
          <a:bodyPr/>
          <a:lstStyle/>
          <a:p>
            <a:r>
              <a:rPr lang="en-US"/>
              <a:t>Document reference</a:t>
            </a:r>
            <a:endParaRPr lang="en-US" dirty="0"/>
          </a:p>
        </p:txBody>
      </p:sp>
      <p:sp>
        <p:nvSpPr>
          <p:cNvPr id="6" name="Slide Number Placeholder 5"/>
          <p:cNvSpPr>
            <a:spLocks noGrp="1"/>
          </p:cNvSpPr>
          <p:nvPr>
            <p:ph type="sldNum" sz="quarter" idx="4"/>
          </p:nvPr>
        </p:nvSpPr>
        <p:spPr/>
        <p:txBody>
          <a:bodyPr/>
          <a:lstStyle/>
          <a:p>
            <a:fld id="{17918391-D411-FE40-AAD7-861AE5233E0E}" type="slidenum">
              <a:rPr lang="en-US" smtClean="0"/>
              <a:pPr/>
              <a:t>112</a:t>
            </a:fld>
            <a:endParaRPr lang="en-US" dirty="0"/>
          </a:p>
        </p:txBody>
      </p:sp>
      <p:sp>
        <p:nvSpPr>
          <p:cNvPr id="4" name="Date Placeholder 3"/>
          <p:cNvSpPr>
            <a:spLocks noGrp="1"/>
          </p:cNvSpPr>
          <p:nvPr>
            <p:ph type="dt" sz="half" idx="4294967295"/>
          </p:nvPr>
        </p:nvSpPr>
        <p:spPr>
          <a:xfrm>
            <a:off x="0" y="4772025"/>
            <a:ext cx="2133600" cy="273050"/>
          </a:xfrm>
        </p:spPr>
        <p:txBody>
          <a:bodyPr/>
          <a:lstStyle/>
          <a:p>
            <a:fld id="{B4BFD808-6B56-4447-9401-2398D08EE3C0}" type="datetime1">
              <a:rPr lang="en-US" smtClean="0"/>
              <a:pPr/>
              <a:t>10/19/2021</a:t>
            </a:fld>
            <a:endParaRPr lang="en-US" dirty="0"/>
          </a:p>
        </p:txBody>
      </p:sp>
      <p:grpSp>
        <p:nvGrpSpPr>
          <p:cNvPr id="17" name="Group 16"/>
          <p:cNvGrpSpPr/>
          <p:nvPr/>
        </p:nvGrpSpPr>
        <p:grpSpPr>
          <a:xfrm>
            <a:off x="315705" y="1021359"/>
            <a:ext cx="3799095" cy="3441580"/>
            <a:chOff x="364142" y="1721024"/>
            <a:chExt cx="4188052" cy="3792536"/>
          </a:xfrm>
        </p:grpSpPr>
        <p:pic>
          <p:nvPicPr>
            <p:cNvPr id="8" name="Picture 7"/>
            <p:cNvPicPr/>
            <p:nvPr/>
          </p:nvPicPr>
          <p:blipFill>
            <a:blip r:embed="rId2"/>
            <a:stretch>
              <a:fillRect/>
            </a:stretch>
          </p:blipFill>
          <p:spPr>
            <a:xfrm>
              <a:off x="364142" y="1721024"/>
              <a:ext cx="4188052" cy="3792536"/>
            </a:xfrm>
            <a:prstGeom prst="rect">
              <a:avLst/>
            </a:prstGeom>
          </p:spPr>
        </p:pic>
        <p:sp>
          <p:nvSpPr>
            <p:cNvPr id="9" name="Rectangle 8"/>
            <p:cNvSpPr>
              <a:spLocks noChangeArrowheads="1"/>
            </p:cNvSpPr>
            <p:nvPr/>
          </p:nvSpPr>
          <p:spPr bwMode="auto">
            <a:xfrm>
              <a:off x="506173" y="2681454"/>
              <a:ext cx="2424641" cy="1744781"/>
            </a:xfrm>
            <a:prstGeom prst="rect">
              <a:avLst/>
            </a:prstGeom>
            <a:noFill/>
            <a:ln w="2857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endParaRPr lang="en-GB"/>
            </a:p>
          </p:txBody>
        </p:sp>
        <p:sp>
          <p:nvSpPr>
            <p:cNvPr id="10" name="Text Box 15"/>
            <p:cNvSpPr txBox="1">
              <a:spLocks noChangeArrowheads="1"/>
            </p:cNvSpPr>
            <p:nvPr/>
          </p:nvSpPr>
          <p:spPr bwMode="auto">
            <a:xfrm>
              <a:off x="2662624" y="2755896"/>
              <a:ext cx="238125"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a:lnSpc>
                  <a:spcPct val="110000"/>
                </a:lnSpc>
                <a:spcAft>
                  <a:spcPts val="0"/>
                </a:spcAft>
              </a:pPr>
              <a:r>
                <a:rPr lang="en-GB" sz="1000" dirty="0">
                  <a:solidFill>
                    <a:srgbClr val="FF0000"/>
                  </a:solidFill>
                  <a:effectLst/>
                  <a:latin typeface="Tahoma" panose="020B0604030504040204" pitchFamily="34" charset="0"/>
                  <a:ea typeface="Times New Roman" panose="02020603050405020304" pitchFamily="18" charset="0"/>
                  <a:cs typeface="Times New Roman" panose="02020603050405020304" pitchFamily="18" charset="0"/>
                </a:rPr>
                <a:t>2</a:t>
              </a:r>
              <a:endParaRPr lang="en-GB" sz="1000" dirty="0">
                <a:effectLst/>
                <a:latin typeface="Tahoma" panose="020B0604030504040204" pitchFamily="34" charset="0"/>
                <a:ea typeface="Times New Roman" panose="02020603050405020304" pitchFamily="18" charset="0"/>
                <a:cs typeface="Times New Roman" panose="02020603050405020304" pitchFamily="18" charset="0"/>
              </a:endParaRPr>
            </a:p>
          </p:txBody>
        </p:sp>
        <p:sp>
          <p:nvSpPr>
            <p:cNvPr id="11" name="Rectangle 10"/>
            <p:cNvSpPr>
              <a:spLocks noChangeArrowheads="1"/>
            </p:cNvSpPr>
            <p:nvPr/>
          </p:nvSpPr>
          <p:spPr bwMode="auto">
            <a:xfrm>
              <a:off x="511518" y="4655820"/>
              <a:ext cx="2389231" cy="299398"/>
            </a:xfrm>
            <a:prstGeom prst="rect">
              <a:avLst/>
            </a:prstGeom>
            <a:noFill/>
            <a:ln w="2857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endParaRPr lang="en-GB"/>
            </a:p>
          </p:txBody>
        </p:sp>
        <p:sp>
          <p:nvSpPr>
            <p:cNvPr id="12" name="Rectangle 11"/>
            <p:cNvSpPr>
              <a:spLocks noChangeArrowheads="1"/>
            </p:cNvSpPr>
            <p:nvPr/>
          </p:nvSpPr>
          <p:spPr bwMode="auto">
            <a:xfrm>
              <a:off x="523028" y="2355989"/>
              <a:ext cx="3554130" cy="267367"/>
            </a:xfrm>
            <a:prstGeom prst="rect">
              <a:avLst/>
            </a:prstGeom>
            <a:noFill/>
            <a:ln w="2857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endParaRPr lang="en-GB"/>
            </a:p>
          </p:txBody>
        </p:sp>
        <p:sp>
          <p:nvSpPr>
            <p:cNvPr id="13" name="Text Box 19"/>
            <p:cNvSpPr txBox="1">
              <a:spLocks noChangeArrowheads="1"/>
            </p:cNvSpPr>
            <p:nvPr/>
          </p:nvSpPr>
          <p:spPr bwMode="auto">
            <a:xfrm>
              <a:off x="4077158" y="2315621"/>
              <a:ext cx="238125"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a:lnSpc>
                  <a:spcPct val="110000"/>
                </a:lnSpc>
                <a:spcAft>
                  <a:spcPts val="0"/>
                </a:spcAft>
              </a:pPr>
              <a:r>
                <a:rPr lang="en-GB" sz="1000">
                  <a:solidFill>
                    <a:srgbClr val="FF0000"/>
                  </a:solidFill>
                  <a:effectLst/>
                  <a:latin typeface="Tahoma" panose="020B0604030504040204" pitchFamily="34" charset="0"/>
                  <a:ea typeface="Times New Roman" panose="02020603050405020304" pitchFamily="18" charset="0"/>
                  <a:cs typeface="Times New Roman" panose="02020603050405020304" pitchFamily="18" charset="0"/>
                </a:rPr>
                <a:t>1</a:t>
              </a:r>
              <a:endParaRPr lang="en-GB" sz="1000">
                <a:effectLst/>
                <a:latin typeface="Tahoma" panose="020B0604030504040204" pitchFamily="34" charset="0"/>
                <a:ea typeface="Times New Roman" panose="02020603050405020304" pitchFamily="18" charset="0"/>
                <a:cs typeface="Times New Roman" panose="02020603050405020304" pitchFamily="18" charset="0"/>
              </a:endParaRPr>
            </a:p>
          </p:txBody>
        </p:sp>
        <p:sp>
          <p:nvSpPr>
            <p:cNvPr id="14" name="Text Box 17"/>
            <p:cNvSpPr txBox="1">
              <a:spLocks noChangeArrowheads="1"/>
            </p:cNvSpPr>
            <p:nvPr/>
          </p:nvSpPr>
          <p:spPr bwMode="auto">
            <a:xfrm>
              <a:off x="418919" y="4464091"/>
              <a:ext cx="238125"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a:lnSpc>
                  <a:spcPct val="110000"/>
                </a:lnSpc>
                <a:spcAft>
                  <a:spcPts val="0"/>
                </a:spcAft>
              </a:pPr>
              <a:r>
                <a:rPr lang="en-GB" sz="1000" dirty="0">
                  <a:solidFill>
                    <a:srgbClr val="FF0000"/>
                  </a:solidFill>
                  <a:effectLst/>
                  <a:latin typeface="Tahoma" panose="020B0604030504040204" pitchFamily="34" charset="0"/>
                  <a:ea typeface="Times New Roman" panose="02020603050405020304" pitchFamily="18" charset="0"/>
                  <a:cs typeface="Times New Roman" panose="02020603050405020304" pitchFamily="18" charset="0"/>
                </a:rPr>
                <a:t>3</a:t>
              </a:r>
              <a:endParaRPr lang="en-GB" sz="1000" dirty="0">
                <a:effectLst/>
                <a:latin typeface="Tahoma" panose="020B0604030504040204" pitchFamily="34" charset="0"/>
                <a:ea typeface="Times New Roman" panose="02020603050405020304" pitchFamily="18" charset="0"/>
                <a:cs typeface="Times New Roman" panose="02020603050405020304" pitchFamily="18" charset="0"/>
              </a:endParaRPr>
            </a:p>
          </p:txBody>
        </p:sp>
        <p:sp>
          <p:nvSpPr>
            <p:cNvPr id="15" name="Rectangle 14"/>
            <p:cNvSpPr>
              <a:spLocks noChangeArrowheads="1"/>
            </p:cNvSpPr>
            <p:nvPr/>
          </p:nvSpPr>
          <p:spPr bwMode="auto">
            <a:xfrm>
              <a:off x="2979609" y="2674139"/>
              <a:ext cx="1335673" cy="1752096"/>
            </a:xfrm>
            <a:prstGeom prst="rect">
              <a:avLst/>
            </a:prstGeom>
            <a:noFill/>
            <a:ln w="2857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endParaRPr lang="en-GB"/>
            </a:p>
          </p:txBody>
        </p:sp>
        <p:sp>
          <p:nvSpPr>
            <p:cNvPr id="16" name="Text Box 21"/>
            <p:cNvSpPr txBox="1">
              <a:spLocks noChangeArrowheads="1"/>
            </p:cNvSpPr>
            <p:nvPr/>
          </p:nvSpPr>
          <p:spPr bwMode="auto">
            <a:xfrm>
              <a:off x="4108389" y="2652243"/>
              <a:ext cx="238125"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a:lnSpc>
                  <a:spcPct val="110000"/>
                </a:lnSpc>
                <a:spcAft>
                  <a:spcPts val="0"/>
                </a:spcAft>
              </a:pPr>
              <a:r>
                <a:rPr lang="en-GB" sz="1000" dirty="0">
                  <a:solidFill>
                    <a:srgbClr val="FF0000"/>
                  </a:solidFill>
                  <a:effectLst/>
                  <a:latin typeface="Tahoma" panose="020B0604030504040204" pitchFamily="34" charset="0"/>
                  <a:ea typeface="Times New Roman" panose="02020603050405020304" pitchFamily="18" charset="0"/>
                  <a:cs typeface="Times New Roman" panose="02020603050405020304" pitchFamily="18" charset="0"/>
                </a:rPr>
                <a:t>4</a:t>
              </a:r>
              <a:endParaRPr lang="en-GB" sz="1000" dirty="0">
                <a:effectLst/>
                <a:latin typeface="Tahoma" panose="020B0604030504040204" pitchFamily="34" charset="0"/>
                <a:ea typeface="Times New Roman" panose="02020603050405020304" pitchFamily="18" charset="0"/>
                <a:cs typeface="Times New Roman" panose="02020603050405020304" pitchFamily="18" charset="0"/>
              </a:endParaRPr>
            </a:p>
          </p:txBody>
        </p:sp>
      </p:grpSp>
    </p:spTree>
    <p:extLst>
      <p:ext uri="{BB962C8B-B14F-4D97-AF65-F5344CB8AC3E}">
        <p14:creationId xmlns:p14="http://schemas.microsoft.com/office/powerpoint/2010/main" val="3653140918"/>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UNICOS Relay </a:t>
            </a:r>
            <a:r>
              <a:rPr lang="en-US" dirty="0" err="1"/>
              <a:t>Autotuner</a:t>
            </a:r>
            <a:endParaRPr lang="en-GB" dirty="0"/>
          </a:p>
        </p:txBody>
      </p:sp>
      <p:sp>
        <p:nvSpPr>
          <p:cNvPr id="9" name="Content Placeholder 8"/>
          <p:cNvSpPr>
            <a:spLocks noGrp="1"/>
          </p:cNvSpPr>
          <p:nvPr>
            <p:ph idx="1"/>
          </p:nvPr>
        </p:nvSpPr>
        <p:spPr/>
        <p:txBody>
          <a:bodyPr/>
          <a:lstStyle/>
          <a:p>
            <a:pPr marL="36576" indent="0">
              <a:buNone/>
            </a:pPr>
            <a:r>
              <a:rPr lang="en-US" dirty="0"/>
              <a:t>Practical notes:</a:t>
            </a:r>
          </a:p>
          <a:p>
            <a:r>
              <a:rPr lang="en-US" dirty="0"/>
              <a:t>The experiment begins by checking for steady state. It may take some time before the relay cycles start</a:t>
            </a:r>
          </a:p>
          <a:p>
            <a:r>
              <a:rPr lang="en-US" dirty="0"/>
              <a:t>If the experiment starts far from steady state, it can cause problems</a:t>
            </a:r>
            <a:endParaRPr lang="en-GB" dirty="0"/>
          </a:p>
        </p:txBody>
      </p:sp>
      <p:sp>
        <p:nvSpPr>
          <p:cNvPr id="5" name="Date Placeholder 4"/>
          <p:cNvSpPr>
            <a:spLocks noGrp="1"/>
          </p:cNvSpPr>
          <p:nvPr>
            <p:ph type="dt" sz="half" idx="2"/>
          </p:nvPr>
        </p:nvSpPr>
        <p:spPr/>
        <p:txBody>
          <a:bodyPr/>
          <a:lstStyle/>
          <a:p>
            <a:fld id="{B4BFD808-6B56-4447-9401-2398D08EE3C0}" type="datetime1">
              <a:rPr lang="en-US" smtClean="0"/>
              <a:pPr/>
              <a:t>10/19/2021</a:t>
            </a:fld>
            <a:endParaRPr lang="en-US" dirty="0"/>
          </a:p>
        </p:txBody>
      </p:sp>
      <p:sp>
        <p:nvSpPr>
          <p:cNvPr id="6" name="Footer Placeholder 5"/>
          <p:cNvSpPr>
            <a:spLocks noGrp="1"/>
          </p:cNvSpPr>
          <p:nvPr>
            <p:ph type="ftr" sz="quarter" idx="3"/>
          </p:nvPr>
        </p:nvSpPr>
        <p:spPr/>
        <p:txBody>
          <a:bodyPr/>
          <a:lstStyle/>
          <a:p>
            <a:r>
              <a:rPr lang="en-US"/>
              <a:t>Document reference</a:t>
            </a:r>
            <a:endParaRPr lang="en-US" dirty="0"/>
          </a:p>
        </p:txBody>
      </p:sp>
      <p:sp>
        <p:nvSpPr>
          <p:cNvPr id="7" name="Slide Number Placeholder 6"/>
          <p:cNvSpPr>
            <a:spLocks noGrp="1"/>
          </p:cNvSpPr>
          <p:nvPr>
            <p:ph type="sldNum" sz="quarter" idx="4"/>
          </p:nvPr>
        </p:nvSpPr>
        <p:spPr/>
        <p:txBody>
          <a:bodyPr/>
          <a:lstStyle/>
          <a:p>
            <a:fld id="{17918391-D411-FE40-AAD7-861AE5233E0E}" type="slidenum">
              <a:rPr lang="en-US" smtClean="0"/>
              <a:pPr/>
              <a:t>113</a:t>
            </a:fld>
            <a:endParaRPr lang="en-US" dirty="0"/>
          </a:p>
        </p:txBody>
      </p:sp>
    </p:spTree>
    <p:extLst>
      <p:ext uri="{BB962C8B-B14F-4D97-AF65-F5344CB8AC3E}">
        <p14:creationId xmlns:p14="http://schemas.microsoft.com/office/powerpoint/2010/main" val="772135493"/>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Iterative Feedback Tuning</a:t>
            </a:r>
            <a:endParaRPr lang="en-GB" dirty="0"/>
          </a:p>
        </p:txBody>
      </p:sp>
      <p:sp>
        <p:nvSpPr>
          <p:cNvPr id="7" name="Content Placeholder 6"/>
          <p:cNvSpPr>
            <a:spLocks noGrp="1"/>
          </p:cNvSpPr>
          <p:nvPr>
            <p:ph sz="half" idx="1"/>
          </p:nvPr>
        </p:nvSpPr>
        <p:spPr/>
        <p:txBody>
          <a:bodyPr/>
          <a:lstStyle/>
          <a:p>
            <a:endParaRPr lang="en-GB" dirty="0"/>
          </a:p>
        </p:txBody>
      </p:sp>
      <p:sp>
        <p:nvSpPr>
          <p:cNvPr id="8" name="Content Placeholder 7"/>
          <p:cNvSpPr>
            <a:spLocks noGrp="1"/>
          </p:cNvSpPr>
          <p:nvPr>
            <p:ph sz="half" idx="2"/>
          </p:nvPr>
        </p:nvSpPr>
        <p:spPr/>
        <p:txBody>
          <a:bodyPr/>
          <a:lstStyle/>
          <a:p>
            <a:r>
              <a:rPr lang="en-US" dirty="0"/>
              <a:t>IFT tries to adjust the control parameters in order to minimize a cost function</a:t>
            </a:r>
          </a:p>
          <a:p>
            <a:r>
              <a:rPr lang="en-US" dirty="0"/>
              <a:t>We won’t look at it in detail here</a:t>
            </a:r>
          </a:p>
          <a:p>
            <a:pPr marL="36576" indent="0">
              <a:buNone/>
            </a:pPr>
            <a:endParaRPr lang="en-GB" dirty="0"/>
          </a:p>
        </p:txBody>
      </p:sp>
      <p:sp>
        <p:nvSpPr>
          <p:cNvPr id="5" name="Footer Placeholder 4"/>
          <p:cNvSpPr>
            <a:spLocks noGrp="1"/>
          </p:cNvSpPr>
          <p:nvPr>
            <p:ph type="ftr" sz="quarter" idx="3"/>
          </p:nvPr>
        </p:nvSpPr>
        <p:spPr/>
        <p:txBody>
          <a:bodyPr/>
          <a:lstStyle/>
          <a:p>
            <a:r>
              <a:rPr lang="en-US"/>
              <a:t>Document reference</a:t>
            </a:r>
            <a:endParaRPr lang="en-US" dirty="0"/>
          </a:p>
        </p:txBody>
      </p:sp>
      <p:sp>
        <p:nvSpPr>
          <p:cNvPr id="6" name="Slide Number Placeholder 5"/>
          <p:cNvSpPr>
            <a:spLocks noGrp="1"/>
          </p:cNvSpPr>
          <p:nvPr>
            <p:ph type="sldNum" sz="quarter" idx="4"/>
          </p:nvPr>
        </p:nvSpPr>
        <p:spPr/>
        <p:txBody>
          <a:bodyPr/>
          <a:lstStyle/>
          <a:p>
            <a:fld id="{17918391-D411-FE40-AAD7-861AE5233E0E}" type="slidenum">
              <a:rPr lang="en-US" smtClean="0"/>
              <a:pPr/>
              <a:t>114</a:t>
            </a:fld>
            <a:endParaRPr lang="en-US" dirty="0"/>
          </a:p>
        </p:txBody>
      </p:sp>
      <p:sp>
        <p:nvSpPr>
          <p:cNvPr id="4" name="Date Placeholder 3"/>
          <p:cNvSpPr>
            <a:spLocks noGrp="1"/>
          </p:cNvSpPr>
          <p:nvPr>
            <p:ph type="dt" sz="half" idx="4294967295"/>
          </p:nvPr>
        </p:nvSpPr>
        <p:spPr>
          <a:xfrm>
            <a:off x="0" y="4772025"/>
            <a:ext cx="2133600" cy="273050"/>
          </a:xfrm>
        </p:spPr>
        <p:txBody>
          <a:bodyPr/>
          <a:lstStyle/>
          <a:p>
            <a:fld id="{B4BFD808-6B56-4447-9401-2398D08EE3C0}" type="datetime1">
              <a:rPr lang="en-US" smtClean="0"/>
              <a:pPr/>
              <a:t>10/19/2021</a:t>
            </a:fld>
            <a:endParaRPr lang="en-US" dirty="0"/>
          </a:p>
        </p:txBody>
      </p:sp>
      <p:grpSp>
        <p:nvGrpSpPr>
          <p:cNvPr id="18" name="Group 17"/>
          <p:cNvGrpSpPr/>
          <p:nvPr/>
        </p:nvGrpSpPr>
        <p:grpSpPr>
          <a:xfrm>
            <a:off x="419956" y="1142820"/>
            <a:ext cx="3732087" cy="3320119"/>
            <a:chOff x="128510" y="1606550"/>
            <a:chExt cx="4440315" cy="4000680"/>
          </a:xfrm>
        </p:grpSpPr>
        <p:pic>
          <p:nvPicPr>
            <p:cNvPr id="9" name="Picture 6"/>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28510" y="1606550"/>
              <a:ext cx="4440315" cy="4000680"/>
            </a:xfrm>
            <a:prstGeom prst="rect">
              <a:avLst/>
            </a:prstGeom>
            <a:noFill/>
            <a:ln w="28575">
              <a:solidFill>
                <a:schemeClr val="tx1"/>
              </a:solidFill>
            </a:ln>
            <a:extLst>
              <a:ext uri="{909E8E84-426E-40DD-AFC4-6F175D3DCCD1}">
                <a14:hiddenFill xmlns:a14="http://schemas.microsoft.com/office/drawing/2010/main">
                  <a:solidFill>
                    <a:srgbClr val="FFFFFF"/>
                  </a:solidFill>
                </a14:hiddenFill>
              </a:ext>
            </a:extLst>
          </p:spPr>
        </p:pic>
        <p:sp>
          <p:nvSpPr>
            <p:cNvPr id="10" name="Rectangle 9"/>
            <p:cNvSpPr>
              <a:spLocks noChangeArrowheads="1"/>
            </p:cNvSpPr>
            <p:nvPr/>
          </p:nvSpPr>
          <p:spPr bwMode="auto">
            <a:xfrm>
              <a:off x="310514" y="2313940"/>
              <a:ext cx="3672205" cy="276860"/>
            </a:xfrm>
            <a:prstGeom prst="rect">
              <a:avLst/>
            </a:prstGeom>
            <a:noFill/>
            <a:ln w="2857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endParaRPr lang="en-GB"/>
            </a:p>
          </p:txBody>
        </p:sp>
        <p:sp>
          <p:nvSpPr>
            <p:cNvPr id="11" name="Text Box 41"/>
            <p:cNvSpPr txBox="1">
              <a:spLocks noChangeArrowheads="1"/>
            </p:cNvSpPr>
            <p:nvPr/>
          </p:nvSpPr>
          <p:spPr bwMode="auto">
            <a:xfrm>
              <a:off x="3995420" y="2359025"/>
              <a:ext cx="160338" cy="20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000" b="0" i="0" u="none" strike="noStrike" cap="none" normalizeH="0" baseline="0" dirty="0">
                  <a:ln>
                    <a:noFill/>
                  </a:ln>
                  <a:solidFill>
                    <a:srgbClr val="FF0000"/>
                  </a:solidFill>
                  <a:effectLst/>
                  <a:latin typeface="Tahoma" panose="020B0604030504040204" pitchFamily="34" charset="0"/>
                  <a:ea typeface="Times New Roman" panose="02020603050405020304" pitchFamily="18" charset="0"/>
                  <a:cs typeface="Tahoma" panose="020B0604030504040204" pitchFamily="34" charset="0"/>
                </a:rPr>
                <a:t>1</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12" name="Rectangle 11"/>
            <p:cNvSpPr>
              <a:spLocks noChangeArrowheads="1"/>
            </p:cNvSpPr>
            <p:nvPr/>
          </p:nvSpPr>
          <p:spPr bwMode="auto">
            <a:xfrm>
              <a:off x="316230" y="2637790"/>
              <a:ext cx="2931478" cy="1896110"/>
            </a:xfrm>
            <a:prstGeom prst="rect">
              <a:avLst/>
            </a:prstGeom>
            <a:noFill/>
            <a:ln w="2857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endParaRPr lang="en-GB"/>
            </a:p>
          </p:txBody>
        </p:sp>
        <p:sp>
          <p:nvSpPr>
            <p:cNvPr id="13" name="Text Box 43"/>
            <p:cNvSpPr txBox="1">
              <a:spLocks noChangeArrowheads="1"/>
            </p:cNvSpPr>
            <p:nvPr/>
          </p:nvSpPr>
          <p:spPr bwMode="auto">
            <a:xfrm>
              <a:off x="2957195" y="2679700"/>
              <a:ext cx="227013"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000" b="0" i="0" u="none" strike="noStrike" cap="none" normalizeH="0" baseline="0" dirty="0">
                  <a:ln>
                    <a:noFill/>
                  </a:ln>
                  <a:solidFill>
                    <a:srgbClr val="FF0000"/>
                  </a:solidFill>
                  <a:effectLst/>
                  <a:latin typeface="Tahoma" panose="020B0604030504040204" pitchFamily="34" charset="0"/>
                  <a:ea typeface="Times New Roman" panose="02020603050405020304" pitchFamily="18" charset="0"/>
                  <a:cs typeface="Tahoma" panose="020B0604030504040204" pitchFamily="34" charset="0"/>
                </a:rPr>
                <a:t>2</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14" name="Rectangle 13"/>
            <p:cNvSpPr>
              <a:spLocks noChangeArrowheads="1"/>
            </p:cNvSpPr>
            <p:nvPr/>
          </p:nvSpPr>
          <p:spPr bwMode="auto">
            <a:xfrm>
              <a:off x="278130" y="4730115"/>
              <a:ext cx="2821940" cy="259080"/>
            </a:xfrm>
            <a:prstGeom prst="rect">
              <a:avLst/>
            </a:prstGeom>
            <a:noFill/>
            <a:ln w="2857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endParaRPr lang="en-GB"/>
            </a:p>
          </p:txBody>
        </p:sp>
        <p:sp>
          <p:nvSpPr>
            <p:cNvPr id="15" name="Text Box 45"/>
            <p:cNvSpPr txBox="1">
              <a:spLocks noChangeArrowheads="1"/>
            </p:cNvSpPr>
            <p:nvPr/>
          </p:nvSpPr>
          <p:spPr bwMode="auto">
            <a:xfrm>
              <a:off x="2121655" y="4741090"/>
              <a:ext cx="227012"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000" b="0" i="0" u="none" strike="noStrike" cap="none" normalizeH="0" baseline="0" dirty="0">
                  <a:ln>
                    <a:noFill/>
                  </a:ln>
                  <a:solidFill>
                    <a:srgbClr val="FF0000"/>
                  </a:solidFill>
                  <a:effectLst/>
                  <a:latin typeface="Tahoma" panose="020B0604030504040204" pitchFamily="34" charset="0"/>
                  <a:ea typeface="Times New Roman" panose="02020603050405020304" pitchFamily="18" charset="0"/>
                  <a:cs typeface="Tahoma" panose="020B0604030504040204" pitchFamily="34" charset="0"/>
                </a:rPr>
                <a:t>3</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16" name="Rectangle 15"/>
            <p:cNvSpPr>
              <a:spLocks noChangeArrowheads="1"/>
            </p:cNvSpPr>
            <p:nvPr/>
          </p:nvSpPr>
          <p:spPr bwMode="auto">
            <a:xfrm>
              <a:off x="3245957" y="2627012"/>
              <a:ext cx="1127442" cy="1906888"/>
            </a:xfrm>
            <a:prstGeom prst="rect">
              <a:avLst/>
            </a:prstGeom>
            <a:noFill/>
            <a:ln w="2857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endParaRPr lang="en-GB"/>
            </a:p>
          </p:txBody>
        </p:sp>
        <p:sp>
          <p:nvSpPr>
            <p:cNvPr id="17" name="Text Box 47"/>
            <p:cNvSpPr txBox="1">
              <a:spLocks noChangeArrowheads="1"/>
            </p:cNvSpPr>
            <p:nvPr/>
          </p:nvSpPr>
          <p:spPr bwMode="auto">
            <a:xfrm>
              <a:off x="4185920" y="2640013"/>
              <a:ext cx="160338" cy="20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000" b="0" i="0" u="none" strike="noStrike" cap="none" normalizeH="0" baseline="0" dirty="0">
                  <a:ln>
                    <a:noFill/>
                  </a:ln>
                  <a:solidFill>
                    <a:srgbClr val="FF0000"/>
                  </a:solidFill>
                  <a:effectLst/>
                  <a:latin typeface="Tahoma" panose="020B0604030504040204" pitchFamily="34" charset="0"/>
                  <a:ea typeface="Times New Roman" panose="02020603050405020304" pitchFamily="18" charset="0"/>
                  <a:cs typeface="Tahoma" panose="020B0604030504040204" pitchFamily="34" charset="0"/>
                </a:rPr>
                <a:t>4</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grpSp>
    </p:spTree>
    <p:extLst>
      <p:ext uri="{BB962C8B-B14F-4D97-AF65-F5344CB8AC3E}">
        <p14:creationId xmlns:p14="http://schemas.microsoft.com/office/powerpoint/2010/main" val="2647019828"/>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Exercise: </a:t>
            </a:r>
            <a:r>
              <a:rPr lang="en-US" dirty="0" err="1"/>
              <a:t>Autotuning</a:t>
            </a:r>
            <a:r>
              <a:rPr lang="en-US" dirty="0"/>
              <a:t> in UNICOS</a:t>
            </a:r>
            <a:endParaRPr lang="en-GB" dirty="0"/>
          </a:p>
        </p:txBody>
      </p:sp>
      <p:pic>
        <p:nvPicPr>
          <p:cNvPr id="9" name="Content Placeholder 8"/>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457200" y="1567370"/>
            <a:ext cx="3657600" cy="2527873"/>
          </a:xfrm>
        </p:spPr>
      </p:pic>
      <p:sp>
        <p:nvSpPr>
          <p:cNvPr id="8" name="Content Placeholder 7"/>
          <p:cNvSpPr>
            <a:spLocks noGrp="1"/>
          </p:cNvSpPr>
          <p:nvPr>
            <p:ph sz="half" idx="2"/>
          </p:nvPr>
        </p:nvSpPr>
        <p:spPr/>
        <p:txBody>
          <a:bodyPr>
            <a:normAutofit fontScale="92500"/>
          </a:bodyPr>
          <a:lstStyle/>
          <a:p>
            <a:r>
              <a:rPr lang="en-US" dirty="0"/>
              <a:t>Let’s try out the SIMC and Relay methods</a:t>
            </a:r>
          </a:p>
          <a:p>
            <a:r>
              <a:rPr lang="en-US" dirty="0"/>
              <a:t>Compare the results to your results from manual tuning</a:t>
            </a:r>
          </a:p>
          <a:p>
            <a:r>
              <a:rPr lang="en-US" dirty="0"/>
              <a:t>Can you improve the </a:t>
            </a:r>
            <a:r>
              <a:rPr lang="en-US" dirty="0" err="1"/>
              <a:t>autotuning</a:t>
            </a:r>
            <a:r>
              <a:rPr lang="en-US" dirty="0"/>
              <a:t> results?</a:t>
            </a:r>
            <a:endParaRPr lang="en-GB" dirty="0"/>
          </a:p>
        </p:txBody>
      </p:sp>
      <p:sp>
        <p:nvSpPr>
          <p:cNvPr id="5" name="Footer Placeholder 4"/>
          <p:cNvSpPr>
            <a:spLocks noGrp="1"/>
          </p:cNvSpPr>
          <p:nvPr>
            <p:ph type="ftr" sz="quarter" idx="3"/>
          </p:nvPr>
        </p:nvSpPr>
        <p:spPr/>
        <p:txBody>
          <a:bodyPr/>
          <a:lstStyle/>
          <a:p>
            <a:r>
              <a:rPr lang="en-US"/>
              <a:t>Document reference</a:t>
            </a:r>
            <a:endParaRPr lang="en-US" dirty="0"/>
          </a:p>
        </p:txBody>
      </p:sp>
      <p:sp>
        <p:nvSpPr>
          <p:cNvPr id="6" name="Slide Number Placeholder 5"/>
          <p:cNvSpPr>
            <a:spLocks noGrp="1"/>
          </p:cNvSpPr>
          <p:nvPr>
            <p:ph type="sldNum" sz="quarter" idx="4"/>
          </p:nvPr>
        </p:nvSpPr>
        <p:spPr/>
        <p:txBody>
          <a:bodyPr/>
          <a:lstStyle/>
          <a:p>
            <a:fld id="{17918391-D411-FE40-AAD7-861AE5233E0E}" type="slidenum">
              <a:rPr lang="en-US" smtClean="0"/>
              <a:pPr/>
              <a:t>115</a:t>
            </a:fld>
            <a:endParaRPr lang="en-US" dirty="0"/>
          </a:p>
        </p:txBody>
      </p:sp>
      <p:sp>
        <p:nvSpPr>
          <p:cNvPr id="4" name="Date Placeholder 3"/>
          <p:cNvSpPr>
            <a:spLocks noGrp="1"/>
          </p:cNvSpPr>
          <p:nvPr>
            <p:ph type="dt" sz="half" idx="4294967295"/>
          </p:nvPr>
        </p:nvSpPr>
        <p:spPr>
          <a:xfrm>
            <a:off x="0" y="4772025"/>
            <a:ext cx="2133600" cy="273050"/>
          </a:xfrm>
        </p:spPr>
        <p:txBody>
          <a:bodyPr/>
          <a:lstStyle/>
          <a:p>
            <a:fld id="{B4BFD808-6B56-4447-9401-2398D08EE3C0}" type="datetime1">
              <a:rPr lang="en-US" smtClean="0"/>
              <a:pPr/>
              <a:t>10/19/2021</a:t>
            </a:fld>
            <a:endParaRPr lang="en-US" dirty="0"/>
          </a:p>
        </p:txBody>
      </p:sp>
    </p:spTree>
    <p:extLst>
      <p:ext uri="{BB962C8B-B14F-4D97-AF65-F5344CB8AC3E}">
        <p14:creationId xmlns:p14="http://schemas.microsoft.com/office/powerpoint/2010/main" val="224061041"/>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normAutofit fontScale="90000"/>
          </a:bodyPr>
          <a:lstStyle/>
          <a:p>
            <a:r>
              <a:rPr lang="en-US" dirty="0"/>
              <a:t>Thanks for your attention!</a:t>
            </a:r>
            <a:endParaRPr lang="en-GB" dirty="0"/>
          </a:p>
        </p:txBody>
      </p:sp>
      <p:sp>
        <p:nvSpPr>
          <p:cNvPr id="6" name="Footer Placeholder 5"/>
          <p:cNvSpPr>
            <a:spLocks noGrp="1"/>
          </p:cNvSpPr>
          <p:nvPr>
            <p:ph type="ftr" sz="quarter" idx="3"/>
          </p:nvPr>
        </p:nvSpPr>
        <p:spPr/>
        <p:txBody>
          <a:bodyPr/>
          <a:lstStyle/>
          <a:p>
            <a:r>
              <a:rPr lang="en-US"/>
              <a:t>Document reference</a:t>
            </a:r>
            <a:endParaRPr lang="en-US" dirty="0"/>
          </a:p>
        </p:txBody>
      </p:sp>
      <p:sp>
        <p:nvSpPr>
          <p:cNvPr id="7" name="Slide Number Placeholder 6"/>
          <p:cNvSpPr>
            <a:spLocks noGrp="1"/>
          </p:cNvSpPr>
          <p:nvPr>
            <p:ph type="sldNum" sz="quarter" idx="4"/>
          </p:nvPr>
        </p:nvSpPr>
        <p:spPr/>
        <p:txBody>
          <a:bodyPr/>
          <a:lstStyle/>
          <a:p>
            <a:fld id="{17918391-D411-FE40-AAD7-861AE5233E0E}" type="slidenum">
              <a:rPr lang="en-US" smtClean="0"/>
              <a:pPr/>
              <a:t>116</a:t>
            </a:fld>
            <a:endParaRPr lang="en-US" dirty="0"/>
          </a:p>
        </p:txBody>
      </p:sp>
      <p:sp>
        <p:nvSpPr>
          <p:cNvPr id="9" name="Text Placeholder 8"/>
          <p:cNvSpPr>
            <a:spLocks noGrp="1"/>
          </p:cNvSpPr>
          <p:nvPr>
            <p:ph type="body" idx="10"/>
          </p:nvPr>
        </p:nvSpPr>
        <p:spPr/>
        <p:txBody>
          <a:bodyPr/>
          <a:lstStyle/>
          <a:p>
            <a:endParaRPr lang="en-GB"/>
          </a:p>
        </p:txBody>
      </p:sp>
      <p:sp>
        <p:nvSpPr>
          <p:cNvPr id="5" name="Date Placeholder 4"/>
          <p:cNvSpPr>
            <a:spLocks noGrp="1"/>
          </p:cNvSpPr>
          <p:nvPr>
            <p:ph type="dt" sz="half" idx="4294967295"/>
          </p:nvPr>
        </p:nvSpPr>
        <p:spPr>
          <a:xfrm>
            <a:off x="0" y="4772025"/>
            <a:ext cx="2133600" cy="273050"/>
          </a:xfrm>
        </p:spPr>
        <p:txBody>
          <a:bodyPr/>
          <a:lstStyle/>
          <a:p>
            <a:fld id="{B4BFD808-6B56-4447-9401-2398D08EE3C0}" type="datetime1">
              <a:rPr lang="en-US" smtClean="0"/>
              <a:pPr/>
              <a:t>10/19/2021</a:t>
            </a:fld>
            <a:endParaRPr lang="en-US" dirty="0"/>
          </a:p>
        </p:txBody>
      </p:sp>
    </p:spTree>
    <p:extLst>
      <p:ext uri="{BB962C8B-B14F-4D97-AF65-F5344CB8AC3E}">
        <p14:creationId xmlns:p14="http://schemas.microsoft.com/office/powerpoint/2010/main" val="3338855745"/>
      </p:ext>
    </p:extLst>
  </p:cSld>
  <p:clrMapOvr>
    <a:masterClrMapping/>
  </p:clrMapOvr>
</p:sld>
</file>

<file path=ppt/theme/theme1.xml><?xml version="1.0" encoding="utf-8"?>
<a:theme xmlns:a="http://schemas.openxmlformats.org/drawingml/2006/main" name="CERNCorporate16-9">
  <a:themeElements>
    <a:clrScheme name="CERN 1">
      <a:dk1>
        <a:srgbClr val="0055A0"/>
      </a:dk1>
      <a:lt1>
        <a:sysClr val="window" lastClr="FFFFFF"/>
      </a:lt1>
      <a:dk2>
        <a:srgbClr val="0055A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Classique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chnic">
      <a:fillStyleLst>
        <a:solidFill>
          <a:schemeClr val="phClr"/>
        </a:solidFill>
        <a:gradFill rotWithShape="1">
          <a:gsLst>
            <a:gs pos="0">
              <a:schemeClr val="phClr">
                <a:tint val="1000"/>
              </a:schemeClr>
            </a:gs>
            <a:gs pos="68000">
              <a:schemeClr val="phClr">
                <a:tint val="77000"/>
              </a:schemeClr>
            </a:gs>
            <a:gs pos="81000">
              <a:schemeClr val="phClr">
                <a:tint val="79000"/>
              </a:schemeClr>
            </a:gs>
            <a:gs pos="86000">
              <a:schemeClr val="phClr">
                <a:tint val="73000"/>
              </a:schemeClr>
            </a:gs>
            <a:gs pos="100000">
              <a:schemeClr val="phClr">
                <a:tint val="35000"/>
              </a:schemeClr>
            </a:gs>
          </a:gsLst>
          <a:lin ang="5400000" scaled="1"/>
        </a:gradFill>
        <a:gradFill rotWithShape="1">
          <a:gsLst>
            <a:gs pos="0">
              <a:schemeClr val="phClr">
                <a:tint val="73000"/>
                <a:satMod val="150000"/>
              </a:schemeClr>
            </a:gs>
            <a:gs pos="25000">
              <a:schemeClr val="phClr">
                <a:tint val="96000"/>
                <a:shade val="80000"/>
                <a:satMod val="105000"/>
              </a:schemeClr>
            </a:gs>
            <a:gs pos="38000">
              <a:schemeClr val="phClr">
                <a:tint val="96000"/>
                <a:shade val="59000"/>
                <a:satMod val="120000"/>
              </a:schemeClr>
            </a:gs>
            <a:gs pos="55000">
              <a:schemeClr val="phClr">
                <a:shade val="57000"/>
                <a:satMod val="120000"/>
              </a:schemeClr>
            </a:gs>
            <a:gs pos="80000">
              <a:schemeClr val="phClr">
                <a:shade val="56000"/>
                <a:satMod val="145000"/>
              </a:schemeClr>
            </a:gs>
            <a:gs pos="88000">
              <a:schemeClr val="phClr">
                <a:shade val="63000"/>
                <a:satMod val="160000"/>
              </a:schemeClr>
            </a:gs>
            <a:gs pos="100000">
              <a:schemeClr val="phClr">
                <a:tint val="99555"/>
                <a:satMod val="155000"/>
              </a:schemeClr>
            </a:gs>
          </a:gsLst>
          <a:lin ang="5400000" scaled="1"/>
        </a:gradFill>
      </a:fillStyleLst>
      <a:lnStyleLst>
        <a:ln w="9525" cap="flat" cmpd="sng" algn="ctr">
          <a:solidFill>
            <a:schemeClr val="phClr">
              <a:shade val="60000"/>
              <a:satMod val="300000"/>
            </a:schemeClr>
          </a:solidFill>
          <a:prstDash val="solid"/>
        </a:ln>
        <a:ln w="19050" cap="flat" cmpd="sng" algn="ctr">
          <a:solidFill>
            <a:schemeClr val="phClr"/>
          </a:solidFill>
          <a:prstDash val="solid"/>
        </a:ln>
        <a:ln w="19050" cap="flat" cmpd="sng" algn="ctr">
          <a:solidFill>
            <a:schemeClr val="phClr"/>
          </a:solidFill>
          <a:prstDash val="solid"/>
        </a:ln>
      </a:lnStyleLst>
      <a:effectStyleLst>
        <a:effectStyle>
          <a:effectLst>
            <a:glow rad="63500">
              <a:schemeClr val="phClr">
                <a:tint val="30000"/>
                <a:shade val="95000"/>
                <a:satMod val="300000"/>
                <a:alpha val="50000"/>
              </a:schemeClr>
            </a:glow>
          </a:effectLst>
        </a:effectStyle>
        <a:effectStyle>
          <a:effectLst>
            <a:glow rad="70000">
              <a:schemeClr val="phClr">
                <a:tint val="30000"/>
                <a:shade val="95000"/>
                <a:satMod val="300000"/>
                <a:alpha val="50000"/>
              </a:schemeClr>
            </a:glow>
          </a:effectLst>
        </a:effectStyle>
        <a:effectStyle>
          <a:effectLst>
            <a:glow rad="76200">
              <a:schemeClr val="phClr">
                <a:tint val="30000"/>
                <a:shade val="95000"/>
                <a:satMod val="300000"/>
                <a:alpha val="50000"/>
              </a:schemeClr>
            </a:glow>
          </a:effectLst>
          <a:scene3d>
            <a:camera prst="orthographicFront" fov="0">
              <a:rot lat="0" lon="0" rev="0"/>
            </a:camera>
            <a:lightRig rig="harsh" dir="t">
              <a:rot lat="6000000" lon="6000000" rev="0"/>
            </a:lightRig>
          </a:scene3d>
          <a:sp3d contourW="10000" prstMaterial="metal">
            <a:bevelT w="20000" h="9000" prst="softRound"/>
            <a:contourClr>
              <a:schemeClr val="phClr">
                <a:shade val="30000"/>
                <a:satMod val="200000"/>
              </a:schemeClr>
            </a:contourClr>
          </a:sp3d>
        </a:effectStyle>
      </a:effectStyleLst>
      <a:bgFillStyleLst>
        <a:solidFill>
          <a:schemeClr val="phClr"/>
        </a:solidFill>
        <a:gradFill rotWithShape="1">
          <a:gsLst>
            <a:gs pos="0">
              <a:schemeClr val="phClr">
                <a:shade val="40000"/>
                <a:satMod val="150000"/>
              </a:schemeClr>
            </a:gs>
            <a:gs pos="30000">
              <a:schemeClr val="phClr">
                <a:shade val="60000"/>
                <a:satMod val="150000"/>
              </a:schemeClr>
            </a:gs>
            <a:gs pos="100000">
              <a:schemeClr val="phClr">
                <a:tint val="83000"/>
                <a:satMod val="200000"/>
              </a:schemeClr>
            </a:gs>
          </a:gsLst>
          <a:lin ang="13000000" scaled="0"/>
        </a:gradFill>
        <a:gradFill rotWithShape="1">
          <a:gsLst>
            <a:gs pos="0">
              <a:schemeClr val="phClr">
                <a:tint val="78000"/>
                <a:satMod val="220000"/>
              </a:schemeClr>
            </a:gs>
            <a:gs pos="100000">
              <a:schemeClr val="phClr">
                <a:shade val="35000"/>
                <a:satMod val="155000"/>
              </a:schemeClr>
            </a:gs>
          </a:gsLst>
          <a:path path="circle">
            <a:fillToRect l="60000" t="50000" r="40000" b="50000"/>
          </a:path>
        </a:gra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CERNCorporate16-9.potx</Template>
  <TotalTime>7823</TotalTime>
  <Words>4422</Words>
  <Application>Microsoft Office PowerPoint</Application>
  <PresentationFormat>On-screen Show (16:9)</PresentationFormat>
  <Paragraphs>904</Paragraphs>
  <Slides>116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116</vt:i4>
      </vt:variant>
    </vt:vector>
  </HeadingPairs>
  <TitlesOfParts>
    <vt:vector size="121" baseType="lpstr">
      <vt:lpstr>Arial</vt:lpstr>
      <vt:lpstr>Cambria Math</vt:lpstr>
      <vt:lpstr>Optima</vt:lpstr>
      <vt:lpstr>Tahoma</vt:lpstr>
      <vt:lpstr>CERNCorporate16-9</vt:lpstr>
      <vt:lpstr>PowerPoint Presentation</vt:lpstr>
      <vt:lpstr>Introduction to PID Control</vt:lpstr>
      <vt:lpstr>https://www.youtube.com/watch?v=ng2PVOePN68</vt:lpstr>
      <vt:lpstr>Course plan</vt:lpstr>
      <vt:lpstr>What is PID Control?</vt:lpstr>
      <vt:lpstr>Defining behaviour</vt:lpstr>
      <vt:lpstr>Influencing the process</vt:lpstr>
      <vt:lpstr>Observing behavior</vt:lpstr>
      <vt:lpstr>Feedback Control</vt:lpstr>
      <vt:lpstr>The Controller as a System</vt:lpstr>
      <vt:lpstr>The Controller as a System</vt:lpstr>
      <vt:lpstr>The Controller as a System</vt:lpstr>
      <vt:lpstr>The Error Signal</vt:lpstr>
      <vt:lpstr>The Closed Loop</vt:lpstr>
      <vt:lpstr>A Dynamic Controller</vt:lpstr>
      <vt:lpstr>Splitting the Controller</vt:lpstr>
      <vt:lpstr>The ‘Present’</vt:lpstr>
      <vt:lpstr>Proportional Control</vt:lpstr>
      <vt:lpstr>Proportional Control</vt:lpstr>
      <vt:lpstr>Is Proportional Control enough?</vt:lpstr>
      <vt:lpstr>Problem 1</vt:lpstr>
      <vt:lpstr>Problem 2</vt:lpstr>
      <vt:lpstr>Problem 2: steady state error</vt:lpstr>
      <vt:lpstr>Problem 2: steady state error</vt:lpstr>
      <vt:lpstr>P control problem summary</vt:lpstr>
      <vt:lpstr>Solving P control’s problems</vt:lpstr>
      <vt:lpstr>Solving steady state error: ‘the Past’</vt:lpstr>
      <vt:lpstr>Solving steady state error</vt:lpstr>
      <vt:lpstr>Integral Action</vt:lpstr>
      <vt:lpstr>Integral Action</vt:lpstr>
      <vt:lpstr>Integral gain, Integral time</vt:lpstr>
      <vt:lpstr>Integral gain, Integral time</vt:lpstr>
      <vt:lpstr>The Integral time</vt:lpstr>
      <vt:lpstr>Proportional and Integral Controller</vt:lpstr>
      <vt:lpstr>Proportional and Integral Controller = PI Controller</vt:lpstr>
      <vt:lpstr>Solving P control’s problems revisited</vt:lpstr>
      <vt:lpstr>Solving oscillations: ‘the Future’</vt:lpstr>
      <vt:lpstr>Solving oscillations: ‘the Future’</vt:lpstr>
      <vt:lpstr>Damping</vt:lpstr>
      <vt:lpstr>Damping</vt:lpstr>
      <vt:lpstr>Derivative action</vt:lpstr>
      <vt:lpstr>Derivative action</vt:lpstr>
      <vt:lpstr>PID Controller!</vt:lpstr>
      <vt:lpstr>Derivative Time</vt:lpstr>
      <vt:lpstr>Problems with Derivative action</vt:lpstr>
      <vt:lpstr>Derivative with filter</vt:lpstr>
      <vt:lpstr>Derivative with filter</vt:lpstr>
      <vt:lpstr>Derivative with filter</vt:lpstr>
      <vt:lpstr>Full PID equation</vt:lpstr>
      <vt:lpstr>Full PID equation</vt:lpstr>
      <vt:lpstr>ISA PID Form</vt:lpstr>
      <vt:lpstr>The UNICOS PID Controller</vt:lpstr>
      <vt:lpstr>UNICOS PID Features</vt:lpstr>
      <vt:lpstr>UNICOS PID Modes</vt:lpstr>
      <vt:lpstr>UNICOS PID Output Calculation</vt:lpstr>
      <vt:lpstr>UNICOS PID Scaling</vt:lpstr>
      <vt:lpstr>Scaling types</vt:lpstr>
      <vt:lpstr>No Scaling</vt:lpstr>
      <vt:lpstr>Input Scaling</vt:lpstr>
      <vt:lpstr>Full Scaling (Input and Output)</vt:lpstr>
      <vt:lpstr>Scaling Pitfalls</vt:lpstr>
      <vt:lpstr>Manual PID Tuning</vt:lpstr>
      <vt:lpstr>P, PI, PD, PID?</vt:lpstr>
      <vt:lpstr>The Process Model</vt:lpstr>
      <vt:lpstr>Open Loop Step Response</vt:lpstr>
      <vt:lpstr>Open Loop Step Response</vt:lpstr>
      <vt:lpstr>First Order System</vt:lpstr>
      <vt:lpstr>Process Gain</vt:lpstr>
      <vt:lpstr>Time Constant</vt:lpstr>
      <vt:lpstr>Time Constant</vt:lpstr>
      <vt:lpstr>Time Delay</vt:lpstr>
      <vt:lpstr>First order process model</vt:lpstr>
      <vt:lpstr>Implications for control</vt:lpstr>
      <vt:lpstr>Mini Exercise: PIDSim</vt:lpstr>
      <vt:lpstr>Tuning for a first order process</vt:lpstr>
      <vt:lpstr>Tuning for a first order process</vt:lpstr>
      <vt:lpstr>Tuning for a first order process</vt:lpstr>
      <vt:lpstr>Internal Model Control (IMC)</vt:lpstr>
      <vt:lpstr>Internal Model Control (IMC)</vt:lpstr>
      <vt:lpstr>Integrating processes</vt:lpstr>
      <vt:lpstr>SIMC tuning rules</vt:lpstr>
      <vt:lpstr>SIMC for UNICOS PID</vt:lpstr>
      <vt:lpstr>Other tuning rules</vt:lpstr>
      <vt:lpstr>Ziegler-Nichols</vt:lpstr>
      <vt:lpstr>Tuning rule warning</vt:lpstr>
      <vt:lpstr>Recommendation: SIMC</vt:lpstr>
      <vt:lpstr>Recommendation: SIMC</vt:lpstr>
      <vt:lpstr>Tuning ‘recipe’</vt:lpstr>
      <vt:lpstr>Tuning ‘recipe’</vt:lpstr>
      <vt:lpstr>Tuning ‘recipe’</vt:lpstr>
      <vt:lpstr>Tuning ‘recipe’</vt:lpstr>
      <vt:lpstr>Tuning ‘recipe’</vt:lpstr>
      <vt:lpstr>Exercise: Manual tuning in UNICOS</vt:lpstr>
      <vt:lpstr>Hints! Input and I/O scaling</vt:lpstr>
      <vt:lpstr>Autotuning</vt:lpstr>
      <vt:lpstr>Autotuning</vt:lpstr>
      <vt:lpstr>Open vs Closed Loop</vt:lpstr>
      <vt:lpstr>Automated SIMC Tuning</vt:lpstr>
      <vt:lpstr>UNICOS SIMC Autotune</vt:lpstr>
      <vt:lpstr>UNICOS SIMC Autotune</vt:lpstr>
      <vt:lpstr>UNICOS SIMC Autotune</vt:lpstr>
      <vt:lpstr>Closed Loop Autotuning</vt:lpstr>
      <vt:lpstr>Relay Method</vt:lpstr>
      <vt:lpstr>Relay Method: detail</vt:lpstr>
      <vt:lpstr>Relay Method: detail</vt:lpstr>
      <vt:lpstr>Relay Method: calculation</vt:lpstr>
      <vt:lpstr>Relay Method: tuning</vt:lpstr>
      <vt:lpstr>UNICOS Relay Autotuner</vt:lpstr>
      <vt:lpstr>UNICOS Relay Autotuner</vt:lpstr>
      <vt:lpstr>UNICOS Relay Autotuner</vt:lpstr>
      <vt:lpstr>UNICOS Relay Autotuner</vt:lpstr>
      <vt:lpstr>UNICOS Relay Autotuner</vt:lpstr>
      <vt:lpstr>UNICOS Relay Autotuner</vt:lpstr>
      <vt:lpstr>Iterative Feedback Tuning</vt:lpstr>
      <vt:lpstr>Exercise: Autotuning in UNICOS</vt:lpstr>
      <vt:lpstr>Thanks for your attention!</vt:lpstr>
    </vt:vector>
  </TitlesOfParts>
  <Company>cern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CERN User</dc:creator>
  <cp:lastModifiedBy>Aistis</cp:lastModifiedBy>
  <cp:revision>125</cp:revision>
  <dcterms:created xsi:type="dcterms:W3CDTF">2012-11-30T11:04:26Z</dcterms:created>
  <dcterms:modified xsi:type="dcterms:W3CDTF">2021-10-19T06:14:45Z</dcterms:modified>
</cp:coreProperties>
</file>