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94" r:id="rId4"/>
    <p:sldId id="295" r:id="rId5"/>
    <p:sldId id="296" r:id="rId6"/>
    <p:sldId id="289" r:id="rId7"/>
    <p:sldId id="262" r:id="rId8"/>
    <p:sldId id="263" r:id="rId9"/>
    <p:sldId id="264" r:id="rId10"/>
    <p:sldId id="266" r:id="rId11"/>
    <p:sldId id="298" r:id="rId12"/>
    <p:sldId id="297" r:id="rId13"/>
    <p:sldId id="267" r:id="rId14"/>
    <p:sldId id="272" r:id="rId15"/>
    <p:sldId id="268" r:id="rId16"/>
    <p:sldId id="269" r:id="rId17"/>
    <p:sldId id="270" r:id="rId18"/>
    <p:sldId id="292" r:id="rId19"/>
    <p:sldId id="293" r:id="rId20"/>
    <p:sldId id="274" r:id="rId21"/>
    <p:sldId id="287" r:id="rId22"/>
    <p:sldId id="1223" r:id="rId23"/>
    <p:sldId id="299" r:id="rId24"/>
    <p:sldId id="1224" r:id="rId25"/>
  </p:sldIdLst>
  <p:sldSz cx="9271000" cy="6946900"/>
  <p:notesSz cx="6940550" cy="90805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9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FF00FF"/>
    <a:srgbClr val="00FFFF"/>
    <a:srgbClr val="0000FF"/>
    <a:srgbClr val="00FF00"/>
    <a:srgbClr val="FF0000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 varScale="1">
        <p:scale>
          <a:sx n="129" d="100"/>
          <a:sy n="129" d="100"/>
        </p:scale>
        <p:origin x="804" y="126"/>
      </p:cViewPr>
      <p:guideLst>
        <p:guide orient="horz" pos="2208"/>
        <p:guide pos="292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stis Raudys" userId="d0657fc4-24ea-43b6-a3f9-402aaedeb8df" providerId="ADAL" clId="{B8295CB0-1A81-4A01-83CB-79A24D9C78B8}"/>
    <pc:docChg chg="custSel addSld delSld modSld">
      <pc:chgData name="Aistis Raudys" userId="d0657fc4-24ea-43b6-a3f9-402aaedeb8df" providerId="ADAL" clId="{B8295CB0-1A81-4A01-83CB-79A24D9C78B8}" dt="2020-12-01T08:22:15.638" v="17" actId="47"/>
      <pc:docMkLst>
        <pc:docMk/>
      </pc:docMkLst>
      <pc:sldChg chg="modSp add mod">
        <pc:chgData name="Aistis Raudys" userId="d0657fc4-24ea-43b6-a3f9-402aaedeb8df" providerId="ADAL" clId="{B8295CB0-1A81-4A01-83CB-79A24D9C78B8}" dt="2020-12-01T08:22:12.009" v="16" actId="20577"/>
        <pc:sldMkLst>
          <pc:docMk/>
          <pc:sldMk cId="4128978181" sldId="256"/>
        </pc:sldMkLst>
        <pc:spChg chg="mod">
          <ac:chgData name="Aistis Raudys" userId="d0657fc4-24ea-43b6-a3f9-402aaedeb8df" providerId="ADAL" clId="{B8295CB0-1A81-4A01-83CB-79A24D9C78B8}" dt="2020-12-01T08:22:12.009" v="16" actId="20577"/>
          <ac:spMkLst>
            <pc:docMk/>
            <pc:sldMk cId="4128978181" sldId="256"/>
            <ac:spMk id="3" creationId="{00000000-0000-0000-0000-000000000000}"/>
          </ac:spMkLst>
        </pc:spChg>
      </pc:sldChg>
      <pc:sldChg chg="del">
        <pc:chgData name="Aistis Raudys" userId="d0657fc4-24ea-43b6-a3f9-402aaedeb8df" providerId="ADAL" clId="{B8295CB0-1A81-4A01-83CB-79A24D9C78B8}" dt="2020-12-01T08:22:15.638" v="17" actId="47"/>
        <pc:sldMkLst>
          <pc:docMk/>
          <pc:sldMk cId="0" sldId="122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050">
            <a:extLst>
              <a:ext uri="{FF2B5EF4-FFF2-40B4-BE49-F238E27FC236}">
                <a16:creationId xmlns:a16="http://schemas.microsoft.com/office/drawing/2014/main" id="{8ED0ED63-0F93-4E6C-A6A0-873E5951B5C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8723" name="Rectangle 2051">
            <a:extLst>
              <a:ext uri="{FF2B5EF4-FFF2-40B4-BE49-F238E27FC236}">
                <a16:creationId xmlns:a16="http://schemas.microsoft.com/office/drawing/2014/main" id="{AE79E2B6-C23A-4DF3-BED3-117F774C4E6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2052">
            <a:extLst>
              <a:ext uri="{FF2B5EF4-FFF2-40B4-BE49-F238E27FC236}">
                <a16:creationId xmlns:a16="http://schemas.microsoft.com/office/drawing/2014/main" id="{3FE940D7-F9C4-4006-A8CB-FD3CED5DD41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85800"/>
            <a:ext cx="45751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8725" name="Rectangle 2053">
            <a:extLst>
              <a:ext uri="{FF2B5EF4-FFF2-40B4-BE49-F238E27FC236}">
                <a16:creationId xmlns:a16="http://schemas.microsoft.com/office/drawing/2014/main" id="{CA6BC870-89A2-4AA3-9A71-4D3B56A86C3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105400" cy="4038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58726" name="Rectangle 2054">
            <a:extLst>
              <a:ext uri="{FF2B5EF4-FFF2-40B4-BE49-F238E27FC236}">
                <a16:creationId xmlns:a16="http://schemas.microsoft.com/office/drawing/2014/main" id="{BFA0C864-6B69-4409-8BFE-B3731353F9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06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8727" name="Rectangle 2055">
            <a:extLst>
              <a:ext uri="{FF2B5EF4-FFF2-40B4-BE49-F238E27FC236}">
                <a16:creationId xmlns:a16="http://schemas.microsoft.com/office/drawing/2014/main" id="{1B965FFC-0B95-4834-AAD0-A478A699D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6106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967692-8318-445D-BA0D-371D333A77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055">
            <a:extLst>
              <a:ext uri="{FF2B5EF4-FFF2-40B4-BE49-F238E27FC236}">
                <a16:creationId xmlns:a16="http://schemas.microsoft.com/office/drawing/2014/main" id="{3FFCEAAF-38BB-4E53-8765-1460E30E6F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EF7D143-87A8-42F6-8C07-ABC7886A9985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055">
            <a:extLst>
              <a:ext uri="{FF2B5EF4-FFF2-40B4-BE49-F238E27FC236}">
                <a16:creationId xmlns:a16="http://schemas.microsoft.com/office/drawing/2014/main" id="{D44937D2-B13E-41AC-8E59-5760771116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9CECBEF-8D29-40A7-AD0B-E0A9BDE540B5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5">
            <a:extLst>
              <a:ext uri="{FF2B5EF4-FFF2-40B4-BE49-F238E27FC236}">
                <a16:creationId xmlns:a16="http://schemas.microsoft.com/office/drawing/2014/main" id="{9D629ABC-FE29-41A5-8926-618737F744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9525728-BA71-4098-9C84-9A336DA14629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055">
            <a:extLst>
              <a:ext uri="{FF2B5EF4-FFF2-40B4-BE49-F238E27FC236}">
                <a16:creationId xmlns:a16="http://schemas.microsoft.com/office/drawing/2014/main" id="{A839980C-33F1-42B5-A6F2-B93CDFD448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F91E2DA-770D-4C51-943F-8F58F8E6A915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055">
            <a:extLst>
              <a:ext uri="{FF2B5EF4-FFF2-40B4-BE49-F238E27FC236}">
                <a16:creationId xmlns:a16="http://schemas.microsoft.com/office/drawing/2014/main" id="{52991CD5-5B66-4CF2-9966-EBC94EE20A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44E4DA1-57BE-4E40-B756-71CE08B989CE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055">
            <a:extLst>
              <a:ext uri="{FF2B5EF4-FFF2-40B4-BE49-F238E27FC236}">
                <a16:creationId xmlns:a16="http://schemas.microsoft.com/office/drawing/2014/main" id="{104A2442-10B3-4DA6-A9F4-AF2BCDCCD7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08F30F-A177-45A3-BC7C-B711D3FCF039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055">
            <a:extLst>
              <a:ext uri="{FF2B5EF4-FFF2-40B4-BE49-F238E27FC236}">
                <a16:creationId xmlns:a16="http://schemas.microsoft.com/office/drawing/2014/main" id="{44BE4853-4626-481B-AB68-ECAF513CAF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BA39B3F-7C92-4F1B-8306-3CF0ECAB6594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055">
            <a:extLst>
              <a:ext uri="{FF2B5EF4-FFF2-40B4-BE49-F238E27FC236}">
                <a16:creationId xmlns:a16="http://schemas.microsoft.com/office/drawing/2014/main" id="{771C1A62-7704-4A31-A0E6-F1B9E17F5E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5F19F4-B3CA-45AB-8B81-08ED4E791F2C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5">
            <a:extLst>
              <a:ext uri="{FF2B5EF4-FFF2-40B4-BE49-F238E27FC236}">
                <a16:creationId xmlns:a16="http://schemas.microsoft.com/office/drawing/2014/main" id="{31C6ED64-4526-4400-8257-C89671EEB3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5A8089-D5BB-4E08-821B-4E2D68D72AA6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055">
            <a:extLst>
              <a:ext uri="{FF2B5EF4-FFF2-40B4-BE49-F238E27FC236}">
                <a16:creationId xmlns:a16="http://schemas.microsoft.com/office/drawing/2014/main" id="{F9BD3334-2A6E-468C-A015-05B3D87711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B428EF-3166-41FD-927C-81A7B26D735E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55">
            <a:extLst>
              <a:ext uri="{FF2B5EF4-FFF2-40B4-BE49-F238E27FC236}">
                <a16:creationId xmlns:a16="http://schemas.microsoft.com/office/drawing/2014/main" id="{EB0A3CDC-53CA-457D-8712-1EEAA52F14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FD7C7DC-9E96-42A0-AE99-FED17D0F3A22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5">
            <a:extLst>
              <a:ext uri="{FF2B5EF4-FFF2-40B4-BE49-F238E27FC236}">
                <a16:creationId xmlns:a16="http://schemas.microsoft.com/office/drawing/2014/main" id="{5F3A5DBF-3D37-4440-BDE1-899ED4749A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F79AD1-8722-4F97-9C09-52D3033E90C3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90ECC71C-C15B-428B-94E7-C42FBB3C5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852613"/>
            <a:ext cx="8343900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27100" y="695325"/>
            <a:ext cx="7829550" cy="11572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3763" y="3937000"/>
            <a:ext cx="6489700" cy="1793875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D4D86-38D4-459D-85F4-A8F2A97D39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20725" y="6310313"/>
            <a:ext cx="1957388" cy="520700"/>
          </a:xfrm>
        </p:spPr>
        <p:txBody>
          <a:bodyPr/>
          <a:lstStyle>
            <a:lvl1pPr>
              <a:defRPr sz="140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0E9A2-F0A3-4B5B-AF7C-25756C9E8F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94050" y="6310313"/>
            <a:ext cx="2882900" cy="520700"/>
          </a:xfrm>
        </p:spPr>
        <p:txBody>
          <a:bodyPr/>
          <a:lstStyle>
            <a:lvl1pPr>
              <a:defRPr sz="140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2A106-CF53-41AE-A277-4D751DD77C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96075" y="6310313"/>
            <a:ext cx="1854200" cy="520700"/>
          </a:xfrm>
        </p:spPr>
        <p:txBody>
          <a:bodyPr/>
          <a:lstStyle>
            <a:lvl1pPr>
              <a:defRPr sz="1400"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03AA4B17-81B1-4DB6-87A2-2642FE6D5D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14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294513-1AFF-4C2B-BC4D-8372F99280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DFB38A-0D02-4D81-BBB9-B89D31DBD8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D3E921-0BD4-4280-A06B-3BE51AE8F3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AD7AB-BF6B-47A8-A104-700D76F12C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972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25" y="1731963"/>
            <a:ext cx="7996238" cy="2889250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1825" y="4648200"/>
            <a:ext cx="7996238" cy="15208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A17491-37A6-4D01-9430-99CAD8D0B0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9E9436-AA83-4E55-B40D-84EBE99FA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4B5FAB-C694-4571-93C7-774078BA69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9E378-2ED2-4594-9335-42F7E5CFF8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88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8950" y="1331913"/>
            <a:ext cx="4070350" cy="4849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00" y="1331913"/>
            <a:ext cx="4070350" cy="4849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CC7A30-8B8A-419D-A270-F2493353E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168BD0-1825-42B4-BAB2-65B5902B0D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81C83D-E9A5-4EE7-BA1E-8D9ACA1EA3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1F088-7E04-4245-A5FA-521CC303DE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158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175" y="369888"/>
            <a:ext cx="7996238" cy="1343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175" y="1703388"/>
            <a:ext cx="3922713" cy="833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8175" y="2536825"/>
            <a:ext cx="3922713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4238" y="1703388"/>
            <a:ext cx="3940175" cy="8334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4238" y="2536825"/>
            <a:ext cx="3940175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CB60A54-8F82-4DC4-AEDC-0D820E0D51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AF7ECA4-7CB4-4862-944B-61ECFF0D20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60A2099-761F-493F-BA35-278AFEF8F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38C37-5581-4B0F-BE71-6FEB08CD32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32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2D67F58-5D49-4543-83FC-2B09E36A32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560E0B5-DF0E-4D85-92A9-17A2955C98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C5BCE8-C2FE-49E7-9F8C-69695C3782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D229F-0759-4B9A-8FC3-09808058AE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960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5B0C3F-91ED-4B7B-9355-DB0F245CF2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E90C613-F554-4341-B759-61AD0093CD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CBB56A2-055D-438D-B99C-A4B4B6CD78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1ED38-A8C8-4B63-896A-9C0C2DF5E5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800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175" y="463550"/>
            <a:ext cx="2990850" cy="162083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1000125"/>
            <a:ext cx="4692650" cy="4937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175" y="2084388"/>
            <a:ext cx="2990850" cy="3860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A27B95-8D43-40CF-8902-D2A416A1C5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B53F26-6F7A-479B-8649-272DA56289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46B8A3-9295-47B2-BE60-BE32E0A529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9FEEC-93A3-44BD-B7E4-F17B594361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230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175" y="463550"/>
            <a:ext cx="2990850" cy="162083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41763" y="1000125"/>
            <a:ext cx="4692650" cy="49371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175" y="2084388"/>
            <a:ext cx="2990850" cy="3860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807EDB-7F98-437F-B4E9-88A329A12A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0926A4-6073-46B7-A9B1-26A232FE29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CA8B60-9454-4BE7-B167-BECC1125C2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737EE-66A7-41CA-8CD8-2A002FE660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76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2E0161-DE09-4EAB-A71C-8D22B6D45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FED11C-0214-4615-B4E8-D3F0E79376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1981E2-F0D4-4DA9-BBE9-DD03AF04D9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F3B3F-7868-4731-AF71-A583E0F56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74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9725" y="336550"/>
            <a:ext cx="2092325" cy="5845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750" y="336550"/>
            <a:ext cx="6124575" cy="5845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669871-59AD-4B1E-95AE-A4FF826352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96789B-A21B-4A8A-9ECA-04494EA929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714FC0-A0C4-46B6-BBD0-964918965A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DCDBC-F1DE-400A-BF55-2DD8B061C7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7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DAE516-C848-467B-8E26-491B77C9EA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336550"/>
            <a:ext cx="7880350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F2F4325-2B62-4DCB-B7DB-A13F03887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88950" y="1331913"/>
            <a:ext cx="8293100" cy="484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5652" name="Rectangle 4">
            <a:extLst>
              <a:ext uri="{FF2B5EF4-FFF2-40B4-BE49-F238E27FC236}">
                <a16:creationId xmlns:a16="http://schemas.microsoft.com/office/drawing/2014/main" id="{3810081B-6F6F-45C5-BCB9-407BDDD878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8150" y="6310313"/>
            <a:ext cx="1930400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defTabSz="927100">
              <a:spcBef>
                <a:spcPct val="50000"/>
              </a:spcBef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CSE 477 </a:t>
            </a:r>
          </a:p>
        </p:txBody>
      </p:sp>
      <p:sp>
        <p:nvSpPr>
          <p:cNvPr id="155653" name="Rectangle 5">
            <a:extLst>
              <a:ext uri="{FF2B5EF4-FFF2-40B4-BE49-F238E27FC236}">
                <a16:creationId xmlns:a16="http://schemas.microsoft.com/office/drawing/2014/main" id="{745538B3-F0E7-4EF7-BA74-60057DBCCB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67063" y="6310313"/>
            <a:ext cx="2936875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algn="ctr" defTabSz="927100">
              <a:spcBef>
                <a:spcPct val="50000"/>
              </a:spcBef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Introduction to Microcontrollers</a:t>
            </a:r>
          </a:p>
        </p:txBody>
      </p:sp>
      <p:sp>
        <p:nvSpPr>
          <p:cNvPr id="155654" name="Rectangle 6">
            <a:extLst>
              <a:ext uri="{FF2B5EF4-FFF2-40B4-BE49-F238E27FC236}">
                <a16:creationId xmlns:a16="http://schemas.microsoft.com/office/drawing/2014/main" id="{6EA0D384-81E1-4B76-9CEA-D97BA2551C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4663" y="6310313"/>
            <a:ext cx="1931987" cy="463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algn="r" defTabSz="927100">
              <a:spcBef>
                <a:spcPct val="50000"/>
              </a:spcBef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68FE415-DF27-429A-9D31-E336D7991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E03B7685-EBC2-4A3B-8055-8C7745742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941388"/>
            <a:ext cx="8343900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/>
  <p:txStyles>
    <p:titleStyle>
      <a:lvl1pPr algn="l" defTabSz="927100" rtl="0" eaLnBrk="0" fontAlgn="base" hangingPunct="0">
        <a:spcBef>
          <a:spcPct val="0"/>
        </a:spcBef>
        <a:spcAft>
          <a:spcPct val="0"/>
        </a:spcAft>
        <a:defRPr kumimoji="1"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2pPr>
      <a:lvl3pPr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3pPr>
      <a:lvl4pPr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4pPr>
      <a:lvl5pPr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5pPr>
      <a:lvl6pPr marL="457200"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6pPr>
      <a:lvl7pPr marL="914400"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7pPr>
      <a:lvl8pPr marL="1371600"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8pPr>
      <a:lvl9pPr marL="1828800" algn="l" defTabSz="927100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7663" indent="-347663" algn="l" defTabSz="9271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52475" indent="-288925" algn="l" defTabSz="9271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58875" indent="-231775" algn="l" defTabSz="9271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22425" indent="-231775" algn="l" defTabSz="9271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84388" indent="-231775" algn="l" defTabSz="927100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iexpress.com/item/33009178296.html?spm=a2g0s.9042311.0.0.27424c4d6o8ypS" TargetMode="External"/><Relationship Id="rId2" Type="http://schemas.openxmlformats.org/officeDocument/2006/relationships/hyperlink" Target="https://leanpub.com/kolban-ESP3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robotics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4. </a:t>
            </a:r>
            <a:r>
              <a:rPr lang="en-US" dirty="0" err="1"/>
              <a:t>Microcontrolers</a:t>
            </a:r>
            <a:endParaRPr lang="lt-LT" dirty="0"/>
          </a:p>
          <a:p>
            <a:endParaRPr lang="lt-LT" dirty="0"/>
          </a:p>
          <a:p>
            <a:endParaRPr lang="lt-LT" dirty="0"/>
          </a:p>
          <a:p>
            <a:r>
              <a:rPr lang="lt-LT" dirty="0"/>
              <a:t>Aistis </a:t>
            </a:r>
            <a:r>
              <a:rPr lang="lt-LT" dirty="0" err="1"/>
              <a:t>Raudys</a:t>
            </a:r>
            <a:r>
              <a:rPr lang="lt-LT" dirty="0"/>
              <a:t> ir Vytautas Valaitis</a:t>
            </a:r>
          </a:p>
          <a:p>
            <a:r>
              <a:rPr lang="lt-LT" dirty="0"/>
              <a:t>20</a:t>
            </a:r>
            <a:r>
              <a:rPr lang="en-US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>
            <a:extLst>
              <a:ext uri="{FF2B5EF4-FFF2-40B4-BE49-F238E27FC236}">
                <a16:creationId xmlns:a16="http://schemas.microsoft.com/office/drawing/2014/main" id="{084A5F86-EA47-4741-B5E0-4EBCDEFC6F9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5123" name="Footer Placeholder 4">
            <a:extLst>
              <a:ext uri="{FF2B5EF4-FFF2-40B4-BE49-F238E27FC236}">
                <a16:creationId xmlns:a16="http://schemas.microsoft.com/office/drawing/2014/main" id="{52B855AC-C0DB-4780-AFC7-B69A2053A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5124" name="Slide Number Placeholder 5">
            <a:extLst>
              <a:ext uri="{FF2B5EF4-FFF2-40B4-BE49-F238E27FC236}">
                <a16:creationId xmlns:a16="http://schemas.microsoft.com/office/drawing/2014/main" id="{51DCDE25-632D-4B16-B4C4-623FF8265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CB06D53F-6FFF-405C-B490-2211E58FB0E2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5125" name="Rectangle 13">
            <a:extLst>
              <a:ext uri="{FF2B5EF4-FFF2-40B4-BE49-F238E27FC236}">
                <a16:creationId xmlns:a16="http://schemas.microsoft.com/office/drawing/2014/main" id="{5E16F056-EF3F-445A-8FF9-81676FEA4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Processors</a:t>
            </a:r>
          </a:p>
        </p:txBody>
      </p:sp>
      <p:sp>
        <p:nvSpPr>
          <p:cNvPr id="5126" name="Rectangle 14">
            <a:extLst>
              <a:ext uri="{FF2B5EF4-FFF2-40B4-BE49-F238E27FC236}">
                <a16:creationId xmlns:a16="http://schemas.microsoft.com/office/drawing/2014/main" id="{AD76C550-4481-4542-AB7A-915CE16D8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Execute programs</a:t>
            </a:r>
          </a:p>
          <a:p>
            <a:pPr lvl="1"/>
            <a:r>
              <a:rPr lang="en-US" altLang="en-US"/>
              <a:t>Serial execution of instructions</a:t>
            </a:r>
          </a:p>
          <a:p>
            <a:pPr lvl="1"/>
            <a:r>
              <a:rPr lang="en-US" altLang="en-US"/>
              <a:t>Simple, Universal</a:t>
            </a:r>
          </a:p>
          <a:p>
            <a:r>
              <a:rPr lang="en-US" altLang="en-US"/>
              <a:t>Instruction execution engine: fetch/execute cycle</a:t>
            </a:r>
          </a:p>
          <a:p>
            <a:pPr lvl="1"/>
            <a:r>
              <a:rPr lang="en-US" altLang="en-US"/>
              <a:t>flow of control determined by modifications to program counter</a:t>
            </a:r>
          </a:p>
          <a:p>
            <a:pPr lvl="1"/>
            <a:r>
              <a:rPr lang="en-US" altLang="en-US"/>
              <a:t>instruction classes:</a:t>
            </a:r>
          </a:p>
          <a:p>
            <a:pPr lvl="2"/>
            <a:r>
              <a:rPr lang="en-US" altLang="en-US"/>
              <a:t>data: move, arithmetic and logical operations</a:t>
            </a:r>
          </a:p>
          <a:p>
            <a:pPr lvl="2"/>
            <a:r>
              <a:rPr lang="en-US" altLang="en-US"/>
              <a:t>control: branch, loop, subroutine call</a:t>
            </a:r>
          </a:p>
          <a:p>
            <a:pPr lvl="2"/>
            <a:r>
              <a:rPr lang="en-US" altLang="en-US"/>
              <a:t>interface: load, store from external memory</a:t>
            </a:r>
          </a:p>
          <a:p>
            <a:r>
              <a:rPr lang="en-US" altLang="en-US"/>
              <a:t>Traditional architecture goal: Performance</a:t>
            </a:r>
          </a:p>
          <a:p>
            <a:pPr lvl="1"/>
            <a:r>
              <a:rPr lang="en-US" altLang="en-US"/>
              <a:t>Caches</a:t>
            </a:r>
          </a:p>
          <a:p>
            <a:pPr lvl="1"/>
            <a:r>
              <a:rPr lang="en-US" altLang="en-US"/>
              <a:t>Branch prediction</a:t>
            </a:r>
          </a:p>
          <a:p>
            <a:pPr lvl="1"/>
            <a:r>
              <a:rPr lang="en-US" altLang="en-US"/>
              <a:t>Multiple/OOO issue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>
            <a:extLst>
              <a:ext uri="{FF2B5EF4-FFF2-40B4-BE49-F238E27FC236}">
                <a16:creationId xmlns:a16="http://schemas.microsoft.com/office/drawing/2014/main" id="{719389AF-4AAB-44C3-8300-DA313078C89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7171" name="Footer Placeholder 4">
            <a:extLst>
              <a:ext uri="{FF2B5EF4-FFF2-40B4-BE49-F238E27FC236}">
                <a16:creationId xmlns:a16="http://schemas.microsoft.com/office/drawing/2014/main" id="{A6E5BE5A-D9FC-4DF4-932B-F16E44EB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7172" name="Slide Number Placeholder 5">
            <a:extLst>
              <a:ext uri="{FF2B5EF4-FFF2-40B4-BE49-F238E27FC236}">
                <a16:creationId xmlns:a16="http://schemas.microsoft.com/office/drawing/2014/main" id="{61046C90-D611-4765-9E44-5BAE3CE5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A5C770FA-EDC3-42BF-8B17-CA0055D1CE18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7173" name="Rectangle 2">
            <a:extLst>
              <a:ext uri="{FF2B5EF4-FFF2-40B4-BE49-F238E27FC236}">
                <a16:creationId xmlns:a16="http://schemas.microsoft.com/office/drawing/2014/main" id="{DAF8075F-F215-473F-B8CA-D9058E2B59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Embedded Processors</a:t>
            </a:r>
          </a:p>
        </p:txBody>
      </p:sp>
      <p:sp>
        <p:nvSpPr>
          <p:cNvPr id="7174" name="Rectangle 3">
            <a:extLst>
              <a:ext uri="{FF2B5EF4-FFF2-40B4-BE49-F238E27FC236}">
                <a16:creationId xmlns:a16="http://schemas.microsoft.com/office/drawing/2014/main" id="{721C5694-CCD1-4D55-B866-DC31CB674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Processor is a Universal computing engine</a:t>
            </a:r>
          </a:p>
          <a:p>
            <a:pPr lvl="1"/>
            <a:r>
              <a:rPr lang="en-US" altLang="en-US"/>
              <a:t>Program can compute arbitrary functions</a:t>
            </a:r>
          </a:p>
          <a:p>
            <a:pPr lvl="1"/>
            <a:r>
              <a:rPr lang="en-US" altLang="en-US"/>
              <a:t>Use a processor for simple/specific tasks</a:t>
            </a:r>
          </a:p>
          <a:p>
            <a:r>
              <a:rPr lang="en-US" altLang="en-US"/>
              <a:t>Advantages:</a:t>
            </a:r>
          </a:p>
          <a:p>
            <a:pPr lvl="1"/>
            <a:r>
              <a:rPr lang="en-US" altLang="en-US"/>
              <a:t>High-level language</a:t>
            </a:r>
          </a:p>
          <a:p>
            <a:pPr lvl="1"/>
            <a:r>
              <a:rPr lang="en-US" altLang="en-US"/>
              <a:t>Compilers/Debuggers</a:t>
            </a:r>
          </a:p>
          <a:p>
            <a:pPr lvl="1"/>
            <a:r>
              <a:rPr lang="en-US" altLang="en-US"/>
              <a:t>arbitrary control structures</a:t>
            </a:r>
          </a:p>
          <a:p>
            <a:pPr lvl="1"/>
            <a:r>
              <a:rPr lang="en-US" altLang="en-US"/>
              <a:t>arbitrary data structures</a:t>
            </a:r>
          </a:p>
          <a:p>
            <a:r>
              <a:rPr lang="en-US" altLang="en-US"/>
              <a:t>Disadvantages:</a:t>
            </a:r>
          </a:p>
          <a:p>
            <a:pPr lvl="1"/>
            <a:r>
              <a:rPr lang="en-US" altLang="en-US"/>
              <a:t>Cost/Size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>
            <a:extLst>
              <a:ext uri="{FF2B5EF4-FFF2-40B4-BE49-F238E27FC236}">
                <a16:creationId xmlns:a16="http://schemas.microsoft.com/office/drawing/2014/main" id="{DD849941-3550-439D-9C21-E9D5A51BFF1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8195" name="Footer Placeholder 4">
            <a:extLst>
              <a:ext uri="{FF2B5EF4-FFF2-40B4-BE49-F238E27FC236}">
                <a16:creationId xmlns:a16="http://schemas.microsoft.com/office/drawing/2014/main" id="{9F9A39EA-9692-479D-9E4F-DEF0B5FE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8196" name="Slide Number Placeholder 5">
            <a:extLst>
              <a:ext uri="{FF2B5EF4-FFF2-40B4-BE49-F238E27FC236}">
                <a16:creationId xmlns:a16="http://schemas.microsoft.com/office/drawing/2014/main" id="{1BDFB701-5ED8-4D70-B5F6-5D32B13F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70D12174-5E49-447C-8E21-435D607282E5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4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8197" name="Rectangle 2">
            <a:extLst>
              <a:ext uri="{FF2B5EF4-FFF2-40B4-BE49-F238E27FC236}">
                <a16:creationId xmlns:a16="http://schemas.microsoft.com/office/drawing/2014/main" id="{7B6C5711-9E72-4A88-8098-57F1C62AC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Embedded Processor (Microcontroller)</a:t>
            </a:r>
          </a:p>
        </p:txBody>
      </p:sp>
      <p:sp>
        <p:nvSpPr>
          <p:cNvPr id="8198" name="Rectangle 3">
            <a:extLst>
              <a:ext uri="{FF2B5EF4-FFF2-40B4-BE49-F238E27FC236}">
                <a16:creationId xmlns:a16="http://schemas.microsoft.com/office/drawing/2014/main" id="{B0FB80AB-CDA0-4153-92CC-03D63E166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Processor optimized for low cost</a:t>
            </a:r>
          </a:p>
          <a:p>
            <a:pPr lvl="1"/>
            <a:r>
              <a:rPr lang="en-US" altLang="en-US"/>
              <a:t>No cache</a:t>
            </a:r>
          </a:p>
          <a:p>
            <a:pPr lvl="1"/>
            <a:r>
              <a:rPr lang="en-US" altLang="en-US"/>
              <a:t>Small memory</a:t>
            </a:r>
          </a:p>
          <a:p>
            <a:pPr lvl="1"/>
            <a:r>
              <a:rPr lang="en-US" altLang="en-US"/>
              <a:t>No disks</a:t>
            </a:r>
          </a:p>
          <a:p>
            <a:pPr lvl="1"/>
            <a:r>
              <a:rPr lang="en-US" altLang="en-US"/>
              <a:t>4 bit/8 bit/16 bit</a:t>
            </a:r>
          </a:p>
          <a:p>
            <a:pPr lvl="1"/>
            <a:r>
              <a:rPr lang="en-US" altLang="en-US"/>
              <a:t>No FP</a:t>
            </a:r>
          </a:p>
          <a:p>
            <a:pPr lvl="1"/>
            <a:r>
              <a:rPr lang="en-US" altLang="en-US"/>
              <a:t>No complicated datapath</a:t>
            </a:r>
          </a:p>
          <a:p>
            <a:pPr lvl="1"/>
            <a:r>
              <a:rPr lang="en-US" altLang="en-US"/>
              <a:t>Multicycle instruction interpretation</a:t>
            </a:r>
          </a:p>
          <a:p>
            <a:pPr lvl="1"/>
            <a:r>
              <a:rPr lang="en-US" altLang="en-US"/>
              <a:t>Simple/no operating system</a:t>
            </a:r>
          </a:p>
          <a:p>
            <a:pPr lvl="1"/>
            <a:r>
              <a:rPr lang="en-US" altLang="en-US"/>
              <a:t>Programs are static</a:t>
            </a:r>
          </a:p>
          <a:p>
            <a:r>
              <a:rPr lang="en-US" altLang="en-US"/>
              <a:t>Low performance</a:t>
            </a:r>
          </a:p>
          <a:p>
            <a:pPr lvl="1"/>
            <a:r>
              <a:rPr lang="en-US" altLang="en-US"/>
              <a:t>1 MIPS is enough if 1 ms is the time scale</a:t>
            </a:r>
          </a:p>
          <a:p>
            <a:r>
              <a:rPr lang="en-US" altLang="en-US"/>
              <a:t>Integrate on a single chip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>
            <a:extLst>
              <a:ext uri="{FF2B5EF4-FFF2-40B4-BE49-F238E27FC236}">
                <a16:creationId xmlns:a16="http://schemas.microsoft.com/office/drawing/2014/main" id="{C0DBE1D1-21C0-49B6-BD0E-53B3C13DF12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9219" name="Footer Placeholder 4">
            <a:extLst>
              <a:ext uri="{FF2B5EF4-FFF2-40B4-BE49-F238E27FC236}">
                <a16:creationId xmlns:a16="http://schemas.microsoft.com/office/drawing/2014/main" id="{1EDF53B5-8162-455B-B415-B3A1EADD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9220" name="Slide Number Placeholder 5">
            <a:extLst>
              <a:ext uri="{FF2B5EF4-FFF2-40B4-BE49-F238E27FC236}">
                <a16:creationId xmlns:a16="http://schemas.microsoft.com/office/drawing/2014/main" id="{F90DDBBA-CBD1-4A52-8603-87F52E4CB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8EBA658D-8F78-4AEA-80B5-9C9400C75EED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5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9221" name="Rectangle 2">
            <a:extLst>
              <a:ext uri="{FF2B5EF4-FFF2-40B4-BE49-F238E27FC236}">
                <a16:creationId xmlns:a16="http://schemas.microsoft.com/office/drawing/2014/main" id="{EC455983-7AA9-4207-93EC-5748CEC35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General-purpose processor</a:t>
            </a:r>
          </a:p>
        </p:txBody>
      </p:sp>
      <p:sp>
        <p:nvSpPr>
          <p:cNvPr id="9222" name="Rectangle 3">
            <a:extLst>
              <a:ext uri="{FF2B5EF4-FFF2-40B4-BE49-F238E27FC236}">
                <a16:creationId xmlns:a16="http://schemas.microsoft.com/office/drawing/2014/main" id="{1FEF6BBA-9BE8-4555-AF5C-B42DE4D6FF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Programmed by user</a:t>
            </a:r>
          </a:p>
          <a:p>
            <a:r>
              <a:rPr lang="en-US" altLang="en-US"/>
              <a:t>New applications are developed routinely</a:t>
            </a:r>
          </a:p>
          <a:p>
            <a:r>
              <a:rPr lang="en-US" altLang="en-US"/>
              <a:t>General-purpose</a:t>
            </a:r>
          </a:p>
          <a:p>
            <a:pPr lvl="1"/>
            <a:r>
              <a:rPr lang="en-US" altLang="en-US"/>
              <a:t>must handle a wide ranging variety of applications</a:t>
            </a:r>
          </a:p>
          <a:p>
            <a:r>
              <a:rPr lang="en-US" altLang="en-US"/>
              <a:t>Interacts with environment through memory</a:t>
            </a:r>
          </a:p>
          <a:p>
            <a:pPr lvl="1"/>
            <a:r>
              <a:rPr lang="en-US" altLang="en-US"/>
              <a:t>all devices communicate through memory</a:t>
            </a:r>
          </a:p>
          <a:p>
            <a:pPr lvl="1"/>
            <a:r>
              <a:rPr lang="en-US" altLang="en-US"/>
              <a:t>DMA operations between disk and I/O devices</a:t>
            </a:r>
          </a:p>
          <a:p>
            <a:pPr lvl="1"/>
            <a:r>
              <a:rPr lang="en-US" altLang="en-US"/>
              <a:t>dual-ported memory (as for display screen)</a:t>
            </a:r>
          </a:p>
          <a:p>
            <a:pPr lvl="1"/>
            <a:r>
              <a:rPr lang="en-US" altLang="en-US"/>
              <a:t>oblivious to passage of time (takes all the time it needs)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>
            <a:extLst>
              <a:ext uri="{FF2B5EF4-FFF2-40B4-BE49-F238E27FC236}">
                <a16:creationId xmlns:a16="http://schemas.microsoft.com/office/drawing/2014/main" id="{23F08BF6-74C2-4126-BD45-E63B3BCB4E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10243" name="Footer Placeholder 4">
            <a:extLst>
              <a:ext uri="{FF2B5EF4-FFF2-40B4-BE49-F238E27FC236}">
                <a16:creationId xmlns:a16="http://schemas.microsoft.com/office/drawing/2014/main" id="{A8A7134A-093D-4EE3-81AF-51AD8F315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10244" name="Slide Number Placeholder 5">
            <a:extLst>
              <a:ext uri="{FF2B5EF4-FFF2-40B4-BE49-F238E27FC236}">
                <a16:creationId xmlns:a16="http://schemas.microsoft.com/office/drawing/2014/main" id="{9F31AACB-2B49-4082-BBB6-936B8CB2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8522503-A548-4B22-878F-085D1F732E64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6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id="{CB75C33D-31B0-4F65-B57D-5C41FD5FC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Embedded processors</a:t>
            </a:r>
          </a:p>
        </p:txBody>
      </p:sp>
      <p:sp>
        <p:nvSpPr>
          <p:cNvPr id="10246" name="Rectangle 3">
            <a:extLst>
              <a:ext uri="{FF2B5EF4-FFF2-40B4-BE49-F238E27FC236}">
                <a16:creationId xmlns:a16="http://schemas.microsoft.com/office/drawing/2014/main" id="{0C3F682A-804E-457A-B308-A471312B4F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Programmed once by manufacturer of system</a:t>
            </a:r>
          </a:p>
          <a:p>
            <a:r>
              <a:rPr lang="en-US" altLang="en-US"/>
              <a:t>Executes a single program (or a limited suite) with few parameters</a:t>
            </a:r>
          </a:p>
          <a:p>
            <a:r>
              <a:rPr lang="en-US" altLang="en-US"/>
              <a:t>Task-specific</a:t>
            </a:r>
          </a:p>
          <a:p>
            <a:pPr lvl="1"/>
            <a:r>
              <a:rPr lang="en-US" altLang="en-US"/>
              <a:t>can be optimized for specific application</a:t>
            </a:r>
          </a:p>
          <a:p>
            <a:r>
              <a:rPr lang="en-US" altLang="en-US"/>
              <a:t>Interacts with environment in many ways</a:t>
            </a:r>
          </a:p>
          <a:p>
            <a:pPr lvl="1"/>
            <a:r>
              <a:rPr lang="en-US" altLang="en-US"/>
              <a:t>direct sensing and control of signal wires</a:t>
            </a:r>
          </a:p>
          <a:p>
            <a:pPr lvl="1"/>
            <a:r>
              <a:rPr lang="en-US" altLang="en-US"/>
              <a:t>communication protocols to environment and other devices</a:t>
            </a:r>
          </a:p>
          <a:p>
            <a:pPr lvl="1"/>
            <a:r>
              <a:rPr lang="en-US" altLang="en-US"/>
              <a:t>real-time interactions and constraints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2">
            <a:extLst>
              <a:ext uri="{FF2B5EF4-FFF2-40B4-BE49-F238E27FC236}">
                <a16:creationId xmlns:a16="http://schemas.microsoft.com/office/drawing/2014/main" id="{0B293CEF-060B-4FFA-B950-43D87650DF7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11267" name="Footer Placeholder 3">
            <a:extLst>
              <a:ext uri="{FF2B5EF4-FFF2-40B4-BE49-F238E27FC236}">
                <a16:creationId xmlns:a16="http://schemas.microsoft.com/office/drawing/2014/main" id="{19A55277-56D8-44AB-BC3B-139E4F44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11268" name="Slide Number Placeholder 4">
            <a:extLst>
              <a:ext uri="{FF2B5EF4-FFF2-40B4-BE49-F238E27FC236}">
                <a16:creationId xmlns:a16="http://schemas.microsoft.com/office/drawing/2014/main" id="{5DD2B29C-1AF4-4128-892E-7FCC368DD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C90817F6-A5E5-46A2-AC49-FB60600D9B10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7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1269" name="Rectangle 8">
            <a:extLst>
              <a:ext uri="{FF2B5EF4-FFF2-40B4-BE49-F238E27FC236}">
                <a16:creationId xmlns:a16="http://schemas.microsoft.com/office/drawing/2014/main" id="{F95AE45B-8FDA-4B14-874C-31D8516AD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676400"/>
            <a:ext cx="914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0" name="Rectangle 9">
            <a:extLst>
              <a:ext uri="{FF2B5EF4-FFF2-40B4-BE49-F238E27FC236}">
                <a16:creationId xmlns:a16="http://schemas.microsoft.com/office/drawing/2014/main" id="{E5F28A58-586C-4F69-8A99-DF78DA039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676400"/>
            <a:ext cx="914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1" name="Rectangle 10">
            <a:extLst>
              <a:ext uri="{FF2B5EF4-FFF2-40B4-BE49-F238E27FC236}">
                <a16:creationId xmlns:a16="http://schemas.microsoft.com/office/drawing/2014/main" id="{4C7608BF-3FED-493E-A7A9-411E08296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676400"/>
            <a:ext cx="11430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2" name="Rectangle 11">
            <a:extLst>
              <a:ext uri="{FF2B5EF4-FFF2-40B4-BE49-F238E27FC236}">
                <a16:creationId xmlns:a16="http://schemas.microsoft.com/office/drawing/2014/main" id="{F56849F8-C65D-41B3-BE9E-1A9C2E436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505200"/>
            <a:ext cx="11430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3" name="Rectangle 12">
            <a:extLst>
              <a:ext uri="{FF2B5EF4-FFF2-40B4-BE49-F238E27FC236}">
                <a16:creationId xmlns:a16="http://schemas.microsoft.com/office/drawing/2014/main" id="{67B316FA-167C-4B10-93FB-23F2245D8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505200"/>
            <a:ext cx="914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4" name="Line 13">
            <a:extLst>
              <a:ext uri="{FF2B5EF4-FFF2-40B4-BE49-F238E27FC236}">
                <a16:creationId xmlns:a16="http://schemas.microsoft.com/office/drawing/2014/main" id="{326CACBA-072D-4223-8F89-16B732A2A4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0750" y="3041650"/>
            <a:ext cx="5207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Line 14">
            <a:extLst>
              <a:ext uri="{FF2B5EF4-FFF2-40B4-BE49-F238E27FC236}">
                <a16:creationId xmlns:a16="http://schemas.microsoft.com/office/drawing/2014/main" id="{01803DCF-90B4-4966-B36F-438024144C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7250" y="25908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Line 15">
            <a:extLst>
              <a:ext uri="{FF2B5EF4-FFF2-40B4-BE49-F238E27FC236}">
                <a16:creationId xmlns:a16="http://schemas.microsoft.com/office/drawing/2014/main" id="{2CF4F26E-4F12-43A0-B256-A5AC937359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2850" y="30480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16">
            <a:extLst>
              <a:ext uri="{FF2B5EF4-FFF2-40B4-BE49-F238E27FC236}">
                <a16:creationId xmlns:a16="http://schemas.microsoft.com/office/drawing/2014/main" id="{F94BB23E-7F85-4191-A1A6-29BEA13CCE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5650" y="25908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Line 17">
            <a:extLst>
              <a:ext uri="{FF2B5EF4-FFF2-40B4-BE49-F238E27FC236}">
                <a16:creationId xmlns:a16="http://schemas.microsoft.com/office/drawing/2014/main" id="{081D3993-2C1B-4175-A9E4-034FDFD68C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4050" y="25908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Line 18">
            <a:extLst>
              <a:ext uri="{FF2B5EF4-FFF2-40B4-BE49-F238E27FC236}">
                <a16:creationId xmlns:a16="http://schemas.microsoft.com/office/drawing/2014/main" id="{2E45FA1F-240B-4D3D-9906-32A4BA7D7E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0" y="30480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Rectangle 19">
            <a:extLst>
              <a:ext uri="{FF2B5EF4-FFF2-40B4-BE49-F238E27FC236}">
                <a16:creationId xmlns:a16="http://schemas.microsoft.com/office/drawing/2014/main" id="{F940E8D5-34BC-4FB2-8799-8EC10860B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974850"/>
            <a:ext cx="444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CPU</a:t>
            </a:r>
          </a:p>
        </p:txBody>
      </p:sp>
      <p:sp>
        <p:nvSpPr>
          <p:cNvPr id="11281" name="Rectangle 20">
            <a:extLst>
              <a:ext uri="{FF2B5EF4-FFF2-40B4-BE49-F238E27FC236}">
                <a16:creationId xmlns:a16="http://schemas.microsoft.com/office/drawing/2014/main" id="{E5C51135-9D76-4BEA-9038-62A2BFB5F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450" y="1974850"/>
            <a:ext cx="673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1282" name="Rectangle 21">
            <a:extLst>
              <a:ext uri="{FF2B5EF4-FFF2-40B4-BE49-F238E27FC236}">
                <a16:creationId xmlns:a16="http://schemas.microsoft.com/office/drawing/2014/main" id="{6D1A9F48-A5FA-4BD0-AB55-4BF0B09D0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0050" y="1708150"/>
            <a:ext cx="11493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Display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(with 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dual-port 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video RAM)</a:t>
            </a:r>
          </a:p>
        </p:txBody>
      </p:sp>
      <p:sp>
        <p:nvSpPr>
          <p:cNvPr id="11283" name="Rectangle 22">
            <a:extLst>
              <a:ext uri="{FF2B5EF4-FFF2-40B4-BE49-F238E27FC236}">
                <a16:creationId xmlns:a16="http://schemas.microsoft.com/office/drawing/2014/main" id="{13A5BD68-E942-4A88-84CE-2DA615208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650" y="3803650"/>
            <a:ext cx="419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Disk</a:t>
            </a:r>
          </a:p>
        </p:txBody>
      </p:sp>
      <p:sp>
        <p:nvSpPr>
          <p:cNvPr id="11284" name="Rectangle 23">
            <a:extLst>
              <a:ext uri="{FF2B5EF4-FFF2-40B4-BE49-F238E27FC236}">
                <a16:creationId xmlns:a16="http://schemas.microsoft.com/office/drawing/2014/main" id="{37A97152-6332-45E3-9A66-7FEE1BA9D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536950"/>
            <a:ext cx="10541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I/O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(serial line, 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keyboard, 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mouse)</a:t>
            </a:r>
          </a:p>
        </p:txBody>
      </p:sp>
      <p:sp>
        <p:nvSpPr>
          <p:cNvPr id="11285" name="Rectangle 24">
            <a:extLst>
              <a:ext uri="{FF2B5EF4-FFF2-40B4-BE49-F238E27FC236}">
                <a16:creationId xmlns:a16="http://schemas.microsoft.com/office/drawing/2014/main" id="{3D7EAEE6-C5C4-4B22-8586-7AEEA245C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505200"/>
            <a:ext cx="914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86" name="Line 25">
            <a:extLst>
              <a:ext uri="{FF2B5EF4-FFF2-40B4-BE49-F238E27FC236}">
                <a16:creationId xmlns:a16="http://schemas.microsoft.com/office/drawing/2014/main" id="{4E1034C9-4486-40DB-8B2C-4CA7401D5D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4450" y="30480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7" name="Rectangle 26">
            <a:extLst>
              <a:ext uri="{FF2B5EF4-FFF2-40B4-BE49-F238E27FC236}">
                <a16:creationId xmlns:a16="http://schemas.microsoft.com/office/drawing/2014/main" id="{312AA346-7237-46A4-AA79-72D622EF6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3714750"/>
            <a:ext cx="7239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Network</a:t>
            </a:r>
          </a:p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Interface</a:t>
            </a:r>
          </a:p>
        </p:txBody>
      </p:sp>
      <p:sp>
        <p:nvSpPr>
          <p:cNvPr id="11288" name="Line 27">
            <a:extLst>
              <a:ext uri="{FF2B5EF4-FFF2-40B4-BE49-F238E27FC236}">
                <a16:creationId xmlns:a16="http://schemas.microsoft.com/office/drawing/2014/main" id="{EF3AC4D4-0AFC-4E55-911D-FD070DAF5CD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4450" y="44196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Line 28">
            <a:extLst>
              <a:ext uri="{FF2B5EF4-FFF2-40B4-BE49-F238E27FC236}">
                <a16:creationId xmlns:a16="http://schemas.microsoft.com/office/drawing/2014/main" id="{1D0068AE-1B94-4815-A3F3-274C478CA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0" y="4419600"/>
            <a:ext cx="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Line 29">
            <a:extLst>
              <a:ext uri="{FF2B5EF4-FFF2-40B4-BE49-F238E27FC236}">
                <a16:creationId xmlns:a16="http://schemas.microsoft.com/office/drawing/2014/main" id="{48AE0869-C485-4317-A6C2-18B34562AC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8350" y="4870450"/>
            <a:ext cx="1092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1" name="Line 30">
            <a:extLst>
              <a:ext uri="{FF2B5EF4-FFF2-40B4-BE49-F238E27FC236}">
                <a16:creationId xmlns:a16="http://schemas.microsoft.com/office/drawing/2014/main" id="{9841655F-F32B-4290-B23D-B44901895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5150" y="4870450"/>
            <a:ext cx="1092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2" name="Line 31">
            <a:extLst>
              <a:ext uri="{FF2B5EF4-FFF2-40B4-BE49-F238E27FC236}">
                <a16:creationId xmlns:a16="http://schemas.microsoft.com/office/drawing/2014/main" id="{8B8B6839-8F4C-427D-8D9A-B0CE3CE093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58900" y="3162300"/>
            <a:ext cx="927100" cy="2501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3" name="Line 32">
            <a:extLst>
              <a:ext uri="{FF2B5EF4-FFF2-40B4-BE49-F238E27FC236}">
                <a16:creationId xmlns:a16="http://schemas.microsoft.com/office/drawing/2014/main" id="{D71FDB8A-EFB0-4E65-A830-EF4B7E2AEE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58900" y="4991100"/>
            <a:ext cx="1841500" cy="673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4" name="Line 33">
            <a:extLst>
              <a:ext uri="{FF2B5EF4-FFF2-40B4-BE49-F238E27FC236}">
                <a16:creationId xmlns:a16="http://schemas.microsoft.com/office/drawing/2014/main" id="{96F0926F-D4E8-42B3-B9CE-3E9C3B1E15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58900" y="4991100"/>
            <a:ext cx="4470400" cy="673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5" name="Rectangle 34">
            <a:extLst>
              <a:ext uri="{FF2B5EF4-FFF2-40B4-BE49-F238E27FC236}">
                <a16:creationId xmlns:a16="http://schemas.microsoft.com/office/drawing/2014/main" id="{1D3C9600-69B2-4A30-806C-1886E05FC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5670550"/>
            <a:ext cx="1727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standard interfaces</a:t>
            </a:r>
          </a:p>
        </p:txBody>
      </p:sp>
      <p:sp>
        <p:nvSpPr>
          <p:cNvPr id="11296" name="Rectangle 35">
            <a:extLst>
              <a:ext uri="{FF2B5EF4-FFF2-40B4-BE49-F238E27FC236}">
                <a16:creationId xmlns:a16="http://schemas.microsoft.com/office/drawing/2014/main" id="{C87DE5EB-D9C6-48B9-92C2-E6096CB64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0" y="274955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system bus</a:t>
            </a:r>
          </a:p>
        </p:txBody>
      </p:sp>
      <p:sp>
        <p:nvSpPr>
          <p:cNvPr id="11297" name="Rectangle 36">
            <a:extLst>
              <a:ext uri="{FF2B5EF4-FFF2-40B4-BE49-F238E27FC236}">
                <a16:creationId xmlns:a16="http://schemas.microsoft.com/office/drawing/2014/main" id="{057813DD-75E5-4DE0-82D1-F8A406B5B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950" y="5365750"/>
            <a:ext cx="2768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all the parts around the 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processor are usually required</a:t>
            </a:r>
          </a:p>
        </p:txBody>
      </p:sp>
      <p:sp>
        <p:nvSpPr>
          <p:cNvPr id="11298" name="Rectangle 41">
            <a:extLst>
              <a:ext uri="{FF2B5EF4-FFF2-40B4-BE49-F238E27FC236}">
                <a16:creationId xmlns:a16="http://schemas.microsoft.com/office/drawing/2014/main" id="{921285AC-5862-450B-B151-8C2A5E9CC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Typical general-purpose architecture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2">
            <a:extLst>
              <a:ext uri="{FF2B5EF4-FFF2-40B4-BE49-F238E27FC236}">
                <a16:creationId xmlns:a16="http://schemas.microsoft.com/office/drawing/2014/main" id="{2C93E88D-4274-4F01-95D9-6D9F1219DB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13315" name="Footer Placeholder 3">
            <a:extLst>
              <a:ext uri="{FF2B5EF4-FFF2-40B4-BE49-F238E27FC236}">
                <a16:creationId xmlns:a16="http://schemas.microsoft.com/office/drawing/2014/main" id="{70B03D6C-C5DB-4496-8AB0-C7432A15B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13316" name="Slide Number Placeholder 4">
            <a:extLst>
              <a:ext uri="{FF2B5EF4-FFF2-40B4-BE49-F238E27FC236}">
                <a16:creationId xmlns:a16="http://schemas.microsoft.com/office/drawing/2014/main" id="{4C2959DC-CB8C-4C25-8355-1633C1A0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697F1EA-24F9-4A49-8C3C-E97F814D11E4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8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Rectangle 8">
            <a:extLst>
              <a:ext uri="{FF2B5EF4-FFF2-40B4-BE49-F238E27FC236}">
                <a16:creationId xmlns:a16="http://schemas.microsoft.com/office/drawing/2014/main" id="{8833CF94-F4E9-4D3E-A7F7-72F7DC82A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3206750"/>
            <a:ext cx="914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18" name="Rectangle 9">
            <a:extLst>
              <a:ext uri="{FF2B5EF4-FFF2-40B4-BE49-F238E27FC236}">
                <a16:creationId xmlns:a16="http://schemas.microsoft.com/office/drawing/2014/main" id="{BCA1898D-EC83-4F84-87B4-026B25132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9950" y="3206750"/>
            <a:ext cx="914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19" name="Rectangle 10">
            <a:extLst>
              <a:ext uri="{FF2B5EF4-FFF2-40B4-BE49-F238E27FC236}">
                <a16:creationId xmlns:a16="http://schemas.microsoft.com/office/drawing/2014/main" id="{A59F043A-118E-4D8C-AB9B-B4728E933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3200" y="2705100"/>
            <a:ext cx="1130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Microcontroller</a:t>
            </a:r>
          </a:p>
        </p:txBody>
      </p:sp>
      <p:sp>
        <p:nvSpPr>
          <p:cNvPr id="13320" name="Rectangle 11">
            <a:extLst>
              <a:ext uri="{FF2B5EF4-FFF2-40B4-BE49-F238E27FC236}">
                <a16:creationId xmlns:a16="http://schemas.microsoft.com/office/drawing/2014/main" id="{514C73F0-0722-465B-9AB7-C59715500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505200"/>
            <a:ext cx="48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ROM</a:t>
            </a:r>
          </a:p>
        </p:txBody>
      </p:sp>
      <p:sp>
        <p:nvSpPr>
          <p:cNvPr id="13321" name="Rectangle 12">
            <a:extLst>
              <a:ext uri="{FF2B5EF4-FFF2-40B4-BE49-F238E27FC236}">
                <a16:creationId xmlns:a16="http://schemas.microsoft.com/office/drawing/2014/main" id="{801BE01C-704C-4CA4-BE74-88ED10018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327400"/>
            <a:ext cx="5969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I/O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Interface</a:t>
            </a:r>
          </a:p>
        </p:txBody>
      </p:sp>
      <p:sp>
        <p:nvSpPr>
          <p:cNvPr id="13322" name="Rectangle 14">
            <a:extLst>
              <a:ext uri="{FF2B5EF4-FFF2-40B4-BE49-F238E27FC236}">
                <a16:creationId xmlns:a16="http://schemas.microsoft.com/office/drawing/2014/main" id="{F0F7E779-5321-489C-96C5-15030FCC7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3950" y="2292350"/>
            <a:ext cx="1828800" cy="182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3" name="Rectangle 15">
            <a:extLst>
              <a:ext uri="{FF2B5EF4-FFF2-40B4-BE49-F238E27FC236}">
                <a16:creationId xmlns:a16="http://schemas.microsoft.com/office/drawing/2014/main" id="{46163527-9ED2-46EB-98B1-1D2325117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3321050"/>
            <a:ext cx="6858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4" name="Rectangle 16">
            <a:extLst>
              <a:ext uri="{FF2B5EF4-FFF2-40B4-BE49-F238E27FC236}">
                <a16:creationId xmlns:a16="http://schemas.microsoft.com/office/drawing/2014/main" id="{99F85697-E485-41F0-A9F7-0374708F4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650" y="3321050"/>
            <a:ext cx="6858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3325" name="Rectangle 17">
            <a:extLst>
              <a:ext uri="{FF2B5EF4-FFF2-40B4-BE49-F238E27FC236}">
                <a16:creationId xmlns:a16="http://schemas.microsoft.com/office/drawing/2014/main" id="{622739C9-64D2-407C-AD42-FFB6C0160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5052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RAM</a:t>
            </a:r>
          </a:p>
        </p:txBody>
      </p:sp>
      <p:sp>
        <p:nvSpPr>
          <p:cNvPr id="13326" name="Line 18">
            <a:extLst>
              <a:ext uri="{FF2B5EF4-FFF2-40B4-BE49-F238E27FC236}">
                <a16:creationId xmlns:a16="http://schemas.microsoft.com/office/drawing/2014/main" id="{41DDD040-523C-4CF6-8130-C804793DA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743200"/>
            <a:ext cx="135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Line 19">
            <a:extLst>
              <a:ext uri="{FF2B5EF4-FFF2-40B4-BE49-F238E27FC236}">
                <a16:creationId xmlns:a16="http://schemas.microsoft.com/office/drawing/2014/main" id="{E0E930A8-5A20-4071-B9C4-E5AE5CFFB2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2743200"/>
            <a:ext cx="138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Line 20">
            <a:extLst>
              <a:ext uri="{FF2B5EF4-FFF2-40B4-BE49-F238E27FC236}">
                <a16:creationId xmlns:a16="http://schemas.microsoft.com/office/drawing/2014/main" id="{467D2EB8-818F-4B16-AB88-C051A984C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2750" y="365760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Line 21">
            <a:extLst>
              <a:ext uri="{FF2B5EF4-FFF2-40B4-BE49-F238E27FC236}">
                <a16:creationId xmlns:a16="http://schemas.microsoft.com/office/drawing/2014/main" id="{98737D04-28F3-4685-9027-A04627B4A2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3657600"/>
            <a:ext cx="901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22">
            <a:extLst>
              <a:ext uri="{FF2B5EF4-FFF2-40B4-BE49-F238E27FC236}">
                <a16:creationId xmlns:a16="http://schemas.microsoft.com/office/drawing/2014/main" id="{23481A0E-DC63-4E4D-B9C0-D1FF60B12F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94050" y="3657600"/>
            <a:ext cx="469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Line 23">
            <a:extLst>
              <a:ext uri="{FF2B5EF4-FFF2-40B4-BE49-F238E27FC236}">
                <a16:creationId xmlns:a16="http://schemas.microsoft.com/office/drawing/2014/main" id="{9919CDE4-15F2-4FA1-8241-C8CEC28365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2450" y="3657600"/>
            <a:ext cx="469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Line 24">
            <a:extLst>
              <a:ext uri="{FF2B5EF4-FFF2-40B4-BE49-F238E27FC236}">
                <a16:creationId xmlns:a16="http://schemas.microsoft.com/office/drawing/2014/main" id="{21F017B4-15E8-4E8D-8E61-817B93EFA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3225800"/>
            <a:ext cx="0" cy="863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Rectangle 25">
            <a:extLst>
              <a:ext uri="{FF2B5EF4-FFF2-40B4-BE49-F238E27FC236}">
                <a16:creationId xmlns:a16="http://schemas.microsoft.com/office/drawing/2014/main" id="{EF1F32B7-14B3-4479-B825-EA9D1787C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600" y="3416300"/>
            <a:ext cx="6604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custom 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logic</a:t>
            </a:r>
          </a:p>
        </p:txBody>
      </p:sp>
      <p:sp>
        <p:nvSpPr>
          <p:cNvPr id="13334" name="Rectangle 26">
            <a:extLst>
              <a:ext uri="{FF2B5EF4-FFF2-40B4-BE49-F238E27FC236}">
                <a16:creationId xmlns:a16="http://schemas.microsoft.com/office/drawing/2014/main" id="{8347A838-BE0D-4C5C-B7E0-6D7761AA4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2222500"/>
            <a:ext cx="12192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medium-speed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interactions</a:t>
            </a:r>
          </a:p>
        </p:txBody>
      </p:sp>
      <p:sp>
        <p:nvSpPr>
          <p:cNvPr id="13335" name="Rectangle 27">
            <a:extLst>
              <a:ext uri="{FF2B5EF4-FFF2-40B4-BE49-F238E27FC236}">
                <a16:creationId xmlns:a16="http://schemas.microsoft.com/office/drawing/2014/main" id="{D0B69A4E-2732-4610-B56A-918680C98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733800"/>
            <a:ext cx="12192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high-speed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interactions</a:t>
            </a:r>
          </a:p>
        </p:txBody>
      </p:sp>
      <p:sp>
        <p:nvSpPr>
          <p:cNvPr id="13336" name="Rectangle 28">
            <a:extLst>
              <a:ext uri="{FF2B5EF4-FFF2-40B4-BE49-F238E27FC236}">
                <a16:creationId xmlns:a16="http://schemas.microsoft.com/office/drawing/2014/main" id="{A8CFC825-7912-4893-8ACC-E80CA1F4F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2222500"/>
            <a:ext cx="121920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low-speed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interactions</a:t>
            </a:r>
          </a:p>
        </p:txBody>
      </p:sp>
      <p:sp>
        <p:nvSpPr>
          <p:cNvPr id="13337" name="Line 29">
            <a:extLst>
              <a:ext uri="{FF2B5EF4-FFF2-40B4-BE49-F238E27FC236}">
                <a16:creationId xmlns:a16="http://schemas.microsoft.com/office/drawing/2014/main" id="{C661FD10-9D71-4362-9852-EEA881290B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65250" y="4121150"/>
            <a:ext cx="355600" cy="1130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Rectangle 30">
            <a:extLst>
              <a:ext uri="{FF2B5EF4-FFF2-40B4-BE49-F238E27FC236}">
                <a16:creationId xmlns:a16="http://schemas.microsoft.com/office/drawing/2014/main" id="{D3680D56-5E7D-4138-BABF-935C49685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5257800"/>
            <a:ext cx="165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standard interface</a:t>
            </a:r>
          </a:p>
        </p:txBody>
      </p:sp>
      <p:sp>
        <p:nvSpPr>
          <p:cNvPr id="13339" name="Rectangle 31">
            <a:extLst>
              <a:ext uri="{FF2B5EF4-FFF2-40B4-BE49-F238E27FC236}">
                <a16:creationId xmlns:a16="http://schemas.microsoft.com/office/drawing/2014/main" id="{B51EEBF7-396A-4941-9ACF-08D61AB04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953000"/>
            <a:ext cx="31115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any of the parts around the 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microcontroller are optional</a:t>
            </a:r>
          </a:p>
        </p:txBody>
      </p:sp>
      <p:sp>
        <p:nvSpPr>
          <p:cNvPr id="13340" name="Rectangle 36">
            <a:extLst>
              <a:ext uri="{FF2B5EF4-FFF2-40B4-BE49-F238E27FC236}">
                <a16:creationId xmlns:a16="http://schemas.microsoft.com/office/drawing/2014/main" id="{0DE61B70-6D9E-4D69-8107-A2E11EDE9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Typical task-specific architecture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3">
            <a:extLst>
              <a:ext uri="{FF2B5EF4-FFF2-40B4-BE49-F238E27FC236}">
                <a16:creationId xmlns:a16="http://schemas.microsoft.com/office/drawing/2014/main" id="{C5FB37A9-B4B1-4364-993E-32C442DEEED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15363" name="Footer Placeholder 4">
            <a:extLst>
              <a:ext uri="{FF2B5EF4-FFF2-40B4-BE49-F238E27FC236}">
                <a16:creationId xmlns:a16="http://schemas.microsoft.com/office/drawing/2014/main" id="{B5DC9598-B453-486D-9035-9D4B3A94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15364" name="Slide Number Placeholder 5">
            <a:extLst>
              <a:ext uri="{FF2B5EF4-FFF2-40B4-BE49-F238E27FC236}">
                <a16:creationId xmlns:a16="http://schemas.microsoft.com/office/drawing/2014/main" id="{05F24FC0-58E2-4129-9E03-ED218A0C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D1F2DA63-38FE-4E35-BD1F-E4BCB96BE53F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9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Rectangle 15">
            <a:extLst>
              <a:ext uri="{FF2B5EF4-FFF2-40B4-BE49-F238E27FC236}">
                <a16:creationId xmlns:a16="http://schemas.microsoft.com/office/drawing/2014/main" id="{B46242EA-2E11-423E-889B-66496FA376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does this change things?</a:t>
            </a:r>
          </a:p>
        </p:txBody>
      </p:sp>
      <p:sp>
        <p:nvSpPr>
          <p:cNvPr id="15366" name="Rectangle 16">
            <a:extLst>
              <a:ext uri="{FF2B5EF4-FFF2-40B4-BE49-F238E27FC236}">
                <a16:creationId xmlns:a16="http://schemas.microsoft.com/office/drawing/2014/main" id="{3AD6CE9E-6A6D-46C8-8833-A8AE819DF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Sense and control of environment</a:t>
            </a:r>
          </a:p>
          <a:p>
            <a:pPr lvl="1"/>
            <a:r>
              <a:rPr lang="en-US" altLang="en-US"/>
              <a:t>processor must be able to “read” and “write” individual signal wires</a:t>
            </a:r>
          </a:p>
          <a:p>
            <a:pPr lvl="1"/>
            <a:r>
              <a:rPr lang="en-US" altLang="en-US"/>
              <a:t>controls I/O devices directly</a:t>
            </a:r>
          </a:p>
          <a:p>
            <a:r>
              <a:rPr lang="en-US" altLang="en-US"/>
              <a:t>Program has to do everything</a:t>
            </a:r>
          </a:p>
          <a:p>
            <a:pPr lvl="1"/>
            <a:r>
              <a:rPr lang="en-US" altLang="en-US"/>
              <a:t>sense input bits</a:t>
            </a:r>
          </a:p>
          <a:p>
            <a:pPr lvl="1"/>
            <a:r>
              <a:rPr lang="en-US" altLang="en-US"/>
              <a:t>change output bits</a:t>
            </a:r>
          </a:p>
          <a:p>
            <a:pPr lvl="1"/>
            <a:r>
              <a:rPr lang="en-US" altLang="en-US"/>
              <a:t>do computation</a:t>
            </a:r>
          </a:p>
          <a:p>
            <a:pPr lvl="1"/>
            <a:r>
              <a:rPr lang="en-US" altLang="en-US"/>
              <a:t>measure time</a:t>
            </a:r>
          </a:p>
          <a:p>
            <a:pPr lvl="2"/>
            <a:r>
              <a:rPr lang="en-US" altLang="en-US"/>
              <a:t>many applications require precise spacing of events</a:t>
            </a:r>
          </a:p>
          <a:p>
            <a:r>
              <a:rPr lang="en-US" altLang="en-US"/>
              <a:t>Problems with this</a:t>
            </a:r>
          </a:p>
          <a:p>
            <a:pPr lvl="1"/>
            <a:r>
              <a:rPr lang="en-US" altLang="en-US"/>
              <a:t>Precise timing?</a:t>
            </a:r>
          </a:p>
          <a:p>
            <a:pPr lvl="1"/>
            <a:r>
              <a:rPr lang="en-US" altLang="en-US"/>
              <a:t>Too slow?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>
            <a:extLst>
              <a:ext uri="{FF2B5EF4-FFF2-40B4-BE49-F238E27FC236}">
                <a16:creationId xmlns:a16="http://schemas.microsoft.com/office/drawing/2014/main" id="{833ACD68-4058-4B4E-9874-52F2B29A31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17411" name="Footer Placeholder 4">
            <a:extLst>
              <a:ext uri="{FF2B5EF4-FFF2-40B4-BE49-F238E27FC236}">
                <a16:creationId xmlns:a16="http://schemas.microsoft.com/office/drawing/2014/main" id="{B244B0EB-C07E-453C-A9D8-44861AD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17412" name="Slide Number Placeholder 5">
            <a:extLst>
              <a:ext uri="{FF2B5EF4-FFF2-40B4-BE49-F238E27FC236}">
                <a16:creationId xmlns:a16="http://schemas.microsoft.com/office/drawing/2014/main" id="{BB408E9C-9491-42E2-B52B-B4EC50DD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CB07088-B88A-438B-A084-F548D647EFE2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10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Rectangle 47">
            <a:extLst>
              <a:ext uri="{FF2B5EF4-FFF2-40B4-BE49-F238E27FC236}">
                <a16:creationId xmlns:a16="http://schemas.microsoft.com/office/drawing/2014/main" id="{CEDC3CC9-B497-401E-A16F-EEFD2BC98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Connecting to inputs/outputs</a:t>
            </a:r>
          </a:p>
        </p:txBody>
      </p:sp>
      <p:sp>
        <p:nvSpPr>
          <p:cNvPr id="17414" name="Rectangle 48">
            <a:extLst>
              <a:ext uri="{FF2B5EF4-FFF2-40B4-BE49-F238E27FC236}">
                <a16:creationId xmlns:a16="http://schemas.microsoft.com/office/drawing/2014/main" id="{F21794B0-AF33-4678-AF49-DAAB4201B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8950" y="1331913"/>
            <a:ext cx="8502650" cy="4849812"/>
          </a:xfrm>
        </p:spPr>
        <p:txBody>
          <a:bodyPr/>
          <a:lstStyle/>
          <a:p>
            <a:r>
              <a:rPr lang="en-US" altLang="en-US"/>
              <a:t>Map external wire to a bit of a variable (memory or register)</a:t>
            </a:r>
          </a:p>
          <a:p>
            <a:pPr lvl="1"/>
            <a:r>
              <a:rPr lang="en-US" altLang="en-US"/>
              <a:t>if (a &amp; 1) . . .</a:t>
            </a:r>
          </a:p>
          <a:p>
            <a:pPr lvl="1"/>
            <a:r>
              <a:rPr lang="en-US" altLang="en-US"/>
              <a:t>X = 2;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>
            <a:extLst>
              <a:ext uri="{FF2B5EF4-FFF2-40B4-BE49-F238E27FC236}">
                <a16:creationId xmlns:a16="http://schemas.microsoft.com/office/drawing/2014/main" id="{2F71663A-9055-4218-9102-902EA05E687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DA94EA20-77B8-4325-B729-C89BABEBA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19460" name="Slide Number Placeholder 5">
            <a:extLst>
              <a:ext uri="{FF2B5EF4-FFF2-40B4-BE49-F238E27FC236}">
                <a16:creationId xmlns:a16="http://schemas.microsoft.com/office/drawing/2014/main" id="{270F9F3B-2F64-41B4-ABB1-051BEA863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EFE45E6A-66CC-420C-91A6-36FC98B914CF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11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FD81887E-E3BA-46D9-865E-85EC31353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Problem: Accelerometer Interface</a:t>
            </a:r>
          </a:p>
        </p:txBody>
      </p:sp>
      <p:sp>
        <p:nvSpPr>
          <p:cNvPr id="19462" name="Rectangle 3">
            <a:extLst>
              <a:ext uri="{FF2B5EF4-FFF2-40B4-BE49-F238E27FC236}">
                <a16:creationId xmlns:a16="http://schemas.microsoft.com/office/drawing/2014/main" id="{769717A9-CAAD-4785-8F69-137D3E2480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Accelerometer output has one wire!</a:t>
            </a:r>
          </a:p>
          <a:p>
            <a:pPr lvl="1"/>
            <a:r>
              <a:rPr lang="en-US" altLang="en-US"/>
              <a:t>Acceleration coded as the duty cycle</a:t>
            </a:r>
          </a:p>
          <a:p>
            <a:pPr lvl="2"/>
            <a:r>
              <a:rPr lang="en-US" altLang="en-US"/>
              <a:t>pulse-width/cycle-length</a:t>
            </a:r>
          </a:p>
          <a:p>
            <a:pPr lvl="3"/>
            <a:r>
              <a:rPr lang="en-US" altLang="en-US"/>
              <a:t>20% = -128</a:t>
            </a:r>
          </a:p>
          <a:p>
            <a:pPr lvl="3"/>
            <a:r>
              <a:rPr lang="en-US" altLang="en-US"/>
              <a:t>80% = +127</a:t>
            </a:r>
          </a:p>
          <a:p>
            <a:pPr lvl="2"/>
            <a:r>
              <a:rPr lang="en-US" altLang="en-US"/>
              <a:t>cycle time = 10ms</a:t>
            </a:r>
          </a:p>
          <a:p>
            <a:r>
              <a:rPr lang="en-US" altLang="en-US"/>
              <a:t>Write a C program that measures the acceleration</a:t>
            </a:r>
          </a:p>
          <a:p>
            <a:pPr lvl="1"/>
            <a:r>
              <a:rPr lang="en-US" altLang="en-US"/>
              <a:t>Input is low-order bit of variable X</a:t>
            </a:r>
          </a:p>
          <a:p>
            <a:pPr lvl="1"/>
            <a:r>
              <a:rPr lang="en-US" altLang="en-US"/>
              <a:t>Assign result to variable Z</a:t>
            </a:r>
          </a:p>
          <a:p>
            <a:pPr lvl="1"/>
            <a:r>
              <a:rPr lang="en-US" altLang="en-US"/>
              <a:t>Make up whatever you need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>
            <a:extLst>
              <a:ext uri="{FF2B5EF4-FFF2-40B4-BE49-F238E27FC236}">
                <a16:creationId xmlns:a16="http://schemas.microsoft.com/office/drawing/2014/main" id="{F535D1AE-1ACB-41CB-ACC1-1D80792E958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420BCC45-7EC3-46BB-AE62-4B127AFA3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20484" name="Slide Number Placeholder 5">
            <a:extLst>
              <a:ext uri="{FF2B5EF4-FFF2-40B4-BE49-F238E27FC236}">
                <a16:creationId xmlns:a16="http://schemas.microsoft.com/office/drawing/2014/main" id="{A71BF8B4-4609-42E2-841E-4992ED64D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50CD0DFF-C355-4425-9DA5-4A2108A5BABC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12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0485" name="Line 2">
            <a:extLst>
              <a:ext uri="{FF2B5EF4-FFF2-40B4-BE49-F238E27FC236}">
                <a16:creationId xmlns:a16="http://schemas.microsoft.com/office/drawing/2014/main" id="{0B4563A7-0C46-43F4-94EE-5900AECAD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2100" y="419100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Line 3">
            <a:extLst>
              <a:ext uri="{FF2B5EF4-FFF2-40B4-BE49-F238E27FC236}">
                <a16:creationId xmlns:a16="http://schemas.microsoft.com/office/drawing/2014/main" id="{FEC74A03-826A-4F42-BF31-7B6F54B511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2950" y="4197350"/>
            <a:ext cx="0" cy="204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Line 4">
            <a:extLst>
              <a:ext uri="{FF2B5EF4-FFF2-40B4-BE49-F238E27FC236}">
                <a16:creationId xmlns:a16="http://schemas.microsoft.com/office/drawing/2014/main" id="{5C00EA63-9F96-4E54-93DF-8380CF2EFA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9400" y="6248400"/>
            <a:ext cx="469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Line 5">
            <a:extLst>
              <a:ext uri="{FF2B5EF4-FFF2-40B4-BE49-F238E27FC236}">
                <a16:creationId xmlns:a16="http://schemas.microsoft.com/office/drawing/2014/main" id="{DE3CBF5D-66B2-430D-A3A9-FFB9E72E18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9300" y="4648200"/>
            <a:ext cx="124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6">
            <a:extLst>
              <a:ext uri="{FF2B5EF4-FFF2-40B4-BE49-F238E27FC236}">
                <a16:creationId xmlns:a16="http://schemas.microsoft.com/office/drawing/2014/main" id="{738E73B9-9544-4AA9-91EA-E9A924D6E2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9300" y="5905500"/>
            <a:ext cx="2247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Line 7">
            <a:extLst>
              <a:ext uri="{FF2B5EF4-FFF2-40B4-BE49-F238E27FC236}">
                <a16:creationId xmlns:a16="http://schemas.microsoft.com/office/drawing/2014/main" id="{057546E5-55B3-4B48-A54C-FEF38852AB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9300" y="5562600"/>
            <a:ext cx="1257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Line 8">
            <a:extLst>
              <a:ext uri="{FF2B5EF4-FFF2-40B4-BE49-F238E27FC236}">
                <a16:creationId xmlns:a16="http://schemas.microsoft.com/office/drawing/2014/main" id="{0C540BCA-2D89-4411-97B6-87D1A1474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9300" y="4876800"/>
            <a:ext cx="124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Line 9">
            <a:extLst>
              <a:ext uri="{FF2B5EF4-FFF2-40B4-BE49-F238E27FC236}">
                <a16:creationId xmlns:a16="http://schemas.microsoft.com/office/drawing/2014/main" id="{984B3231-F4F6-424D-A039-CDD5BBEE69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06600" y="5105400"/>
            <a:ext cx="127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Rectangle 10">
            <a:extLst>
              <a:ext uri="{FF2B5EF4-FFF2-40B4-BE49-F238E27FC236}">
                <a16:creationId xmlns:a16="http://schemas.microsoft.com/office/drawing/2014/main" id="{5B3D10D3-B7AF-46A1-B904-390C34E66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0" y="4432300"/>
            <a:ext cx="6985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RD</a:t>
            </a:r>
          </a:p>
        </p:txBody>
      </p:sp>
      <p:sp>
        <p:nvSpPr>
          <p:cNvPr id="20494" name="Rectangle 11">
            <a:extLst>
              <a:ext uri="{FF2B5EF4-FFF2-40B4-BE49-F238E27FC236}">
                <a16:creationId xmlns:a16="http://schemas.microsoft.com/office/drawing/2014/main" id="{45E62CA4-A405-4C03-83A3-6D5D43D4E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1550" y="4660900"/>
            <a:ext cx="7239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WR</a:t>
            </a:r>
          </a:p>
        </p:txBody>
      </p:sp>
      <p:sp>
        <p:nvSpPr>
          <p:cNvPr id="20495" name="Rectangle 12">
            <a:extLst>
              <a:ext uri="{FF2B5EF4-FFF2-40B4-BE49-F238E27FC236}">
                <a16:creationId xmlns:a16="http://schemas.microsoft.com/office/drawing/2014/main" id="{46741FE8-D9AE-4076-83D5-786DF2CA4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850" y="4889500"/>
            <a:ext cx="10033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WAIT</a:t>
            </a:r>
          </a:p>
        </p:txBody>
      </p:sp>
      <p:sp>
        <p:nvSpPr>
          <p:cNvPr id="20496" name="Rectangle 13">
            <a:extLst>
              <a:ext uri="{FF2B5EF4-FFF2-40B4-BE49-F238E27FC236}">
                <a16:creationId xmlns:a16="http://schemas.microsoft.com/office/drawing/2014/main" id="{7C262D90-C2A2-4538-BCFD-4BAD80E51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5346700"/>
            <a:ext cx="10795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ADDR</a:t>
            </a:r>
          </a:p>
        </p:txBody>
      </p:sp>
      <p:sp>
        <p:nvSpPr>
          <p:cNvPr id="20497" name="Rectangle 14">
            <a:extLst>
              <a:ext uri="{FF2B5EF4-FFF2-40B4-BE49-F238E27FC236}">
                <a16:creationId xmlns:a16="http://schemas.microsoft.com/office/drawing/2014/main" id="{AA92E954-EB4A-43FE-97A9-36114B155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5689600"/>
            <a:ext cx="9271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DATA</a:t>
            </a:r>
          </a:p>
        </p:txBody>
      </p:sp>
      <p:sp>
        <p:nvSpPr>
          <p:cNvPr id="20498" name="Rectangle 15">
            <a:extLst>
              <a:ext uri="{FF2B5EF4-FFF2-40B4-BE49-F238E27FC236}">
                <a16:creationId xmlns:a16="http://schemas.microsoft.com/office/drawing/2014/main" id="{EEFFD42D-34D1-4AF1-A0EA-F6FA801F2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4902200"/>
            <a:ext cx="11303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CPU</a:t>
            </a:r>
          </a:p>
        </p:txBody>
      </p:sp>
      <p:sp>
        <p:nvSpPr>
          <p:cNvPr id="20499" name="Rectangle 16">
            <a:extLst>
              <a:ext uri="{FF2B5EF4-FFF2-40B4-BE49-F238E27FC236}">
                <a16:creationId xmlns:a16="http://schemas.microsoft.com/office/drawing/2014/main" id="{5EE5448A-F74B-4657-A91E-501048AE6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0" y="4629150"/>
            <a:ext cx="685800" cy="1371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500" name="Line 17">
            <a:extLst>
              <a:ext uri="{FF2B5EF4-FFF2-40B4-BE49-F238E27FC236}">
                <a16:creationId xmlns:a16="http://schemas.microsoft.com/office/drawing/2014/main" id="{4585FD7F-A936-4D69-9503-79464AD79B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5308600"/>
            <a:ext cx="1301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Line 18">
            <a:extLst>
              <a:ext uri="{FF2B5EF4-FFF2-40B4-BE49-F238E27FC236}">
                <a16:creationId xmlns:a16="http://schemas.microsoft.com/office/drawing/2014/main" id="{BAD03FFF-50B0-4087-9D04-BD440B5DC5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4850" y="4851400"/>
            <a:ext cx="387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Line 19">
            <a:extLst>
              <a:ext uri="{FF2B5EF4-FFF2-40B4-BE49-F238E27FC236}">
                <a16:creationId xmlns:a16="http://schemas.microsoft.com/office/drawing/2014/main" id="{BB48C9B8-C369-4EF4-BB1C-9621887792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4850" y="5765800"/>
            <a:ext cx="469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Rectangle 20">
            <a:extLst>
              <a:ext uri="{FF2B5EF4-FFF2-40B4-BE49-F238E27FC236}">
                <a16:creationId xmlns:a16="http://schemas.microsoft.com/office/drawing/2014/main" id="{B5166AF0-F26F-4C5B-B519-6A950E23D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3200" y="4724400"/>
            <a:ext cx="6858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OE</a:t>
            </a:r>
          </a:p>
        </p:txBody>
      </p:sp>
      <p:sp>
        <p:nvSpPr>
          <p:cNvPr id="20504" name="Rectangle 21">
            <a:extLst>
              <a:ext uri="{FF2B5EF4-FFF2-40B4-BE49-F238E27FC236}">
                <a16:creationId xmlns:a16="http://schemas.microsoft.com/office/drawing/2014/main" id="{61BE699C-4AD0-406E-A679-3FA06C20D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6700" y="5638800"/>
            <a:ext cx="6096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IN</a:t>
            </a:r>
          </a:p>
        </p:txBody>
      </p:sp>
      <p:sp>
        <p:nvSpPr>
          <p:cNvPr id="20505" name="Rectangle 22">
            <a:extLst>
              <a:ext uri="{FF2B5EF4-FFF2-40B4-BE49-F238E27FC236}">
                <a16:creationId xmlns:a16="http://schemas.microsoft.com/office/drawing/2014/main" id="{DDFD50F9-AB07-496B-932E-552BA5DBF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5181600"/>
            <a:ext cx="8128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OUT</a:t>
            </a:r>
          </a:p>
        </p:txBody>
      </p:sp>
      <p:sp>
        <p:nvSpPr>
          <p:cNvPr id="20506" name="Rectangle 23">
            <a:extLst>
              <a:ext uri="{FF2B5EF4-FFF2-40B4-BE49-F238E27FC236}">
                <a16:creationId xmlns:a16="http://schemas.microsoft.com/office/drawing/2014/main" id="{297035EB-D904-4E4A-BD5F-B40185E10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5700" y="5626100"/>
            <a:ext cx="16383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from environment</a:t>
            </a:r>
          </a:p>
        </p:txBody>
      </p:sp>
      <p:sp>
        <p:nvSpPr>
          <p:cNvPr id="20507" name="Rectangle 24">
            <a:extLst>
              <a:ext uri="{FF2B5EF4-FFF2-40B4-BE49-F238E27FC236}">
                <a16:creationId xmlns:a16="http://schemas.microsoft.com/office/drawing/2014/main" id="{C2516128-7235-4AED-86DB-BDC276E92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080000"/>
            <a:ext cx="10922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to data bus</a:t>
            </a:r>
          </a:p>
        </p:txBody>
      </p:sp>
      <p:sp>
        <p:nvSpPr>
          <p:cNvPr id="20508" name="Rectangle 25">
            <a:extLst>
              <a:ext uri="{FF2B5EF4-FFF2-40B4-BE49-F238E27FC236}">
                <a16:creationId xmlns:a16="http://schemas.microsoft.com/office/drawing/2014/main" id="{9FA3E316-0DB7-4631-8D3A-EC0BC996B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8550" y="4629150"/>
            <a:ext cx="8001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0509" name="Line 26">
            <a:extLst>
              <a:ext uri="{FF2B5EF4-FFF2-40B4-BE49-F238E27FC236}">
                <a16:creationId xmlns:a16="http://schemas.microsoft.com/office/drawing/2014/main" id="{B0FEF4A0-430A-472E-A591-22D94FC8AC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65950" y="4737100"/>
            <a:ext cx="469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Line 27">
            <a:extLst>
              <a:ext uri="{FF2B5EF4-FFF2-40B4-BE49-F238E27FC236}">
                <a16:creationId xmlns:a16="http://schemas.microsoft.com/office/drawing/2014/main" id="{BA156576-1E07-4234-8398-C4F97B3A60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65950" y="4965700"/>
            <a:ext cx="469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Rectangle 28">
            <a:extLst>
              <a:ext uri="{FF2B5EF4-FFF2-40B4-BE49-F238E27FC236}">
                <a16:creationId xmlns:a16="http://schemas.microsoft.com/office/drawing/2014/main" id="{F34276CB-B654-45ED-A2F1-31F02721C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2200" y="4826000"/>
            <a:ext cx="13716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RD</a:t>
            </a:r>
          </a:p>
        </p:txBody>
      </p:sp>
      <p:sp>
        <p:nvSpPr>
          <p:cNvPr id="20512" name="Rectangle 29">
            <a:extLst>
              <a:ext uri="{FF2B5EF4-FFF2-40B4-BE49-F238E27FC236}">
                <a16:creationId xmlns:a16="http://schemas.microsoft.com/office/drawing/2014/main" id="{6DA684B3-F101-4396-882F-8076F8E34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699000"/>
            <a:ext cx="8128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decoder</a:t>
            </a:r>
          </a:p>
        </p:txBody>
      </p:sp>
      <p:sp>
        <p:nvSpPr>
          <p:cNvPr id="20513" name="Line 30">
            <a:extLst>
              <a:ext uri="{FF2B5EF4-FFF2-40B4-BE49-F238E27FC236}">
                <a16:creationId xmlns:a16="http://schemas.microsoft.com/office/drawing/2014/main" id="{0DB23434-FF49-43A4-848F-8042EFE1A5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0" y="5867400"/>
            <a:ext cx="6985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1">
            <a:extLst>
              <a:ext uri="{FF2B5EF4-FFF2-40B4-BE49-F238E27FC236}">
                <a16:creationId xmlns:a16="http://schemas.microsoft.com/office/drawing/2014/main" id="{7D030C9E-6AC9-4A55-A1A1-DB20B5E45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5867400"/>
            <a:ext cx="762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5" name="Rectangle 32">
            <a:extLst>
              <a:ext uri="{FF2B5EF4-FFF2-40B4-BE49-F238E27FC236}">
                <a16:creationId xmlns:a16="http://schemas.microsoft.com/office/drawing/2014/main" id="{BF4A642E-F9CE-471C-8193-0CA6C4B6E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0" y="4597400"/>
            <a:ext cx="16383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ADDR</a:t>
            </a:r>
          </a:p>
        </p:txBody>
      </p:sp>
      <p:sp>
        <p:nvSpPr>
          <p:cNvPr id="20516" name="Rectangle 33">
            <a:extLst>
              <a:ext uri="{FF2B5EF4-FFF2-40B4-BE49-F238E27FC236}">
                <a16:creationId xmlns:a16="http://schemas.microsoft.com/office/drawing/2014/main" id="{A278C05F-6F2D-4C36-9A41-81115E9066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Memory-mapped inputs</a:t>
            </a:r>
          </a:p>
        </p:txBody>
      </p:sp>
      <p:sp>
        <p:nvSpPr>
          <p:cNvPr id="20517" name="Rectangle 34">
            <a:extLst>
              <a:ext uri="{FF2B5EF4-FFF2-40B4-BE49-F238E27FC236}">
                <a16:creationId xmlns:a16="http://schemas.microsoft.com/office/drawing/2014/main" id="{83357756-BC63-4D41-BF5D-6F75B08358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8950" y="1331913"/>
            <a:ext cx="8502650" cy="4849812"/>
          </a:xfrm>
        </p:spPr>
        <p:txBody>
          <a:bodyPr/>
          <a:lstStyle/>
          <a:p>
            <a:r>
              <a:rPr lang="en-US" altLang="en-US"/>
              <a:t>Map external wire to a bit in the address space</a:t>
            </a:r>
            <a:br>
              <a:rPr lang="en-US" altLang="en-US"/>
            </a:br>
            <a:r>
              <a:rPr lang="en-US" altLang="en-US"/>
              <a:t>of the processor</a:t>
            </a:r>
          </a:p>
          <a:p>
            <a:r>
              <a:rPr lang="en-US" altLang="en-US"/>
              <a:t>External register buffers values coming</a:t>
            </a:r>
            <a:br>
              <a:rPr lang="en-US" altLang="en-US"/>
            </a:br>
            <a:r>
              <a:rPr lang="en-US" altLang="en-US"/>
              <a:t>from environment</a:t>
            </a:r>
          </a:p>
          <a:p>
            <a:pPr lvl="1"/>
            <a:r>
              <a:rPr lang="en-US" altLang="en-US"/>
              <a:t>map register into address space</a:t>
            </a:r>
          </a:p>
          <a:p>
            <a:pPr lvl="1"/>
            <a:r>
              <a:rPr lang="en-US" altLang="en-US"/>
              <a:t>decoder needed to select register for reading</a:t>
            </a:r>
          </a:p>
          <a:p>
            <a:pPr lvl="1"/>
            <a:r>
              <a:rPr lang="en-US" altLang="en-US"/>
              <a:t>output enable (OE) so that many registers can use the same data bus</a:t>
            </a:r>
          </a:p>
        </p:txBody>
      </p:sp>
      <p:sp>
        <p:nvSpPr>
          <p:cNvPr id="20518" name="Line 35">
            <a:extLst>
              <a:ext uri="{FF2B5EF4-FFF2-40B4-BE49-F238E27FC236}">
                <a16:creationId xmlns:a16="http://schemas.microsoft.com/office/drawing/2014/main" id="{C6223CEB-DD21-4F82-A71E-AA5B2983D9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5334000"/>
            <a:ext cx="635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>
            <a:extLst>
              <a:ext uri="{FF2B5EF4-FFF2-40B4-BE49-F238E27FC236}">
                <a16:creationId xmlns:a16="http://schemas.microsoft.com/office/drawing/2014/main" id="{CFB4BE85-DA76-4179-A219-254F6336438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18AD80B1-7D3B-47E8-A587-33C2C4CF2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22532" name="Slide Number Placeholder 5">
            <a:extLst>
              <a:ext uri="{FF2B5EF4-FFF2-40B4-BE49-F238E27FC236}">
                <a16:creationId xmlns:a16="http://schemas.microsoft.com/office/drawing/2014/main" id="{8072684E-5824-4BD8-BE98-0B1F99C3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968E0761-EACA-480F-B73C-5AEDBB7FF782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13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2533" name="Line 9">
            <a:extLst>
              <a:ext uri="{FF2B5EF4-FFF2-40B4-BE49-F238E27FC236}">
                <a16:creationId xmlns:a16="http://schemas.microsoft.com/office/drawing/2014/main" id="{E75A425A-1025-48C8-BECF-A19EC66498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7750" y="411480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10">
            <a:extLst>
              <a:ext uri="{FF2B5EF4-FFF2-40B4-BE49-F238E27FC236}">
                <a16:creationId xmlns:a16="http://schemas.microsoft.com/office/drawing/2014/main" id="{D0E2F475-298B-401B-8952-C200976E5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98600" y="4121150"/>
            <a:ext cx="0" cy="204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Line 11">
            <a:extLst>
              <a:ext uri="{FF2B5EF4-FFF2-40B4-BE49-F238E27FC236}">
                <a16:creationId xmlns:a16="http://schemas.microsoft.com/office/drawing/2014/main" id="{8289B805-493C-4085-BC5C-1B8F38B916E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35050" y="6172200"/>
            <a:ext cx="469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Line 12">
            <a:extLst>
              <a:ext uri="{FF2B5EF4-FFF2-40B4-BE49-F238E27FC236}">
                <a16:creationId xmlns:a16="http://schemas.microsoft.com/office/drawing/2014/main" id="{5B1B22FB-B859-426D-9CB1-E9F2A37FA8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4950" y="4572000"/>
            <a:ext cx="124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Line 13">
            <a:extLst>
              <a:ext uri="{FF2B5EF4-FFF2-40B4-BE49-F238E27FC236}">
                <a16:creationId xmlns:a16="http://schemas.microsoft.com/office/drawing/2014/main" id="{8EAEA6C3-2036-48CC-AD29-7DD096F304A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4950" y="5829300"/>
            <a:ext cx="124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Line 14">
            <a:extLst>
              <a:ext uri="{FF2B5EF4-FFF2-40B4-BE49-F238E27FC236}">
                <a16:creationId xmlns:a16="http://schemas.microsoft.com/office/drawing/2014/main" id="{C2FBADFB-1DC5-4945-8555-F204AA9094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4950" y="5486400"/>
            <a:ext cx="124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Line 15">
            <a:extLst>
              <a:ext uri="{FF2B5EF4-FFF2-40B4-BE49-F238E27FC236}">
                <a16:creationId xmlns:a16="http://schemas.microsoft.com/office/drawing/2014/main" id="{21AF7681-D59B-475E-8136-648F84DA58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92250" y="5829300"/>
            <a:ext cx="127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Line 16">
            <a:extLst>
              <a:ext uri="{FF2B5EF4-FFF2-40B4-BE49-F238E27FC236}">
                <a16:creationId xmlns:a16="http://schemas.microsoft.com/office/drawing/2014/main" id="{092586F2-E53A-4B4F-B517-4D760830E0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4950" y="4800600"/>
            <a:ext cx="124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Line 17">
            <a:extLst>
              <a:ext uri="{FF2B5EF4-FFF2-40B4-BE49-F238E27FC236}">
                <a16:creationId xmlns:a16="http://schemas.microsoft.com/office/drawing/2014/main" id="{3CCB0000-E36C-44E0-B468-0272C165C5F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92250" y="5029200"/>
            <a:ext cx="1270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Rectangle 18">
            <a:extLst>
              <a:ext uri="{FF2B5EF4-FFF2-40B4-BE49-F238E27FC236}">
                <a16:creationId xmlns:a16="http://schemas.microsoft.com/office/drawing/2014/main" id="{FCAA42C0-2C0B-4408-B92A-C9C68D04B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00" y="4356100"/>
            <a:ext cx="6985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RD</a:t>
            </a:r>
          </a:p>
        </p:txBody>
      </p:sp>
      <p:sp>
        <p:nvSpPr>
          <p:cNvPr id="22543" name="Rectangle 19">
            <a:extLst>
              <a:ext uri="{FF2B5EF4-FFF2-40B4-BE49-F238E27FC236}">
                <a16:creationId xmlns:a16="http://schemas.microsoft.com/office/drawing/2014/main" id="{71C992A3-F20F-4615-9B1F-4E19CBC34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584700"/>
            <a:ext cx="7239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WR</a:t>
            </a:r>
            <a:endParaRPr lang="en-US" altLang="en-US" sz="1400" b="1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22544" name="Rectangle 20">
            <a:extLst>
              <a:ext uri="{FF2B5EF4-FFF2-40B4-BE49-F238E27FC236}">
                <a16:creationId xmlns:a16="http://schemas.microsoft.com/office/drawing/2014/main" id="{10B1852C-F02B-4C70-857A-2E8848523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0" y="4813300"/>
            <a:ext cx="10033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WAIT</a:t>
            </a:r>
          </a:p>
        </p:txBody>
      </p:sp>
      <p:sp>
        <p:nvSpPr>
          <p:cNvPr id="22545" name="Rectangle 21">
            <a:extLst>
              <a:ext uri="{FF2B5EF4-FFF2-40B4-BE49-F238E27FC236}">
                <a16:creationId xmlns:a16="http://schemas.microsoft.com/office/drawing/2014/main" id="{F2F2B3B9-9AB3-459E-B991-306203BF6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00" y="5270500"/>
            <a:ext cx="10795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ADDR</a:t>
            </a:r>
          </a:p>
        </p:txBody>
      </p:sp>
      <p:sp>
        <p:nvSpPr>
          <p:cNvPr id="22546" name="Rectangle 22">
            <a:extLst>
              <a:ext uri="{FF2B5EF4-FFF2-40B4-BE49-F238E27FC236}">
                <a16:creationId xmlns:a16="http://schemas.microsoft.com/office/drawing/2014/main" id="{D594BB93-6A7E-42A4-838B-8FBF38A30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0" y="5613400"/>
            <a:ext cx="9271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DATA</a:t>
            </a:r>
          </a:p>
        </p:txBody>
      </p:sp>
      <p:sp>
        <p:nvSpPr>
          <p:cNvPr id="22547" name="Rectangle 23">
            <a:extLst>
              <a:ext uri="{FF2B5EF4-FFF2-40B4-BE49-F238E27FC236}">
                <a16:creationId xmlns:a16="http://schemas.microsoft.com/office/drawing/2014/main" id="{12E52FA2-8595-4077-B169-53034FCCF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" y="4826000"/>
            <a:ext cx="11303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Micro-</a:t>
            </a:r>
            <a:br>
              <a:rPr lang="en-US" altLang="en-US" sz="1400" b="1">
                <a:latin typeface="Tahoma" panose="020B0604030504040204" pitchFamily="34" charset="0"/>
              </a:rPr>
            </a:br>
            <a:r>
              <a:rPr lang="en-US" altLang="en-US" sz="1400" b="1"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22548" name="Rectangle 24">
            <a:extLst>
              <a:ext uri="{FF2B5EF4-FFF2-40B4-BE49-F238E27FC236}">
                <a16:creationId xmlns:a16="http://schemas.microsoft.com/office/drawing/2014/main" id="{91CD6A19-6024-48CD-8470-F60F1A32E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550" y="4648200"/>
            <a:ext cx="685800" cy="1371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49" name="Line 25">
            <a:extLst>
              <a:ext uri="{FF2B5EF4-FFF2-40B4-BE49-F238E27FC236}">
                <a16:creationId xmlns:a16="http://schemas.microsoft.com/office/drawing/2014/main" id="{6BC11F36-5A5F-41DB-8300-DFE952AA6F3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05600" y="5867400"/>
            <a:ext cx="762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Line 26">
            <a:extLst>
              <a:ext uri="{FF2B5EF4-FFF2-40B4-BE49-F238E27FC236}">
                <a16:creationId xmlns:a16="http://schemas.microsoft.com/office/drawing/2014/main" id="{F27C9504-0C1E-436C-98DC-C0A56B98B4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29400" y="5867400"/>
            <a:ext cx="762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7">
            <a:extLst>
              <a:ext uri="{FF2B5EF4-FFF2-40B4-BE49-F238E27FC236}">
                <a16:creationId xmlns:a16="http://schemas.microsoft.com/office/drawing/2014/main" id="{F756F04F-5F9D-44A2-9EC3-797DA180A6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1350" y="528320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Line 28">
            <a:extLst>
              <a:ext uri="{FF2B5EF4-FFF2-40B4-BE49-F238E27FC236}">
                <a16:creationId xmlns:a16="http://schemas.microsoft.com/office/drawing/2014/main" id="{8615F53F-046E-4E1B-96A5-D0CB5326A7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4826000"/>
            <a:ext cx="349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Line 29">
            <a:extLst>
              <a:ext uri="{FF2B5EF4-FFF2-40B4-BE49-F238E27FC236}">
                <a16:creationId xmlns:a16="http://schemas.microsoft.com/office/drawing/2014/main" id="{0E5364E9-F4B3-4098-8314-D5F9AD9C38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8350" y="574040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Rectangle 30">
            <a:extLst>
              <a:ext uri="{FF2B5EF4-FFF2-40B4-BE49-F238E27FC236}">
                <a16:creationId xmlns:a16="http://schemas.microsoft.com/office/drawing/2014/main" id="{FC6E20C3-94F3-4F15-A676-DC5DB3D3B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699000"/>
            <a:ext cx="6858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EN</a:t>
            </a:r>
          </a:p>
        </p:txBody>
      </p:sp>
      <p:sp>
        <p:nvSpPr>
          <p:cNvPr id="22555" name="Rectangle 31">
            <a:extLst>
              <a:ext uri="{FF2B5EF4-FFF2-40B4-BE49-F238E27FC236}">
                <a16:creationId xmlns:a16="http://schemas.microsoft.com/office/drawing/2014/main" id="{9FB9C38B-7D4A-4063-8EA2-9F7C58989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613400"/>
            <a:ext cx="6096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IN</a:t>
            </a:r>
          </a:p>
        </p:txBody>
      </p:sp>
      <p:sp>
        <p:nvSpPr>
          <p:cNvPr id="22556" name="Rectangle 32">
            <a:extLst>
              <a:ext uri="{FF2B5EF4-FFF2-40B4-BE49-F238E27FC236}">
                <a16:creationId xmlns:a16="http://schemas.microsoft.com/office/drawing/2014/main" id="{8EC97430-1A75-479D-830E-0162D4C27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0" y="5156200"/>
            <a:ext cx="8128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OUT</a:t>
            </a:r>
          </a:p>
        </p:txBody>
      </p:sp>
      <p:sp>
        <p:nvSpPr>
          <p:cNvPr id="22557" name="Rectangle 33">
            <a:extLst>
              <a:ext uri="{FF2B5EF4-FFF2-40B4-BE49-F238E27FC236}">
                <a16:creationId xmlns:a16="http://schemas.microsoft.com/office/drawing/2014/main" id="{8A5D3B7B-27A5-42DE-8292-079C2E8B2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600700"/>
            <a:ext cx="13716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DATA</a:t>
            </a:r>
          </a:p>
        </p:txBody>
      </p:sp>
      <p:sp>
        <p:nvSpPr>
          <p:cNvPr id="22558" name="Rectangle 34">
            <a:extLst>
              <a:ext uri="{FF2B5EF4-FFF2-40B4-BE49-F238E27FC236}">
                <a16:creationId xmlns:a16="http://schemas.microsoft.com/office/drawing/2014/main" id="{87EAA0C9-E712-49A3-AC1C-B048B3D2C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4603750"/>
            <a:ext cx="8001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2559" name="Line 35">
            <a:extLst>
              <a:ext uri="{FF2B5EF4-FFF2-40B4-BE49-F238E27FC236}">
                <a16:creationId xmlns:a16="http://schemas.microsoft.com/office/drawing/2014/main" id="{B252EC5E-4D46-4AFC-AF3A-F6FB95E9A0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5350" y="471170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Line 36">
            <a:extLst>
              <a:ext uri="{FF2B5EF4-FFF2-40B4-BE49-F238E27FC236}">
                <a16:creationId xmlns:a16="http://schemas.microsoft.com/office/drawing/2014/main" id="{4059326B-A7A5-41A0-85BB-FBA59386FB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5350" y="494030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Rectangle 37">
            <a:extLst>
              <a:ext uri="{FF2B5EF4-FFF2-40B4-BE49-F238E27FC236}">
                <a16:creationId xmlns:a16="http://schemas.microsoft.com/office/drawing/2014/main" id="{967C857E-D2F1-4339-A3C6-1B0A39FFA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9300" y="4800600"/>
            <a:ext cx="13589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WR</a:t>
            </a:r>
          </a:p>
        </p:txBody>
      </p:sp>
      <p:sp>
        <p:nvSpPr>
          <p:cNvPr id="22562" name="Rectangle 38">
            <a:extLst>
              <a:ext uri="{FF2B5EF4-FFF2-40B4-BE49-F238E27FC236}">
                <a16:creationId xmlns:a16="http://schemas.microsoft.com/office/drawing/2014/main" id="{01976796-4A72-423F-B804-DC52E25B2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00" y="4673600"/>
            <a:ext cx="8128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ts val="1600"/>
              </a:lnSpc>
            </a:pPr>
            <a:r>
              <a:rPr lang="en-US" altLang="en-US" sz="1400" b="1">
                <a:solidFill>
                  <a:srgbClr val="000000"/>
                </a:solidFill>
                <a:latin typeface="Tahoma" panose="020B0604030504040204" pitchFamily="34" charset="0"/>
              </a:rPr>
              <a:t>decoder</a:t>
            </a:r>
          </a:p>
        </p:txBody>
      </p:sp>
      <p:sp>
        <p:nvSpPr>
          <p:cNvPr id="22563" name="Rectangle 39">
            <a:extLst>
              <a:ext uri="{FF2B5EF4-FFF2-40B4-BE49-F238E27FC236}">
                <a16:creationId xmlns:a16="http://schemas.microsoft.com/office/drawing/2014/main" id="{A35AB19F-9B82-4F7B-88C1-3F44DC710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559300"/>
            <a:ext cx="19050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ADDR</a:t>
            </a:r>
          </a:p>
        </p:txBody>
      </p:sp>
      <p:sp>
        <p:nvSpPr>
          <p:cNvPr id="22564" name="Rectangle 40">
            <a:extLst>
              <a:ext uri="{FF2B5EF4-FFF2-40B4-BE49-F238E27FC236}">
                <a16:creationId xmlns:a16="http://schemas.microsoft.com/office/drawing/2014/main" id="{F86C1BC1-BE59-43C2-818C-F57B01105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4900" y="5156200"/>
            <a:ext cx="16891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>
            <a:lvl1pPr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1600"/>
              </a:lnSpc>
            </a:pPr>
            <a:r>
              <a:rPr lang="en-US" altLang="en-US" sz="1400" b="1">
                <a:latin typeface="Tahoma" panose="020B0604030504040204" pitchFamily="34" charset="0"/>
              </a:rPr>
              <a:t>to environment</a:t>
            </a:r>
          </a:p>
        </p:txBody>
      </p:sp>
      <p:sp>
        <p:nvSpPr>
          <p:cNvPr id="22565" name="Rectangle 47">
            <a:extLst>
              <a:ext uri="{FF2B5EF4-FFF2-40B4-BE49-F238E27FC236}">
                <a16:creationId xmlns:a16="http://schemas.microsoft.com/office/drawing/2014/main" id="{188149CB-2B1C-4174-A8A1-13C2CAEFE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Memory-mapped outputs</a:t>
            </a:r>
          </a:p>
        </p:txBody>
      </p:sp>
      <p:sp>
        <p:nvSpPr>
          <p:cNvPr id="22566" name="Rectangle 48">
            <a:extLst>
              <a:ext uri="{FF2B5EF4-FFF2-40B4-BE49-F238E27FC236}">
                <a16:creationId xmlns:a16="http://schemas.microsoft.com/office/drawing/2014/main" id="{AC64F611-7641-4D63-8568-2E4714ED7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Map external wire to a bit in the address space</a:t>
            </a:r>
            <a:br>
              <a:rPr lang="en-US" altLang="en-US"/>
            </a:br>
            <a:r>
              <a:rPr lang="en-US" altLang="en-US"/>
              <a:t>of the processor</a:t>
            </a:r>
          </a:p>
          <a:p>
            <a:r>
              <a:rPr lang="en-US" altLang="en-US"/>
              <a:t>Connect output of memory-mapped register</a:t>
            </a:r>
            <a:br>
              <a:rPr lang="en-US" altLang="en-US"/>
            </a:br>
            <a:r>
              <a:rPr lang="en-US" altLang="en-US"/>
              <a:t>to environment</a:t>
            </a:r>
          </a:p>
          <a:p>
            <a:pPr lvl="1"/>
            <a:r>
              <a:rPr lang="en-US" altLang="en-US"/>
              <a:t>map register into address space</a:t>
            </a:r>
          </a:p>
          <a:p>
            <a:pPr lvl="1"/>
            <a:r>
              <a:rPr lang="en-US" altLang="en-US"/>
              <a:t>decoder need to select register for writing (holds value indefinitely)</a:t>
            </a:r>
          </a:p>
          <a:p>
            <a:pPr lvl="1"/>
            <a:r>
              <a:rPr lang="en-US" altLang="en-US"/>
              <a:t>input enable (EN) so that many registers can use the same data bus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>
            <a:extLst>
              <a:ext uri="{FF2B5EF4-FFF2-40B4-BE49-F238E27FC236}">
                <a16:creationId xmlns:a16="http://schemas.microsoft.com/office/drawing/2014/main" id="{372441A4-3538-4E8A-8EE2-E74DD31D10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24579" name="Footer Placeholder 4">
            <a:extLst>
              <a:ext uri="{FF2B5EF4-FFF2-40B4-BE49-F238E27FC236}">
                <a16:creationId xmlns:a16="http://schemas.microsoft.com/office/drawing/2014/main" id="{AC74DF4A-EC04-496A-8B4B-9507D2B1C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24580" name="Slide Number Placeholder 5">
            <a:extLst>
              <a:ext uri="{FF2B5EF4-FFF2-40B4-BE49-F238E27FC236}">
                <a16:creationId xmlns:a16="http://schemas.microsoft.com/office/drawing/2014/main" id="{75DD0B3B-BA1C-4790-84BC-F4FA2CC1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A6A09F29-BFCA-4F8E-B7DA-74E8B7AD8D9F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14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4581" name="Rectangle 13">
            <a:extLst>
              <a:ext uri="{FF2B5EF4-FFF2-40B4-BE49-F238E27FC236}">
                <a16:creationId xmlns:a16="http://schemas.microsoft.com/office/drawing/2014/main" id="{80CD9751-2662-4CA9-BF56-7B11A620DB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On-chip support for communication</a:t>
            </a:r>
          </a:p>
        </p:txBody>
      </p:sp>
      <p:sp>
        <p:nvSpPr>
          <p:cNvPr id="24582" name="Rectangle 14">
            <a:extLst>
              <a:ext uri="{FF2B5EF4-FFF2-40B4-BE49-F238E27FC236}">
                <a16:creationId xmlns:a16="http://schemas.microsoft.com/office/drawing/2014/main" id="{D58028C4-47F9-4538-A6C2-ABAAFC4212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Processor may not be fast enough</a:t>
            </a:r>
          </a:p>
          <a:p>
            <a:r>
              <a:rPr lang="en-US" altLang="en-US"/>
              <a:t>Offload standard protocols</a:t>
            </a:r>
          </a:p>
          <a:p>
            <a:r>
              <a:rPr lang="en-US" altLang="en-US"/>
              <a:t>Built-in device drivers</a:t>
            </a:r>
          </a:p>
          <a:p>
            <a:pPr lvl="1"/>
            <a:r>
              <a:rPr lang="en-US" altLang="en-US"/>
              <a:t>for common communication protocols</a:t>
            </a:r>
          </a:p>
          <a:p>
            <a:pPr lvl="1"/>
            <a:r>
              <a:rPr lang="en-US" altLang="en-US"/>
              <a:t>serial-line protocols most common as they require few pins</a:t>
            </a:r>
          </a:p>
          <a:p>
            <a:r>
              <a:rPr lang="en-US" altLang="en-US"/>
              <a:t>e.g. RS-232 serial interface</a:t>
            </a:r>
          </a:p>
          <a:p>
            <a:pPr lvl="1"/>
            <a:r>
              <a:rPr lang="en-US" altLang="en-US"/>
              <a:t>special registers in memory space for interaction</a:t>
            </a:r>
          </a:p>
          <a:p>
            <a:r>
              <a:rPr lang="en-US" altLang="en-US"/>
              <a:t>Increases level of integration</a:t>
            </a:r>
          </a:p>
          <a:p>
            <a:pPr lvl="1"/>
            <a:r>
              <a:rPr lang="en-US" altLang="en-US"/>
              <a:t>pull external devices on-chip</a:t>
            </a:r>
          </a:p>
          <a:p>
            <a:pPr lvl="2"/>
            <a:r>
              <a:rPr lang="en-US" altLang="en-US"/>
              <a:t>must be standard</a:t>
            </a:r>
          </a:p>
          <a:p>
            <a:pPr lvl="1"/>
            <a:r>
              <a:rPr lang="en-US" altLang="en-US"/>
              <a:t>eliminate need for shared memory or system bus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>
            <a:extLst>
              <a:ext uri="{FF2B5EF4-FFF2-40B4-BE49-F238E27FC236}">
                <a16:creationId xmlns:a16="http://schemas.microsoft.com/office/drawing/2014/main" id="{351D6F87-486C-4AD4-9200-BAB0393E7C5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26627" name="Footer Placeholder 4">
            <a:extLst>
              <a:ext uri="{FF2B5EF4-FFF2-40B4-BE49-F238E27FC236}">
                <a16:creationId xmlns:a16="http://schemas.microsoft.com/office/drawing/2014/main" id="{6B61D840-C0EE-4BA9-94A1-7CF52044A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26628" name="Slide Number Placeholder 5">
            <a:extLst>
              <a:ext uri="{FF2B5EF4-FFF2-40B4-BE49-F238E27FC236}">
                <a16:creationId xmlns:a16="http://schemas.microsoft.com/office/drawing/2014/main" id="{2F30FC54-7241-4A9A-9F48-23371FB5D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440E2C1-D0E3-4327-84FD-572E3AB4E5DD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15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6629" name="Rectangle 13">
            <a:extLst>
              <a:ext uri="{FF2B5EF4-FFF2-40B4-BE49-F238E27FC236}">
                <a16:creationId xmlns:a16="http://schemas.microsoft.com/office/drawing/2014/main" id="{0FC57755-F31E-407A-B296-46560E106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Time</a:t>
            </a:r>
          </a:p>
        </p:txBody>
      </p:sp>
      <p:sp>
        <p:nvSpPr>
          <p:cNvPr id="26630" name="Rectangle 14">
            <a:extLst>
              <a:ext uri="{FF2B5EF4-FFF2-40B4-BE49-F238E27FC236}">
                <a16:creationId xmlns:a16="http://schemas.microsoft.com/office/drawing/2014/main" id="{D35A48F0-7B9B-433D-9569-356215099D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Keep track of detailed timing of each instruction's execution</a:t>
            </a:r>
          </a:p>
          <a:p>
            <a:pPr lvl="1"/>
            <a:r>
              <a:rPr lang="en-US" altLang="en-US"/>
              <a:t>highly dependent on code</a:t>
            </a:r>
          </a:p>
          <a:p>
            <a:pPr lvl="1"/>
            <a:r>
              <a:rPr lang="en-US" altLang="en-US"/>
              <a:t>hard to use with compilers</a:t>
            </a:r>
          </a:p>
          <a:p>
            <a:pPr lvl="1"/>
            <a:r>
              <a:rPr lang="en-US" altLang="en-US"/>
              <a:t>not enough control over code generation</a:t>
            </a:r>
          </a:p>
          <a:p>
            <a:pPr lvl="1"/>
            <a:r>
              <a:rPr lang="en-US" altLang="en-US"/>
              <a:t>interactions with caches/instruction-buffers</a:t>
            </a:r>
          </a:p>
          <a:p>
            <a:r>
              <a:rPr lang="en-US" altLang="en-US"/>
              <a:t>Loops to implement delays</a:t>
            </a:r>
          </a:p>
          <a:p>
            <a:pPr lvl="1"/>
            <a:r>
              <a:rPr lang="en-US" altLang="en-US"/>
              <a:t>keep track of time in counters</a:t>
            </a:r>
          </a:p>
          <a:p>
            <a:pPr lvl="1"/>
            <a:r>
              <a:rPr lang="en-US" altLang="en-US"/>
              <a:t>keeps processor busy counting and not doing other useful things</a:t>
            </a:r>
          </a:p>
          <a:p>
            <a:r>
              <a:rPr lang="en-US" altLang="en-US"/>
              <a:t>Real-time clock</a:t>
            </a:r>
          </a:p>
          <a:p>
            <a:pPr lvl="1"/>
            <a:r>
              <a:rPr lang="en-US" altLang="en-US"/>
              <a:t>sample at different points in the program</a:t>
            </a:r>
          </a:p>
          <a:p>
            <a:pPr lvl="1"/>
            <a:r>
              <a:rPr lang="en-US" altLang="en-US"/>
              <a:t>simple difference to measure time delay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>
            <a:extLst>
              <a:ext uri="{FF2B5EF4-FFF2-40B4-BE49-F238E27FC236}">
                <a16:creationId xmlns:a16="http://schemas.microsoft.com/office/drawing/2014/main" id="{6BC43D50-DC60-472B-B9FB-487F8B6C964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BEA26FD3-2A92-4BF7-ACDB-C2AF23995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3C48F226-BA75-4230-ACCE-EE88843F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AC3D56B3-4CE3-4198-9D27-7E2ADFA71F0C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16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8677" name="Rectangle 13">
            <a:extLst>
              <a:ext uri="{FF2B5EF4-FFF2-40B4-BE49-F238E27FC236}">
                <a16:creationId xmlns:a16="http://schemas.microsoft.com/office/drawing/2014/main" id="{ADDA5B00-7E46-40BF-A864-30882EBF4E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Timers</a:t>
            </a:r>
          </a:p>
        </p:txBody>
      </p:sp>
      <p:sp>
        <p:nvSpPr>
          <p:cNvPr id="28678" name="Rectangle 14">
            <a:extLst>
              <a:ext uri="{FF2B5EF4-FFF2-40B4-BE49-F238E27FC236}">
                <a16:creationId xmlns:a16="http://schemas.microsoft.com/office/drawing/2014/main" id="{D354EE35-7471-49F3-A794-92D2DDCF86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Separate and parallel counting unit(s)</a:t>
            </a:r>
          </a:p>
          <a:p>
            <a:pPr lvl="1"/>
            <a:r>
              <a:rPr lang="en-US" altLang="en-US"/>
              <a:t>co-processor to microprocessor</a:t>
            </a:r>
          </a:p>
          <a:p>
            <a:pPr lvl="1"/>
            <a:r>
              <a:rPr lang="en-US" altLang="en-US"/>
              <a:t>does not require microprocessor intervention</a:t>
            </a:r>
          </a:p>
          <a:p>
            <a:pPr lvl="1"/>
            <a:r>
              <a:rPr lang="en-US" altLang="en-US"/>
              <a:t>in simple case, like a real-time clock</a:t>
            </a:r>
          </a:p>
          <a:p>
            <a:pPr lvl="2"/>
            <a:r>
              <a:rPr lang="en-US" altLang="en-US"/>
              <a:t>set timer/read timer</a:t>
            </a:r>
          </a:p>
          <a:p>
            <a:pPr lvl="1"/>
            <a:r>
              <a:rPr lang="en-US" altLang="en-US"/>
              <a:t>interrupt generated when expired</a:t>
            </a:r>
          </a:p>
          <a:p>
            <a:r>
              <a:rPr lang="en-US" altLang="en-US"/>
              <a:t>More interesting timer units</a:t>
            </a:r>
          </a:p>
          <a:p>
            <a:pPr lvl="1"/>
            <a:r>
              <a:rPr lang="en-US" altLang="en-US"/>
              <a:t>self reloading timers for regular interrupts</a:t>
            </a:r>
          </a:p>
          <a:p>
            <a:pPr lvl="1"/>
            <a:r>
              <a:rPr lang="en-US" altLang="en-US"/>
              <a:t>pre-scaling for measuring larger times</a:t>
            </a:r>
          </a:p>
          <a:p>
            <a:pPr lvl="1"/>
            <a:r>
              <a:rPr lang="en-US" altLang="en-US"/>
              <a:t>started by external events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>
            <a:extLst>
              <a:ext uri="{FF2B5EF4-FFF2-40B4-BE49-F238E27FC236}">
                <a16:creationId xmlns:a16="http://schemas.microsoft.com/office/drawing/2014/main" id="{99C0E4F5-0955-4982-9574-7424C7B3A3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30723" name="Footer Placeholder 4">
            <a:extLst>
              <a:ext uri="{FF2B5EF4-FFF2-40B4-BE49-F238E27FC236}">
                <a16:creationId xmlns:a16="http://schemas.microsoft.com/office/drawing/2014/main" id="{24721048-223F-4649-8778-B685173E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30724" name="Slide Number Placeholder 5">
            <a:extLst>
              <a:ext uri="{FF2B5EF4-FFF2-40B4-BE49-F238E27FC236}">
                <a16:creationId xmlns:a16="http://schemas.microsoft.com/office/drawing/2014/main" id="{B3AE2EA7-D6E0-443D-A939-B3CCE637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5DBA157B-2D59-4607-8233-48492CB06014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17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30725" name="Rectangle 13">
            <a:extLst>
              <a:ext uri="{FF2B5EF4-FFF2-40B4-BE49-F238E27FC236}">
                <a16:creationId xmlns:a16="http://schemas.microsoft.com/office/drawing/2014/main" id="{6ACCA974-3435-4B75-8815-12FFE3CE5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Input/output events</a:t>
            </a:r>
          </a:p>
        </p:txBody>
      </p:sp>
      <p:sp>
        <p:nvSpPr>
          <p:cNvPr id="30726" name="Rectangle 14">
            <a:extLst>
              <a:ext uri="{FF2B5EF4-FFF2-40B4-BE49-F238E27FC236}">
                <a16:creationId xmlns:a16="http://schemas.microsoft.com/office/drawing/2014/main" id="{82B47051-723C-40EC-92C4-2CC7A43CF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Input capture</a:t>
            </a:r>
          </a:p>
          <a:p>
            <a:pPr lvl="1"/>
            <a:r>
              <a:rPr lang="en-US" altLang="en-US"/>
              <a:t>record precise time when input event occurred</a:t>
            </a:r>
          </a:p>
          <a:p>
            <a:pPr lvl="1"/>
            <a:r>
              <a:rPr lang="en-US" altLang="en-US"/>
              <a:t>to be used in later handling of event</a:t>
            </a:r>
          </a:p>
          <a:p>
            <a:r>
              <a:rPr lang="en-US" altLang="en-US"/>
              <a:t>Output compare</a:t>
            </a:r>
          </a:p>
          <a:p>
            <a:pPr lvl="1"/>
            <a:r>
              <a:rPr lang="en-US" altLang="en-US"/>
              <a:t>set output to happen at a point in the future</a:t>
            </a:r>
          </a:p>
          <a:p>
            <a:pPr lvl="1"/>
            <a:r>
              <a:rPr lang="en-US" altLang="en-US"/>
              <a:t>reactive outputs – set output to happen a pre-defined</a:t>
            </a:r>
            <a:br>
              <a:rPr lang="en-US" altLang="en-US"/>
            </a:br>
            <a:r>
              <a:rPr lang="en-US" altLang="en-US"/>
              <a:t>time after some input</a:t>
            </a:r>
          </a:p>
          <a:p>
            <a:pPr lvl="1"/>
            <a:r>
              <a:rPr lang="en-US" altLang="en-US"/>
              <a:t>processor can go on to do other things in the meantime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>
            <a:extLst>
              <a:ext uri="{FF2B5EF4-FFF2-40B4-BE49-F238E27FC236}">
                <a16:creationId xmlns:a16="http://schemas.microsoft.com/office/drawing/2014/main" id="{BF09776F-EE7F-4D1D-AC24-A3CF35826B0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32771" name="Footer Placeholder 4">
            <a:extLst>
              <a:ext uri="{FF2B5EF4-FFF2-40B4-BE49-F238E27FC236}">
                <a16:creationId xmlns:a16="http://schemas.microsoft.com/office/drawing/2014/main" id="{F0224E87-63C1-44E5-A247-9AECC4509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32772" name="Slide Number Placeholder 5">
            <a:extLst>
              <a:ext uri="{FF2B5EF4-FFF2-40B4-BE49-F238E27FC236}">
                <a16:creationId xmlns:a16="http://schemas.microsoft.com/office/drawing/2014/main" id="{AC674890-8104-48F6-B972-86E2F7AC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C1978B92-BC8D-440D-81E9-71E31FEA0EA2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18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32773" name="Rectangle 2">
            <a:extLst>
              <a:ext uri="{FF2B5EF4-FFF2-40B4-BE49-F238E27FC236}">
                <a16:creationId xmlns:a16="http://schemas.microsoft.com/office/drawing/2014/main" id="{58F52B3E-314E-4C76-AF41-42BDE504D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Microcontroller: 8051</a:t>
            </a:r>
          </a:p>
        </p:txBody>
      </p:sp>
      <p:sp>
        <p:nvSpPr>
          <p:cNvPr id="32774" name="Rectangle 3">
            <a:extLst>
              <a:ext uri="{FF2B5EF4-FFF2-40B4-BE49-F238E27FC236}">
                <a16:creationId xmlns:a16="http://schemas.microsoft.com/office/drawing/2014/main" id="{F975A651-D454-40F4-9225-BAC3E1FA7F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Very old, very common and very cheap microcontroller</a:t>
            </a:r>
          </a:p>
          <a:p>
            <a:pPr lvl="1"/>
            <a:r>
              <a:rPr lang="en-US" altLang="en-US"/>
              <a:t>Lots of variants</a:t>
            </a:r>
          </a:p>
          <a:p>
            <a:r>
              <a:rPr lang="en-US" altLang="en-US"/>
              <a:t>Review online documentation</a:t>
            </a:r>
          </a:p>
          <a:p>
            <a:pPr lvl="1"/>
            <a:r>
              <a:rPr lang="en-US" altLang="en-US"/>
              <a:t>learn how to read documentation</a:t>
            </a:r>
          </a:p>
          <a:p>
            <a:r>
              <a:rPr lang="en-US" altLang="en-US"/>
              <a:t>Instruction set</a:t>
            </a:r>
          </a:p>
          <a:p>
            <a:pPr lvl="1"/>
            <a:r>
              <a:rPr lang="en-US" altLang="en-US"/>
              <a:t>instruction capabilities</a:t>
            </a:r>
          </a:p>
          <a:p>
            <a:pPr lvl="1"/>
            <a:r>
              <a:rPr lang="en-US" altLang="en-US"/>
              <a:t>timing</a:t>
            </a:r>
          </a:p>
          <a:p>
            <a:r>
              <a:rPr lang="en-US" altLang="en-US"/>
              <a:t>Special registers and integrated I/O devices</a:t>
            </a:r>
          </a:p>
          <a:p>
            <a:pPr lvl="1"/>
            <a:r>
              <a:rPr lang="en-US" altLang="en-US"/>
              <a:t>I/O ports</a:t>
            </a:r>
          </a:p>
          <a:p>
            <a:pPr lvl="1"/>
            <a:r>
              <a:rPr lang="en-US" altLang="en-US"/>
              <a:t>serial interface</a:t>
            </a:r>
          </a:p>
          <a:p>
            <a:r>
              <a:rPr lang="en-US" altLang="en-US"/>
              <a:t>Interrupt organization</a:t>
            </a:r>
          </a:p>
          <a:p>
            <a:r>
              <a:rPr lang="en-US" altLang="en-US"/>
              <a:t>Memory space and its allocation</a:t>
            </a:r>
          </a:p>
          <a:p>
            <a:r>
              <a:rPr lang="en-US" altLang="en-US"/>
              <a:t>Timers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3">
            <a:extLst>
              <a:ext uri="{FF2B5EF4-FFF2-40B4-BE49-F238E27FC236}">
                <a16:creationId xmlns:a16="http://schemas.microsoft.com/office/drawing/2014/main" id="{7A96BEEA-F68B-45FE-9486-0E65A002E71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33795" name="Footer Placeholder 4">
            <a:extLst>
              <a:ext uri="{FF2B5EF4-FFF2-40B4-BE49-F238E27FC236}">
                <a16:creationId xmlns:a16="http://schemas.microsoft.com/office/drawing/2014/main" id="{0F4F8E33-9901-4B42-9BEB-9F0EDA02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33796" name="Slide Number Placeholder 5">
            <a:extLst>
              <a:ext uri="{FF2B5EF4-FFF2-40B4-BE49-F238E27FC236}">
                <a16:creationId xmlns:a16="http://schemas.microsoft.com/office/drawing/2014/main" id="{A085BD4D-E883-4246-B8EE-C1F727185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31EBCB13-14DC-4FCB-8D7C-2E86A0832107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19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33797" name="Rectangle 4">
            <a:extLst>
              <a:ext uri="{FF2B5EF4-FFF2-40B4-BE49-F238E27FC236}">
                <a16:creationId xmlns:a16="http://schemas.microsoft.com/office/drawing/2014/main" id="{D5728F8E-5B7B-43F6-91E7-8E7547092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this choice?</a:t>
            </a:r>
          </a:p>
        </p:txBody>
      </p:sp>
      <p:sp>
        <p:nvSpPr>
          <p:cNvPr id="33798" name="Rectangle 5">
            <a:extLst>
              <a:ext uri="{FF2B5EF4-FFF2-40B4-BE49-F238E27FC236}">
                <a16:creationId xmlns:a16="http://schemas.microsoft.com/office/drawing/2014/main" id="{DFEBC890-2E7A-4E86-B379-BBAD31FE5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Used on the XESS board we are using</a:t>
            </a:r>
          </a:p>
          <a:p>
            <a:r>
              <a:rPr lang="en-US" altLang="en-US"/>
              <a:t>Atmel part with 20K on-chip flash memory</a:t>
            </a:r>
          </a:p>
          <a:p>
            <a:pPr lvl="1"/>
            <a:r>
              <a:rPr lang="en-US" altLang="en-US"/>
              <a:t>dispense with external memory for instructions</a:t>
            </a:r>
          </a:p>
          <a:p>
            <a:r>
              <a:rPr lang="en-US" altLang="en-US"/>
              <a:t>8051</a:t>
            </a:r>
          </a:p>
          <a:p>
            <a:pPr lvl="1"/>
            <a:r>
              <a:rPr lang="en-US" altLang="en-US"/>
              <a:t>very common microcontroller with simple instruction set</a:t>
            </a:r>
          </a:p>
          <a:p>
            <a:pPr lvl="1"/>
            <a:r>
              <a:rPr lang="en-US" altLang="en-US"/>
              <a:t>lots of features</a:t>
            </a:r>
          </a:p>
          <a:p>
            <a:pPr lvl="1"/>
            <a:r>
              <a:rPr lang="en-US" altLang="en-US"/>
              <a:t>lots of alternatives</a:t>
            </a:r>
          </a:p>
          <a:p>
            <a:pPr lvl="1"/>
            <a:r>
              <a:rPr lang="en-US" altLang="en-US"/>
              <a:t>lots of support and resources</a:t>
            </a:r>
          </a:p>
          <a:p>
            <a:pPr lvl="1"/>
            <a:r>
              <a:rPr lang="en-US" altLang="en-US"/>
              <a:t>good tools available: we will use the Keil software</a:t>
            </a:r>
          </a:p>
          <a:p>
            <a:pPr lvl="2"/>
            <a:r>
              <a:rPr lang="en-US" altLang="en-US"/>
              <a:t>Assembler</a:t>
            </a:r>
          </a:p>
          <a:p>
            <a:pPr lvl="2"/>
            <a:r>
              <a:rPr lang="en-US" altLang="en-US"/>
              <a:t>C compiler</a:t>
            </a:r>
          </a:p>
          <a:p>
            <a:pPr lvl="2"/>
            <a:r>
              <a:rPr lang="en-US" altLang="en-US"/>
              <a:t>Debugger</a:t>
            </a:r>
          </a:p>
          <a:p>
            <a:pPr lvl="1"/>
            <a:r>
              <a:rPr lang="en-US" altLang="en-US"/>
              <a:t>we will use the C compiler mostly</a:t>
            </a:r>
          </a:p>
          <a:p>
            <a:pPr lvl="2"/>
            <a:r>
              <a:rPr lang="en-US" altLang="en-US"/>
              <a:t>requires a good understanding of the 8051 architecture</a:t>
            </a:r>
          </a:p>
          <a:p>
            <a:endParaRPr lang="en-US" altLang="en-US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21CFD16F-F45D-4637-9A66-61B41D26CD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5" y="101600"/>
            <a:ext cx="8337550" cy="1157288"/>
          </a:xfrm>
        </p:spPr>
        <p:txBody>
          <a:bodyPr/>
          <a:lstStyle/>
          <a:p>
            <a:pPr eaLnBrk="1" hangingPunct="1"/>
            <a:r>
              <a:rPr lang="en-US" altLang="en-US"/>
              <a:t>The Arduino Development Board</a:t>
            </a:r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02526991-6685-4436-8EEB-AB26A1896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235075"/>
            <a:ext cx="8259763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9">
            <a:extLst>
              <a:ext uri="{FF2B5EF4-FFF2-40B4-BE49-F238E27FC236}">
                <a16:creationId xmlns:a16="http://schemas.microsoft.com/office/drawing/2014/main" id="{E44B53AF-246C-4327-9863-84E7DB62C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6438" y="6294438"/>
            <a:ext cx="2727325" cy="3143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418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Making-robots-with-arduino.pdf</a:t>
            </a:r>
            <a:endParaRPr lang="en-US" altLang="en-US" sz="2431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577A35C5-03B8-4D1E-9EE1-9C84A3D14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5" y="0"/>
            <a:ext cx="8337550" cy="1157288"/>
          </a:xfrm>
        </p:spPr>
        <p:txBody>
          <a:bodyPr/>
          <a:lstStyle/>
          <a:p>
            <a:pPr eaLnBrk="1" hangingPunct="1"/>
            <a:r>
              <a:rPr lang="en-US" altLang="en-US"/>
              <a:t>Digital?  Analog?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4196693-BC0F-4103-8940-C65CC23971A6}"/>
              </a:ext>
            </a:extLst>
          </p:cNvPr>
          <p:cNvSpPr txBox="1">
            <a:spLocks/>
          </p:cNvSpPr>
          <p:nvPr/>
        </p:nvSpPr>
        <p:spPr bwMode="auto">
          <a:xfrm>
            <a:off x="312738" y="1235075"/>
            <a:ext cx="8645525" cy="33956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42"/>
              <a:t>Digital has two values: </a:t>
            </a:r>
            <a:r>
              <a:rPr lang="en-US" altLang="en-US" sz="3242" b="1"/>
              <a:t>on</a:t>
            </a:r>
            <a:r>
              <a:rPr lang="en-US" altLang="en-US" sz="3242"/>
              <a:t> and </a:t>
            </a:r>
            <a:r>
              <a:rPr lang="en-US" altLang="en-US" sz="3242" b="1"/>
              <a:t>off</a:t>
            </a:r>
          </a:p>
          <a:p>
            <a:pPr eaLnBrk="1" hangingPunct="1">
              <a:defRPr/>
            </a:pPr>
            <a:r>
              <a:rPr lang="en-US" altLang="en-US" sz="3242"/>
              <a:t>Analog has many (infinite) values</a:t>
            </a:r>
          </a:p>
          <a:p>
            <a:pPr eaLnBrk="1" hangingPunct="1">
              <a:defRPr/>
            </a:pPr>
            <a:r>
              <a:rPr lang="en-US" altLang="en-US" sz="3242"/>
              <a:t>Computers don’t really do analog, they </a:t>
            </a:r>
            <a:r>
              <a:rPr lang="en-US" altLang="en-US" sz="3242" b="1" i="1"/>
              <a:t>quantize</a:t>
            </a:r>
          </a:p>
          <a:p>
            <a:pPr eaLnBrk="1" hangingPunct="1">
              <a:defRPr/>
            </a:pPr>
            <a:r>
              <a:rPr lang="en-US" altLang="en-US" sz="3242"/>
              <a:t>Remember the 6 analog input pins---here’s  how they work</a:t>
            </a:r>
            <a:r>
              <a:rPr lang="en-US" altLang="en-US" sz="3242" i="1"/>
              <a:t> </a:t>
            </a:r>
          </a:p>
        </p:txBody>
      </p:sp>
      <p:pic>
        <p:nvPicPr>
          <p:cNvPr id="36868" name="Picture 4">
            <a:extLst>
              <a:ext uri="{FF2B5EF4-FFF2-40B4-BE49-F238E27FC236}">
                <a16:creationId xmlns:a16="http://schemas.microsoft.com/office/drawing/2014/main" id="{46495C4D-3597-4032-AE09-A37D9CF25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0" y="3705225"/>
            <a:ext cx="6361113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9">
            <a:extLst>
              <a:ext uri="{FF2B5EF4-FFF2-40B4-BE49-F238E27FC236}">
                <a16:creationId xmlns:a16="http://schemas.microsoft.com/office/drawing/2014/main" id="{1FDAC242-29D3-44B9-BF55-5F57B2A1E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00" y="6634163"/>
            <a:ext cx="2644775" cy="312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418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todbot.com/blog/bionicarduino</a:t>
            </a:r>
            <a:endParaRPr lang="en-US" altLang="en-US" sz="2431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7361C09C-27C2-4DD0-A6EC-233D9043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har char="•"/>
              <a:defRPr sz="2431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1pPr>
            <a:lvl2pPr marL="752608" indent="-289465">
              <a:spcBef>
                <a:spcPct val="20000"/>
              </a:spcBef>
              <a:buChar char="–"/>
              <a:defRPr sz="2026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2pPr>
            <a:lvl3pPr marL="1157859" indent="-231572">
              <a:spcBef>
                <a:spcPct val="20000"/>
              </a:spcBef>
              <a:buChar char="•"/>
              <a:defRPr sz="2431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3pPr>
            <a:lvl4pPr marL="1621003" indent="-231572">
              <a:spcBef>
                <a:spcPct val="20000"/>
              </a:spcBef>
              <a:buChar char="–"/>
              <a:defRPr sz="2026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4pPr>
            <a:lvl5pPr marL="2084146" indent="-231572">
              <a:spcBef>
                <a:spcPct val="20000"/>
              </a:spcBef>
              <a:buChar char="»"/>
              <a:defRPr sz="2026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5pPr>
            <a:lvl6pPr marL="2547290" indent="-23157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26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6pPr>
            <a:lvl7pPr marL="3010433" indent="-23157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26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7pPr>
            <a:lvl8pPr marL="3473577" indent="-23157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26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8pPr>
            <a:lvl9pPr marL="3936721" indent="-23157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26">
                <a:solidFill>
                  <a:schemeClr val="tx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2DE42973-9A59-448C-AAF6-6047FE3FA016}" type="slidenum">
              <a:rPr lang="en-US" altLang="en-US" sz="1621">
                <a:solidFill>
                  <a:schemeClr val="folHlink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22</a:t>
            </a:fld>
            <a:endParaRPr lang="en-US" altLang="en-US" sz="1621">
              <a:solidFill>
                <a:schemeClr val="folHlink"/>
              </a:solidFill>
            </a:endParaRP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C73A841-8E24-4AAB-9F95-5F647C952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US" altLang="en-US" sz="2836" u="sng"/>
              <a:t>MPU</a:t>
            </a:r>
            <a:r>
              <a:rPr lang="en-US" altLang="en-US" sz="2836"/>
              <a:t>				</a:t>
            </a:r>
            <a:r>
              <a:rPr lang="en-US" altLang="en-US" sz="2836" u="sng"/>
              <a:t>FPGA</a:t>
            </a:r>
            <a:r>
              <a:rPr lang="en-US" altLang="en-US" sz="2836"/>
              <a:t>		</a:t>
            </a:r>
          </a:p>
          <a:p>
            <a:pPr algn="ctr">
              <a:buFontTx/>
              <a:buNone/>
              <a:defRPr/>
            </a:pPr>
            <a:endParaRPr lang="en-US" altLang="en-US" sz="1823"/>
          </a:p>
          <a:p>
            <a:pPr algn="ctr">
              <a:buFontTx/>
              <a:buNone/>
              <a:defRPr/>
            </a:pPr>
            <a:endParaRPr lang="en-US" altLang="en-US" sz="3242"/>
          </a:p>
          <a:p>
            <a:pPr algn="ctr">
              <a:buFontTx/>
              <a:buNone/>
              <a:defRPr/>
            </a:pPr>
            <a:endParaRPr lang="en-US" altLang="en-US" sz="2836"/>
          </a:p>
        </p:txBody>
      </p:sp>
      <p:pic>
        <p:nvPicPr>
          <p:cNvPr id="37892" name="Picture 3">
            <a:extLst>
              <a:ext uri="{FF2B5EF4-FFF2-40B4-BE49-F238E27FC236}">
                <a16:creationId xmlns:a16="http://schemas.microsoft.com/office/drawing/2014/main" id="{84BD7575-DA60-4703-BD77-F49ACC830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852613"/>
            <a:ext cx="4156075" cy="38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>
            <a:extLst>
              <a:ext uri="{FF2B5EF4-FFF2-40B4-BE49-F238E27FC236}">
                <a16:creationId xmlns:a16="http://schemas.microsoft.com/office/drawing/2014/main" id="{43B702C3-1ED4-42FF-80DE-C3B7E0991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15"/>
          <a:stretch>
            <a:fillRect/>
          </a:stretch>
        </p:blipFill>
        <p:spPr bwMode="auto">
          <a:xfrm>
            <a:off x="4789488" y="1692275"/>
            <a:ext cx="3660775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>
            <a:extLst>
              <a:ext uri="{FF2B5EF4-FFF2-40B4-BE49-F238E27FC236}">
                <a16:creationId xmlns:a16="http://schemas.microsoft.com/office/drawing/2014/main" id="{E4E6F59B-348E-477D-A6D8-D718FF5B1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3"/>
          <a:stretch>
            <a:fillRect/>
          </a:stretch>
        </p:blipFill>
        <p:spPr bwMode="auto">
          <a:xfrm>
            <a:off x="7413625" y="1157288"/>
            <a:ext cx="1833563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71D3B785-9014-4CCB-959A-64C216E5C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IDEA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290BE078-15FA-4B9A-B837-E3DCFFA9E3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Program Arduino in assembly language ?</a:t>
            </a:r>
          </a:p>
        </p:txBody>
      </p:sp>
      <p:sp>
        <p:nvSpPr>
          <p:cNvPr id="38916" name="Date Placeholder 3">
            <a:extLst>
              <a:ext uri="{FF2B5EF4-FFF2-40B4-BE49-F238E27FC236}">
                <a16:creationId xmlns:a16="http://schemas.microsoft.com/office/drawing/2014/main" id="{2529312E-DC98-42DF-8E5E-580BC2F54A7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38917" name="Footer Placeholder 4">
            <a:extLst>
              <a:ext uri="{FF2B5EF4-FFF2-40B4-BE49-F238E27FC236}">
                <a16:creationId xmlns:a16="http://schemas.microsoft.com/office/drawing/2014/main" id="{58CB64E3-56B7-49B3-93DA-835EE4CF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38918" name="Slide Number Placeholder 5">
            <a:extLst>
              <a:ext uri="{FF2B5EF4-FFF2-40B4-BE49-F238E27FC236}">
                <a16:creationId xmlns:a16="http://schemas.microsoft.com/office/drawing/2014/main" id="{B28425A9-3232-4587-977F-97AFF9F1D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995E2754-4C60-4021-AA90-4F99BF0C90E4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23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EEE28EAF-C073-4A18-B6EF-98FB3B048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Get ESP32 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F5A5F109-7D01-4E29-87E5-8FCF3334D3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Fantastic product for IoT</a:t>
            </a:r>
          </a:p>
          <a:p>
            <a:r>
              <a:rPr lang="en-US" altLang="en-US">
                <a:hlinkClick r:id="rId2"/>
              </a:rPr>
              <a:t>https://leanpub.com/kolban-ESP32</a:t>
            </a:r>
            <a:endParaRPr lang="en-US" altLang="en-US"/>
          </a:p>
          <a:p>
            <a:r>
              <a:rPr lang="en-US" altLang="en-US">
                <a:hlinkClick r:id="rId3"/>
              </a:rPr>
              <a:t>https://www.aliexpress.com/item/33009178296.html?spm=a2g0s.9042311.0.0.27424c4d6o8ypS</a:t>
            </a:r>
            <a:endParaRPr lang="en-US" altLang="en-US"/>
          </a:p>
          <a:p>
            <a:endParaRPr lang="en-US" altLang="en-US"/>
          </a:p>
        </p:txBody>
      </p:sp>
      <p:sp>
        <p:nvSpPr>
          <p:cNvPr id="39940" name="Date Placeholder 3">
            <a:extLst>
              <a:ext uri="{FF2B5EF4-FFF2-40B4-BE49-F238E27FC236}">
                <a16:creationId xmlns:a16="http://schemas.microsoft.com/office/drawing/2014/main" id="{57212186-54B1-40B7-918D-98B4194024A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CSE 477 </a:t>
            </a:r>
          </a:p>
        </p:txBody>
      </p:sp>
      <p:sp>
        <p:nvSpPr>
          <p:cNvPr id="39941" name="Footer Placeholder 4">
            <a:extLst>
              <a:ext uri="{FF2B5EF4-FFF2-40B4-BE49-F238E27FC236}">
                <a16:creationId xmlns:a16="http://schemas.microsoft.com/office/drawing/2014/main" id="{71ED9ECA-5348-4B7C-807E-E3E4CF2DF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200">
                <a:solidFill>
                  <a:schemeClr val="bg2"/>
                </a:solidFill>
                <a:latin typeface="Arial" panose="020B0604020202020204" pitchFamily="34" charset="0"/>
              </a:rPr>
              <a:t>Introduction to Microcontrollers</a:t>
            </a:r>
          </a:p>
        </p:txBody>
      </p:sp>
      <p:sp>
        <p:nvSpPr>
          <p:cNvPr id="39942" name="Slide Number Placeholder 5">
            <a:extLst>
              <a:ext uri="{FF2B5EF4-FFF2-40B4-BE49-F238E27FC236}">
                <a16:creationId xmlns:a16="http://schemas.microsoft.com/office/drawing/2014/main" id="{D6FB29EA-F63D-4933-BEFF-821BFC3B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71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7100">
              <a:spcBef>
                <a:spcPct val="20000"/>
              </a:spcBef>
              <a:buClr>
                <a:schemeClr val="accent2"/>
              </a:buClr>
              <a:buChar char="•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7100">
              <a:spcBef>
                <a:spcPct val="20000"/>
              </a:spcBef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849894F2-19EF-4ADE-A37B-7F599C218494}" type="slidenum">
              <a:rPr kumimoji="0" lang="en-US" altLang="en-US" sz="1200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24</a:t>
            </a:fld>
            <a:endParaRPr kumimoji="0" lang="en-US" altLang="en-US" sz="12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pic>
        <p:nvPicPr>
          <p:cNvPr id="39943" name="Picture 6">
            <a:extLst>
              <a:ext uri="{FF2B5EF4-FFF2-40B4-BE49-F238E27FC236}">
                <a16:creationId xmlns:a16="http://schemas.microsoft.com/office/drawing/2014/main" id="{82CA4FC9-003D-4170-BDCF-91C59A444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863850"/>
            <a:ext cx="5702300" cy="310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477 lecture template">
  <a:themeElements>
    <a:clrScheme name="477 lecture templa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477 lecture templat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477 lecture templa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77 lecture templa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77 lecture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77 lecture templa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77 lecture templa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77 lecture templa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77 lecture templa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C:\MSOffice\Templates\477 lecture template.pot</Template>
  <TotalTime>3627</TotalTime>
  <Pages>32</Pages>
  <Words>1258</Words>
  <Application>Microsoft Office PowerPoint</Application>
  <PresentationFormat>Custom</PresentationFormat>
  <Paragraphs>315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Times New Roman</vt:lpstr>
      <vt:lpstr>Arial</vt:lpstr>
      <vt:lpstr>Comic Sans MS</vt:lpstr>
      <vt:lpstr>Monotype Sorts</vt:lpstr>
      <vt:lpstr>Tahoma</vt:lpstr>
      <vt:lpstr>MS PGothic</vt:lpstr>
      <vt:lpstr>Calibri</vt:lpstr>
      <vt:lpstr>Trebuchet MS</vt:lpstr>
      <vt:lpstr>477 lecture template</vt:lpstr>
      <vt:lpstr>Introduction to robotics</vt:lpstr>
      <vt:lpstr>Processors</vt:lpstr>
      <vt:lpstr>Embedded Processors</vt:lpstr>
      <vt:lpstr>Embedded Processor (Microcontroller)</vt:lpstr>
      <vt:lpstr>General-purpose processor</vt:lpstr>
      <vt:lpstr>Embedded processors</vt:lpstr>
      <vt:lpstr>Typical general-purpose architecture</vt:lpstr>
      <vt:lpstr>Typical task-specific architecture</vt:lpstr>
      <vt:lpstr>How does this change things?</vt:lpstr>
      <vt:lpstr>Connecting to inputs/outputs</vt:lpstr>
      <vt:lpstr>Example Problem: Accelerometer Interface</vt:lpstr>
      <vt:lpstr>Memory-mapped inputs</vt:lpstr>
      <vt:lpstr>Memory-mapped outputs</vt:lpstr>
      <vt:lpstr>On-chip support for communication</vt:lpstr>
      <vt:lpstr>Measuring Time</vt:lpstr>
      <vt:lpstr>Timers</vt:lpstr>
      <vt:lpstr>Input/output events</vt:lpstr>
      <vt:lpstr>Example Microcontroller: 8051</vt:lpstr>
      <vt:lpstr>Why this choice?</vt:lpstr>
      <vt:lpstr>The Arduino Development Board</vt:lpstr>
      <vt:lpstr>Digital?  Analog?</vt:lpstr>
      <vt:lpstr>PowerPoint Presentation</vt:lpstr>
      <vt:lpstr>IDEA</vt:lpstr>
      <vt:lpstr>Get ESP32 </vt:lpstr>
    </vt:vector>
  </TitlesOfParts>
  <Company>UW/CSE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Microcontrollers</dc:title>
  <dc:subject>477 Lectures</dc:subject>
  <dc:creator>Carl Ebeling</dc:creator>
  <cp:keywords/>
  <dc:description/>
  <cp:lastModifiedBy>Aistis Raudys</cp:lastModifiedBy>
  <cp:revision>29</cp:revision>
  <cp:lastPrinted>1999-03-31T20:38:26Z</cp:lastPrinted>
  <dcterms:created xsi:type="dcterms:W3CDTF">1998-01-04T23:56:37Z</dcterms:created>
  <dcterms:modified xsi:type="dcterms:W3CDTF">2020-12-01T08:29:53Z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2</vt:i4>
  </property>
  <property fmtid="{D5CDD505-2E9C-101B-9397-08002B2CF9AE}" pid="7" name="MailAddress">
    <vt:lpwstr/>
  </property>
  <property fmtid="{D5CDD505-2E9C-101B-9397-08002B2CF9AE}" pid="8" name="HomePage">
    <vt:lpwstr>http://www.cs.washington.edu/education/courses/477/00sp/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K:\cse\www\education\courses\477\00sp\ppt</vt:lpwstr>
  </property>
</Properties>
</file>